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70" r:id="rId73"/>
    <p:sldId id="371" r:id="rId74"/>
    <p:sldId id="372" r:id="rId75"/>
    <p:sldId id="373" r:id="rId76"/>
    <p:sldId id="374" r:id="rId77"/>
    <p:sldId id="375" r:id="rId78"/>
    <p:sldId id="376" r:id="rId79"/>
    <p:sldId id="381" r:id="rId80"/>
    <p:sldId id="382" r:id="rId81"/>
    <p:sldId id="383" r:id="rId82"/>
    <p:sldId id="384" r:id="rId83"/>
    <p:sldId id="385" r:id="rId84"/>
    <p:sldId id="386" r:id="rId85"/>
    <p:sldId id="387" r:id="rId86"/>
    <p:sldId id="388" r:id="rId87"/>
    <p:sldId id="377" r:id="rId88"/>
    <p:sldId id="378" r:id="rId89"/>
    <p:sldId id="389" r:id="rId90"/>
    <p:sldId id="328" r:id="rId91"/>
    <p:sldId id="329" r:id="rId92"/>
    <p:sldId id="330" r:id="rId93"/>
    <p:sldId id="331"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 id="353" r:id="rId116"/>
    <p:sldId id="354" r:id="rId117"/>
    <p:sldId id="355" r:id="rId118"/>
    <p:sldId id="356" r:id="rId119"/>
    <p:sldId id="357" r:id="rId120"/>
    <p:sldId id="358" r:id="rId121"/>
    <p:sldId id="359" r:id="rId122"/>
    <p:sldId id="360" r:id="rId123"/>
    <p:sldId id="361" r:id="rId124"/>
    <p:sldId id="362" r:id="rId125"/>
    <p:sldId id="363" r:id="rId126"/>
    <p:sldId id="364" r:id="rId127"/>
    <p:sldId id="367" r:id="rId128"/>
    <p:sldId id="368" r:id="rId129"/>
    <p:sldId id="369"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15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DAE31-E08A-4035-9F0D-967ED8C603D9}" type="datetimeFigureOut">
              <a:rPr lang="en-US" smtClean="0"/>
              <a:t>15/02/2023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0EFD6-6980-4D14-8FC2-1A292CCA1F54}" type="slidenum">
              <a:rPr lang="en-US" smtClean="0"/>
              <a:t>‹#›</a:t>
            </a:fld>
            <a:endParaRPr lang="en-US"/>
          </a:p>
        </p:txBody>
      </p:sp>
    </p:spTree>
    <p:extLst>
      <p:ext uri="{BB962C8B-B14F-4D97-AF65-F5344CB8AC3E}">
        <p14:creationId xmlns:p14="http://schemas.microsoft.com/office/powerpoint/2010/main" val="3754114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8481505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8790262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9178526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2976398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0813787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2632899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7108483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698716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0638854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2803550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89977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000149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6041764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2760862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8574643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922141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5139377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6808948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2200045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1256773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2197710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820025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5813969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9405627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741139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504890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2813718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17821756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1625508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4519757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141142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81363336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508059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593414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91215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80273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508240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232647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692811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32391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612128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903470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994306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544073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206458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600868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875653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521218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50647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07858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157440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354072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58116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072575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065286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19183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962347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550447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436065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479714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92772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90292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892842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29955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63682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2912041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743206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182585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9115190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212802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607889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8058626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853665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258990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203259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534574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436523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667506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622856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926385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4924705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0413044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2906778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531431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1884448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692609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056912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1427709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2576987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6548101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8128539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3170042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6043289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3308477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071470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4069581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2035146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8724129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3889264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0148802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7278883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391395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3013416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6053745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9911940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242110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1087556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4097361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3486948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1862904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5609677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5357468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5773118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600514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3928274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4484517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122986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1192537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25615115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6592235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6233995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0914228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41456759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8239488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9276830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4018748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32883238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57FFCEA-C8DD-D766-4C19-A58AEB6A8B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AFA81DA-6487-E5D2-FCEF-5F5898EBF1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C9D2084F-5DCA-7490-DA15-BE7F0B80E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376079-1B9F-4F23-91CD-AC46013B7AE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Date Placeholder 4">
            <a:extLst>
              <a:ext uri="{FF2B5EF4-FFF2-40B4-BE49-F238E27FC236}">
                <a16:creationId xmlns:a16="http://schemas.microsoft.com/office/drawing/2014/main" id="{BD9EB6BA-2D00-71FB-F635-A07658219E9F}"/>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12/30/2010</a:t>
            </a:r>
          </a:p>
        </p:txBody>
      </p:sp>
    </p:spTree>
    <p:extLst>
      <p:ext uri="{BB962C8B-B14F-4D97-AF65-F5344CB8AC3E}">
        <p14:creationId xmlns:p14="http://schemas.microsoft.com/office/powerpoint/2010/main" val="1933059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6AEC2663-CEDD-4CC4-1A53-CF4E3B97B4C3}"/>
              </a:ext>
            </a:extLst>
          </p:cNvPr>
          <p:cNvGrpSpPr>
            <a:grpSpLocks/>
          </p:cNvGrpSpPr>
          <p:nvPr/>
        </p:nvGrpSpPr>
        <p:grpSpPr bwMode="auto">
          <a:xfrm>
            <a:off x="152400" y="314325"/>
            <a:ext cx="847725" cy="6543675"/>
            <a:chOff x="96" y="198"/>
            <a:chExt cx="534" cy="4122"/>
          </a:xfrm>
        </p:grpSpPr>
        <p:sp>
          <p:nvSpPr>
            <p:cNvPr id="3" name="AutoShape 11">
              <a:extLst>
                <a:ext uri="{FF2B5EF4-FFF2-40B4-BE49-F238E27FC236}">
                  <a16:creationId xmlns:a16="http://schemas.microsoft.com/office/drawing/2014/main" id="{3CE73AFC-65A1-C6D3-6FD1-2656234FEF48}"/>
                </a:ext>
              </a:extLst>
            </p:cNvPr>
            <p:cNvSpPr>
              <a:spLocks noChangeArrowheads="1"/>
            </p:cNvSpPr>
            <p:nvPr/>
          </p:nvSpPr>
          <p:spPr bwMode="auto">
            <a:xfrm rot="5400000" flipH="1">
              <a:off x="82" y="1995"/>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4" name="AutoShape 12">
              <a:extLst>
                <a:ext uri="{FF2B5EF4-FFF2-40B4-BE49-F238E27FC236}">
                  <a16:creationId xmlns:a16="http://schemas.microsoft.com/office/drawing/2014/main" id="{F31B4DB9-1AFB-44C8-A064-AD7EDB31F3E6}"/>
                </a:ext>
              </a:extLst>
            </p:cNvPr>
            <p:cNvSpPr>
              <a:spLocks noChangeArrowheads="1"/>
            </p:cNvSpPr>
            <p:nvPr/>
          </p:nvSpPr>
          <p:spPr bwMode="auto">
            <a:xfrm rot="5400000" flipH="1">
              <a:off x="82" y="2589"/>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 name="AutoShape 13">
              <a:extLst>
                <a:ext uri="{FF2B5EF4-FFF2-40B4-BE49-F238E27FC236}">
                  <a16:creationId xmlns:a16="http://schemas.microsoft.com/office/drawing/2014/main" id="{5E586181-1A72-3F9A-0C47-C40ADBDE2A75}"/>
                </a:ext>
              </a:extLst>
            </p:cNvPr>
            <p:cNvSpPr>
              <a:spLocks noChangeArrowheads="1"/>
            </p:cNvSpPr>
            <p:nvPr/>
          </p:nvSpPr>
          <p:spPr bwMode="auto">
            <a:xfrm rot="5400000" flipH="1">
              <a:off x="81" y="3181"/>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6" name="AutoShape 14">
              <a:extLst>
                <a:ext uri="{FF2B5EF4-FFF2-40B4-BE49-F238E27FC236}">
                  <a16:creationId xmlns:a16="http://schemas.microsoft.com/office/drawing/2014/main" id="{5DBED24B-8A03-F298-E416-035ECC37A2CE}"/>
                </a:ext>
              </a:extLst>
            </p:cNvPr>
            <p:cNvSpPr>
              <a:spLocks noChangeArrowheads="1"/>
            </p:cNvSpPr>
            <p:nvPr/>
          </p:nvSpPr>
          <p:spPr bwMode="auto">
            <a:xfrm rot="5400000" flipH="1">
              <a:off x="83" y="3799"/>
              <a:ext cx="558" cy="533"/>
            </a:xfrm>
            <a:prstGeom prst="parallelogram">
              <a:avLst>
                <a:gd name="adj" fmla="val 55437"/>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7" name="AutoShape 15">
              <a:extLst>
                <a:ext uri="{FF2B5EF4-FFF2-40B4-BE49-F238E27FC236}">
                  <a16:creationId xmlns:a16="http://schemas.microsoft.com/office/drawing/2014/main" id="{FEC4EF79-0BA8-042B-D61F-01AC5D30E3A2}"/>
                </a:ext>
              </a:extLst>
            </p:cNvPr>
            <p:cNvSpPr>
              <a:spLocks noChangeArrowheads="1"/>
            </p:cNvSpPr>
            <p:nvPr/>
          </p:nvSpPr>
          <p:spPr bwMode="auto">
            <a:xfrm rot="5400000" flipH="1">
              <a:off x="82" y="213"/>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8" name="AutoShape 16">
              <a:extLst>
                <a:ext uri="{FF2B5EF4-FFF2-40B4-BE49-F238E27FC236}">
                  <a16:creationId xmlns:a16="http://schemas.microsoft.com/office/drawing/2014/main" id="{7860FCD5-3FDC-DB6F-780B-CEC801CACFA6}"/>
                </a:ext>
              </a:extLst>
            </p:cNvPr>
            <p:cNvSpPr>
              <a:spLocks noChangeArrowheads="1"/>
            </p:cNvSpPr>
            <p:nvPr/>
          </p:nvSpPr>
          <p:spPr bwMode="auto">
            <a:xfrm rot="5400000" flipH="1">
              <a:off x="81" y="803"/>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9" name="AutoShape 17">
              <a:extLst>
                <a:ext uri="{FF2B5EF4-FFF2-40B4-BE49-F238E27FC236}">
                  <a16:creationId xmlns:a16="http://schemas.microsoft.com/office/drawing/2014/main" id="{CA4F7678-5FDF-8F34-B5CA-73457EA34170}"/>
                </a:ext>
              </a:extLst>
            </p:cNvPr>
            <p:cNvSpPr>
              <a:spLocks noChangeArrowheads="1"/>
            </p:cNvSpPr>
            <p:nvPr/>
          </p:nvSpPr>
          <p:spPr bwMode="auto">
            <a:xfrm rot="5400000" flipH="1">
              <a:off x="81" y="1399"/>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grpSp>
      <p:sp>
        <p:nvSpPr>
          <p:cNvPr id="10" name="Rectangle 18">
            <a:extLst>
              <a:ext uri="{FF2B5EF4-FFF2-40B4-BE49-F238E27FC236}">
                <a16:creationId xmlns:a16="http://schemas.microsoft.com/office/drawing/2014/main" id="{8A8ED60D-3806-6D9E-36BC-480890D6634D}"/>
              </a:ext>
            </a:extLst>
          </p:cNvPr>
          <p:cNvSpPr>
            <a:spLocks noChangeArrowheads="1"/>
          </p:cNvSpPr>
          <p:nvPr/>
        </p:nvSpPr>
        <p:spPr bwMode="auto">
          <a:xfrm>
            <a:off x="441325" y="0"/>
            <a:ext cx="276225" cy="6858000"/>
          </a:xfrm>
          <a:prstGeom prst="rect">
            <a:avLst/>
          </a:prstGeom>
          <a:gradFill rotWithShape="0">
            <a:gsLst>
              <a:gs pos="0">
                <a:schemeClr val="bg2"/>
              </a:gs>
              <a:gs pos="50000">
                <a:schemeClr val="folHlink"/>
              </a:gs>
              <a:gs pos="100000">
                <a:schemeClr val="bg2"/>
              </a:gs>
            </a:gsLst>
            <a:lin ang="0" scaled="1"/>
          </a:gradFill>
          <a:ln w="9525">
            <a:noFill/>
            <a:miter lim="800000"/>
            <a:headEnd/>
            <a:tailEnd/>
          </a:ln>
        </p:spPr>
        <p:txBody>
          <a:bodyPr wrap="none" anchor="ctr"/>
          <a:lstStyle/>
          <a:p>
            <a:pPr algn="ctr" eaLnBrk="1" fontAlgn="auto" hangingPunct="1">
              <a:spcAft>
                <a:spcPts val="0"/>
              </a:spcAft>
              <a:defRPr/>
            </a:pPr>
            <a:endParaRPr kumimoji="1" lang="en-US" sz="3600">
              <a:latin typeface="Times New Roman" pitchFamily="18" charset="0"/>
              <a:cs typeface="+mn-cs"/>
            </a:endParaRPr>
          </a:p>
        </p:txBody>
      </p:sp>
      <p:sp>
        <p:nvSpPr>
          <p:cNvPr id="11" name="Rectangle 21">
            <a:extLst>
              <a:ext uri="{FF2B5EF4-FFF2-40B4-BE49-F238E27FC236}">
                <a16:creationId xmlns:a16="http://schemas.microsoft.com/office/drawing/2014/main" id="{55C172DA-3EF4-C475-D2EF-61EE7092CCDD}"/>
              </a:ext>
            </a:extLst>
          </p:cNvPr>
          <p:cNvSpPr>
            <a:spLocks noChangeArrowheads="1"/>
          </p:cNvSpPr>
          <p:nvPr/>
        </p:nvSpPr>
        <p:spPr bwMode="auto">
          <a:xfrm>
            <a:off x="463550" y="2700338"/>
            <a:ext cx="161925" cy="4157662"/>
          </a:xfrm>
          <a:prstGeom prst="rect">
            <a:avLst/>
          </a:prstGeom>
          <a:no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US" sz="3600">
              <a:latin typeface="Times New Roman" panose="02020603050405020304" pitchFamily="18" charset="0"/>
            </a:endParaRPr>
          </a:p>
        </p:txBody>
      </p:sp>
      <p:sp>
        <p:nvSpPr>
          <p:cNvPr id="12" name="Rectangle 23">
            <a:extLst>
              <a:ext uri="{FF2B5EF4-FFF2-40B4-BE49-F238E27FC236}">
                <a16:creationId xmlns:a16="http://schemas.microsoft.com/office/drawing/2014/main" id="{22F6CD5D-667F-1C8D-682A-C2DD80E1A808}"/>
              </a:ext>
            </a:extLst>
          </p:cNvPr>
          <p:cNvSpPr>
            <a:spLocks noChangeArrowheads="1"/>
          </p:cNvSpPr>
          <p:nvPr/>
        </p:nvSpPr>
        <p:spPr bwMode="auto">
          <a:xfrm>
            <a:off x="484188" y="2760663"/>
            <a:ext cx="8751887" cy="190500"/>
          </a:xfrm>
          <a:prstGeom prst="rect">
            <a:avLst/>
          </a:prstGeom>
          <a:no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US" sz="3600">
              <a:latin typeface="Times New Roman" panose="02020603050405020304" pitchFamily="18" charset="0"/>
            </a:endParaRPr>
          </a:p>
        </p:txBody>
      </p:sp>
      <p:grpSp>
        <p:nvGrpSpPr>
          <p:cNvPr id="13" name="Group 24">
            <a:extLst>
              <a:ext uri="{FF2B5EF4-FFF2-40B4-BE49-F238E27FC236}">
                <a16:creationId xmlns:a16="http://schemas.microsoft.com/office/drawing/2014/main" id="{B2B3A517-736F-67A1-C99A-C367B6AD44EB}"/>
              </a:ext>
            </a:extLst>
          </p:cNvPr>
          <p:cNvGrpSpPr>
            <a:grpSpLocks/>
          </p:cNvGrpSpPr>
          <p:nvPr/>
        </p:nvGrpSpPr>
        <p:grpSpPr bwMode="auto">
          <a:xfrm>
            <a:off x="150813" y="0"/>
            <a:ext cx="849312" cy="6858000"/>
            <a:chOff x="95" y="0"/>
            <a:chExt cx="535" cy="4320"/>
          </a:xfrm>
        </p:grpSpPr>
        <p:sp>
          <p:nvSpPr>
            <p:cNvPr id="14" name="AutoShape 25">
              <a:extLst>
                <a:ext uri="{FF2B5EF4-FFF2-40B4-BE49-F238E27FC236}">
                  <a16:creationId xmlns:a16="http://schemas.microsoft.com/office/drawing/2014/main" id="{F35B89A0-DEC2-BC77-F877-E2D7A08CA1B9}"/>
                </a:ext>
              </a:extLst>
            </p:cNvPr>
            <p:cNvSpPr>
              <a:spLocks noChangeArrowheads="1"/>
            </p:cNvSpPr>
            <p:nvPr/>
          </p:nvSpPr>
          <p:spPr bwMode="auto">
            <a:xfrm rot="-5400000">
              <a:off x="82" y="2291"/>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5" name="AutoShape 26">
              <a:extLst>
                <a:ext uri="{FF2B5EF4-FFF2-40B4-BE49-F238E27FC236}">
                  <a16:creationId xmlns:a16="http://schemas.microsoft.com/office/drawing/2014/main" id="{A5D5C400-315B-2CD2-8BE5-99D389449CF9}"/>
                </a:ext>
              </a:extLst>
            </p:cNvPr>
            <p:cNvSpPr>
              <a:spLocks noChangeArrowheads="1"/>
            </p:cNvSpPr>
            <p:nvPr/>
          </p:nvSpPr>
          <p:spPr bwMode="auto">
            <a:xfrm rot="-5400000">
              <a:off x="81" y="2886"/>
              <a:ext cx="565" cy="533"/>
            </a:xfrm>
            <a:prstGeom prst="parallelogram">
              <a:avLst>
                <a:gd name="adj" fmla="val 56133"/>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6" name="AutoShape 27">
              <a:extLst>
                <a:ext uri="{FF2B5EF4-FFF2-40B4-BE49-F238E27FC236}">
                  <a16:creationId xmlns:a16="http://schemas.microsoft.com/office/drawing/2014/main" id="{4C2EC5D3-7E16-DDE8-A596-5D53B970648E}"/>
                </a:ext>
              </a:extLst>
            </p:cNvPr>
            <p:cNvSpPr>
              <a:spLocks noChangeArrowheads="1"/>
            </p:cNvSpPr>
            <p:nvPr/>
          </p:nvSpPr>
          <p:spPr bwMode="auto">
            <a:xfrm rot="-5400000">
              <a:off x="81" y="3479"/>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7" name="AutoShape 28">
              <a:extLst>
                <a:ext uri="{FF2B5EF4-FFF2-40B4-BE49-F238E27FC236}">
                  <a16:creationId xmlns:a16="http://schemas.microsoft.com/office/drawing/2014/main" id="{A6B21D13-51BF-AA09-9E70-129909EA0007}"/>
                </a:ext>
              </a:extLst>
            </p:cNvPr>
            <p:cNvSpPr>
              <a:spLocks noChangeArrowheads="1"/>
            </p:cNvSpPr>
            <p:nvPr/>
          </p:nvSpPr>
          <p:spPr bwMode="auto">
            <a:xfrm rot="-5400000">
              <a:off x="81" y="508"/>
              <a:ext cx="565" cy="533"/>
            </a:xfrm>
            <a:prstGeom prst="parallelogram">
              <a:avLst>
                <a:gd name="adj" fmla="val 56133"/>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8" name="AutoShape 29">
              <a:extLst>
                <a:ext uri="{FF2B5EF4-FFF2-40B4-BE49-F238E27FC236}">
                  <a16:creationId xmlns:a16="http://schemas.microsoft.com/office/drawing/2014/main" id="{1D4C6523-2930-F735-A50A-4565B50EC68A}"/>
                </a:ext>
              </a:extLst>
            </p:cNvPr>
            <p:cNvSpPr>
              <a:spLocks noChangeArrowheads="1"/>
            </p:cNvSpPr>
            <p:nvPr/>
          </p:nvSpPr>
          <p:spPr bwMode="auto">
            <a:xfrm rot="-5400000">
              <a:off x="81" y="1101"/>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9" name="AutoShape 30">
              <a:extLst>
                <a:ext uri="{FF2B5EF4-FFF2-40B4-BE49-F238E27FC236}">
                  <a16:creationId xmlns:a16="http://schemas.microsoft.com/office/drawing/2014/main" id="{F71FDEE3-3C23-136A-9AD2-4C1E1B8A55EE}"/>
                </a:ext>
              </a:extLst>
            </p:cNvPr>
            <p:cNvSpPr>
              <a:spLocks noChangeArrowheads="1"/>
            </p:cNvSpPr>
            <p:nvPr/>
          </p:nvSpPr>
          <p:spPr bwMode="auto">
            <a:xfrm rot="-5400000">
              <a:off x="81" y="1697"/>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20" name="Freeform 31">
              <a:extLst>
                <a:ext uri="{FF2B5EF4-FFF2-40B4-BE49-F238E27FC236}">
                  <a16:creationId xmlns:a16="http://schemas.microsoft.com/office/drawing/2014/main" id="{04EFD1C6-8C0D-EF18-0526-8E05CD2B93F8}"/>
                </a:ext>
              </a:extLst>
            </p:cNvPr>
            <p:cNvSpPr>
              <a:spLocks/>
            </p:cNvSpPr>
            <p:nvPr/>
          </p:nvSpPr>
          <p:spPr bwMode="auto">
            <a:xfrm>
              <a:off x="98" y="0"/>
              <a:ext cx="532" cy="465"/>
            </a:xfrm>
            <a:custGeom>
              <a:avLst/>
              <a:gdLst>
                <a:gd name="T0" fmla="*/ 1 w 532"/>
                <a:gd name="T1" fmla="*/ 0 h 465"/>
                <a:gd name="T2" fmla="*/ 0 w 532"/>
                <a:gd name="T3" fmla="*/ 166 h 465"/>
                <a:gd name="T4" fmla="*/ 532 w 532"/>
                <a:gd name="T5" fmla="*/ 465 h 465"/>
                <a:gd name="T6" fmla="*/ 532 w 532"/>
                <a:gd name="T7" fmla="*/ 201 h 465"/>
                <a:gd name="T8" fmla="*/ 172 w 532"/>
                <a:gd name="T9" fmla="*/ 0 h 465"/>
                <a:gd name="T10" fmla="*/ 1 w 532"/>
                <a:gd name="T11" fmla="*/ 0 h 4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 h="465">
                  <a:moveTo>
                    <a:pt x="1" y="0"/>
                  </a:moveTo>
                  <a:lnTo>
                    <a:pt x="0" y="166"/>
                  </a:lnTo>
                  <a:lnTo>
                    <a:pt x="532" y="465"/>
                  </a:lnTo>
                  <a:lnTo>
                    <a:pt x="532" y="201"/>
                  </a:lnTo>
                  <a:lnTo>
                    <a:pt x="172" y="0"/>
                  </a:lnTo>
                  <a:lnTo>
                    <a:pt x="1" y="0"/>
                  </a:lnTo>
                  <a:close/>
                </a:path>
              </a:pathLst>
            </a:cu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cap="flat" cmpd="sng">
                  <a:solidFill>
                    <a:srgbClr val="000000"/>
                  </a:solidFill>
                  <a:prstDash val="solid"/>
                  <a:miter lim="800000"/>
                  <a:headEnd/>
                  <a:tailEnd/>
                </a14:hiddenLine>
              </a:ext>
            </a:extLst>
          </p:spPr>
          <p:txBody>
            <a:bodyPr wrap="none" anchor="ctr"/>
            <a:lstStyle/>
            <a:p>
              <a:endParaRPr lang="en-US"/>
            </a:p>
          </p:txBody>
        </p:sp>
        <p:sp>
          <p:nvSpPr>
            <p:cNvPr id="21" name="Freeform 32">
              <a:extLst>
                <a:ext uri="{FF2B5EF4-FFF2-40B4-BE49-F238E27FC236}">
                  <a16:creationId xmlns:a16="http://schemas.microsoft.com/office/drawing/2014/main" id="{12E3DB84-9D60-8919-C646-9A9FA1DC3993}"/>
                </a:ext>
              </a:extLst>
            </p:cNvPr>
            <p:cNvSpPr>
              <a:spLocks/>
            </p:cNvSpPr>
            <p:nvPr/>
          </p:nvSpPr>
          <p:spPr bwMode="auto">
            <a:xfrm>
              <a:off x="95" y="4060"/>
              <a:ext cx="457" cy="260"/>
            </a:xfrm>
            <a:custGeom>
              <a:avLst/>
              <a:gdLst>
                <a:gd name="T0" fmla="*/ 457 w 457"/>
                <a:gd name="T1" fmla="*/ 225 h 264"/>
                <a:gd name="T2" fmla="*/ 1 w 457"/>
                <a:gd name="T3" fmla="*/ 0 h 264"/>
                <a:gd name="T4" fmla="*/ 0 w 457"/>
                <a:gd name="T5" fmla="*/ 228 h 264"/>
                <a:gd name="T6" fmla="*/ 457 w 457"/>
                <a:gd name="T7" fmla="*/ 225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 h="264">
                  <a:moveTo>
                    <a:pt x="457" y="260"/>
                  </a:moveTo>
                  <a:lnTo>
                    <a:pt x="1" y="0"/>
                  </a:lnTo>
                  <a:lnTo>
                    <a:pt x="0" y="264"/>
                  </a:lnTo>
                  <a:lnTo>
                    <a:pt x="457" y="260"/>
                  </a:lnTo>
                  <a:close/>
                </a:path>
              </a:pathLst>
            </a:cu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cap="flat" cmpd="sng">
                  <a:solidFill>
                    <a:srgbClr val="000000"/>
                  </a:solidFill>
                  <a:prstDash val="solid"/>
                  <a:miter lim="800000"/>
                  <a:headEnd/>
                  <a:tailEnd/>
                </a14:hiddenLine>
              </a:ext>
            </a:extLst>
          </p:spPr>
          <p:txBody>
            <a:bodyPr wrap="none" anchor="ctr"/>
            <a:lstStyle/>
            <a:p>
              <a:endParaRPr lang="en-US"/>
            </a:p>
          </p:txBody>
        </p:sp>
      </p:grpSp>
      <p:sp>
        <p:nvSpPr>
          <p:cNvPr id="3107" name="Rectangle 35"/>
          <p:cNvSpPr>
            <a:spLocks noGrp="1" noChangeArrowheads="1"/>
          </p:cNvSpPr>
          <p:nvPr>
            <p:ph type="ctrTitle" sz="quarter"/>
          </p:nvPr>
        </p:nvSpPr>
        <p:spPr>
          <a:xfrm>
            <a:off x="1154113" y="1211263"/>
            <a:ext cx="7772400" cy="1431925"/>
          </a:xfrm>
          <a:prstGeom prst="rect">
            <a:avLst/>
          </a:prstGeom>
        </p:spPr>
        <p:txBody>
          <a:bodyPr/>
          <a:lstStyle>
            <a:lvl1pPr>
              <a:defRPr/>
            </a:lvl1pPr>
          </a:lstStyle>
          <a:p>
            <a:r>
              <a:rPr lang="en-US"/>
              <a:t>Click to edit Master title style</a:t>
            </a:r>
          </a:p>
        </p:txBody>
      </p:sp>
      <p:sp>
        <p:nvSpPr>
          <p:cNvPr id="3108" name="Rectangle 36"/>
          <p:cNvSpPr>
            <a:spLocks noGrp="1" noChangeArrowheads="1"/>
          </p:cNvSpPr>
          <p:nvPr>
            <p:ph type="subTitle" sz="quarter" idx="1"/>
          </p:nvPr>
        </p:nvSpPr>
        <p:spPr>
          <a:xfrm>
            <a:off x="1171575" y="3124200"/>
            <a:ext cx="6400800" cy="1752600"/>
          </a:xfrm>
        </p:spPr>
        <p:txBody>
          <a:bodyPr/>
          <a:lstStyle>
            <a:lvl1pPr marL="0" indent="0">
              <a:buFontTx/>
              <a:buNone/>
              <a:defRPr/>
            </a:lvl1pPr>
          </a:lstStyle>
          <a:p>
            <a:r>
              <a:rPr lang="en-US"/>
              <a:t>Click to edit Master subtitle style</a:t>
            </a:r>
          </a:p>
        </p:txBody>
      </p:sp>
      <p:sp>
        <p:nvSpPr>
          <p:cNvPr id="22" name="Rectangle 37">
            <a:extLst>
              <a:ext uri="{FF2B5EF4-FFF2-40B4-BE49-F238E27FC236}">
                <a16:creationId xmlns:a16="http://schemas.microsoft.com/office/drawing/2014/main" id="{F0D89FDC-C232-59E3-8A56-70C77B76A6D5}"/>
              </a:ext>
            </a:extLst>
          </p:cNvPr>
          <p:cNvSpPr>
            <a:spLocks noGrp="1" noChangeArrowheads="1"/>
          </p:cNvSpPr>
          <p:nvPr>
            <p:ph type="dt" sz="quarter" idx="10"/>
          </p:nvPr>
        </p:nvSpPr>
        <p:spPr>
          <a:xfrm>
            <a:off x="1119188" y="6318250"/>
            <a:ext cx="1905000" cy="457200"/>
          </a:xfrm>
        </p:spPr>
        <p:txBody>
          <a:bodyPr/>
          <a:lstStyle>
            <a:lvl1pPr>
              <a:defRPr/>
            </a:lvl1pPr>
          </a:lstStyle>
          <a:p>
            <a:pPr>
              <a:defRPr/>
            </a:pPr>
            <a:fld id="{9DFB39F0-FADA-4005-87D5-54D5DADE80C1}" type="datetime3">
              <a:rPr lang="en-US"/>
              <a:pPr>
                <a:defRPr/>
              </a:pPr>
              <a:t>15 February 2023</a:t>
            </a:fld>
            <a:endParaRPr lang="en-US"/>
          </a:p>
        </p:txBody>
      </p:sp>
      <p:sp>
        <p:nvSpPr>
          <p:cNvPr id="23" name="Rectangle 38">
            <a:extLst>
              <a:ext uri="{FF2B5EF4-FFF2-40B4-BE49-F238E27FC236}">
                <a16:creationId xmlns:a16="http://schemas.microsoft.com/office/drawing/2014/main" id="{81712105-01AC-4B02-EC35-B32C008C9158}"/>
              </a:ext>
            </a:extLst>
          </p:cNvPr>
          <p:cNvSpPr>
            <a:spLocks noGrp="1" noChangeArrowheads="1"/>
          </p:cNvSpPr>
          <p:nvPr>
            <p:ph type="ftr" sz="quarter" idx="11"/>
          </p:nvPr>
        </p:nvSpPr>
        <p:spPr>
          <a:xfrm>
            <a:off x="3557588" y="6318250"/>
            <a:ext cx="2895600" cy="457200"/>
          </a:xfrm>
        </p:spPr>
        <p:txBody>
          <a:bodyPr/>
          <a:lstStyle>
            <a:lvl1pPr>
              <a:defRPr/>
            </a:lvl1pPr>
          </a:lstStyle>
          <a:p>
            <a:pPr>
              <a:defRPr/>
            </a:pPr>
            <a:r>
              <a:rPr lang="en-US"/>
              <a:t>Ngo Van Cuong-UNIVERSITY OF INDUSTRY</a:t>
            </a:r>
          </a:p>
        </p:txBody>
      </p:sp>
      <p:sp>
        <p:nvSpPr>
          <p:cNvPr id="24" name="Rectangle 39">
            <a:extLst>
              <a:ext uri="{FF2B5EF4-FFF2-40B4-BE49-F238E27FC236}">
                <a16:creationId xmlns:a16="http://schemas.microsoft.com/office/drawing/2014/main" id="{67979C15-972B-C0A0-9D38-DA09DAF8891E}"/>
              </a:ext>
            </a:extLst>
          </p:cNvPr>
          <p:cNvSpPr>
            <a:spLocks noGrp="1" noChangeArrowheads="1"/>
          </p:cNvSpPr>
          <p:nvPr>
            <p:ph type="sldNum" sz="quarter" idx="12"/>
          </p:nvPr>
        </p:nvSpPr>
        <p:spPr>
          <a:xfrm>
            <a:off x="6986588" y="6318250"/>
            <a:ext cx="1905000" cy="457200"/>
          </a:xfrm>
        </p:spPr>
        <p:txBody>
          <a:bodyPr/>
          <a:lstStyle>
            <a:lvl1pPr>
              <a:defRPr/>
            </a:lvl1pPr>
          </a:lstStyle>
          <a:p>
            <a:pPr>
              <a:defRPr/>
            </a:pPr>
            <a:r>
              <a:rPr lang="en-US"/>
              <a:t>1(54)</a:t>
            </a:r>
          </a:p>
        </p:txBody>
      </p:sp>
    </p:spTree>
    <p:extLst>
      <p:ext uri="{BB962C8B-B14F-4D97-AF65-F5344CB8AC3E}">
        <p14:creationId xmlns:p14="http://schemas.microsoft.com/office/powerpoint/2010/main" val="3319694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43000" y="144463"/>
            <a:ext cx="7772400" cy="1446212"/>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4">
            <a:extLst>
              <a:ext uri="{FF2B5EF4-FFF2-40B4-BE49-F238E27FC236}">
                <a16:creationId xmlns:a16="http://schemas.microsoft.com/office/drawing/2014/main" id="{40141B8F-031A-A85A-AB39-6C09F2EA2C93}"/>
              </a:ext>
            </a:extLst>
          </p:cNvPr>
          <p:cNvSpPr>
            <a:spLocks noGrp="1" noChangeArrowheads="1"/>
          </p:cNvSpPr>
          <p:nvPr>
            <p:ph type="dt" sz="half" idx="10"/>
          </p:nvPr>
        </p:nvSpPr>
        <p:spPr/>
        <p:txBody>
          <a:bodyPr/>
          <a:lstStyle>
            <a:lvl1pPr>
              <a:defRPr/>
            </a:lvl1pPr>
          </a:lstStyle>
          <a:p>
            <a:pPr>
              <a:defRPr/>
            </a:pPr>
            <a:fld id="{55B4B282-E20C-4674-AB2C-215ED0C1FAE3}" type="datetime3">
              <a:rPr lang="en-US"/>
              <a:pPr>
                <a:defRPr/>
              </a:pPr>
              <a:t>15 February 2023</a:t>
            </a:fld>
            <a:endParaRPr lang="en-US"/>
          </a:p>
        </p:txBody>
      </p:sp>
      <p:sp>
        <p:nvSpPr>
          <p:cNvPr id="5" name="Rectangle 35">
            <a:extLst>
              <a:ext uri="{FF2B5EF4-FFF2-40B4-BE49-F238E27FC236}">
                <a16:creationId xmlns:a16="http://schemas.microsoft.com/office/drawing/2014/main" id="{5818CD31-D1C1-D9F5-FF9C-D652DAACDAEF}"/>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6" name="Rectangle 36">
            <a:extLst>
              <a:ext uri="{FF2B5EF4-FFF2-40B4-BE49-F238E27FC236}">
                <a16:creationId xmlns:a16="http://schemas.microsoft.com/office/drawing/2014/main" id="{57C0C348-9035-24FA-E053-248FE3017DAE}"/>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4DFE44D8-3B4C-4199-B3D2-8E8B59668782}" type="slidenum">
              <a:rPr lang="en-US" altLang="en-US"/>
              <a:pPr>
                <a:defRPr/>
              </a:pPr>
              <a:t>‹#›</a:t>
            </a:fld>
            <a:endParaRPr lang="en-US" altLang="en-US"/>
          </a:p>
        </p:txBody>
      </p:sp>
    </p:spTree>
    <p:extLst>
      <p:ext uri="{BB962C8B-B14F-4D97-AF65-F5344CB8AC3E}">
        <p14:creationId xmlns:p14="http://schemas.microsoft.com/office/powerpoint/2010/main" val="1535779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3250" y="144463"/>
            <a:ext cx="1962150" cy="595153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144463"/>
            <a:ext cx="5734050" cy="5951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4">
            <a:extLst>
              <a:ext uri="{FF2B5EF4-FFF2-40B4-BE49-F238E27FC236}">
                <a16:creationId xmlns:a16="http://schemas.microsoft.com/office/drawing/2014/main" id="{767C54C6-C3B8-1C60-C294-1A57DBD22CBD}"/>
              </a:ext>
            </a:extLst>
          </p:cNvPr>
          <p:cNvSpPr>
            <a:spLocks noGrp="1" noChangeArrowheads="1"/>
          </p:cNvSpPr>
          <p:nvPr>
            <p:ph type="dt" sz="half" idx="10"/>
          </p:nvPr>
        </p:nvSpPr>
        <p:spPr/>
        <p:txBody>
          <a:bodyPr/>
          <a:lstStyle>
            <a:lvl1pPr>
              <a:defRPr/>
            </a:lvl1pPr>
          </a:lstStyle>
          <a:p>
            <a:pPr>
              <a:defRPr/>
            </a:pPr>
            <a:fld id="{73FE51B5-A614-4E2C-81A4-160676F45628}" type="datetime3">
              <a:rPr lang="en-US"/>
              <a:pPr>
                <a:defRPr/>
              </a:pPr>
              <a:t>15 February 2023</a:t>
            </a:fld>
            <a:endParaRPr lang="en-US"/>
          </a:p>
        </p:txBody>
      </p:sp>
      <p:sp>
        <p:nvSpPr>
          <p:cNvPr id="5" name="Rectangle 35">
            <a:extLst>
              <a:ext uri="{FF2B5EF4-FFF2-40B4-BE49-F238E27FC236}">
                <a16:creationId xmlns:a16="http://schemas.microsoft.com/office/drawing/2014/main" id="{D8CB9106-E56E-8784-36CC-467B4B6A9472}"/>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6" name="Rectangle 36">
            <a:extLst>
              <a:ext uri="{FF2B5EF4-FFF2-40B4-BE49-F238E27FC236}">
                <a16:creationId xmlns:a16="http://schemas.microsoft.com/office/drawing/2014/main" id="{054824A6-A751-706D-6D88-75965DA46C38}"/>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76A1C5ED-4D4B-497A-B617-2E806C9A9E16}" type="slidenum">
              <a:rPr lang="en-US" altLang="en-US"/>
              <a:pPr>
                <a:defRPr/>
              </a:pPr>
              <a:t>‹#›</a:t>
            </a:fld>
            <a:endParaRPr lang="en-US" altLang="en-US"/>
          </a:p>
        </p:txBody>
      </p:sp>
    </p:spTree>
    <p:extLst>
      <p:ext uri="{BB962C8B-B14F-4D97-AF65-F5344CB8AC3E}">
        <p14:creationId xmlns:p14="http://schemas.microsoft.com/office/powerpoint/2010/main" val="2918455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144463"/>
            <a:ext cx="7772400" cy="1446212"/>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4">
            <a:extLst>
              <a:ext uri="{FF2B5EF4-FFF2-40B4-BE49-F238E27FC236}">
                <a16:creationId xmlns:a16="http://schemas.microsoft.com/office/drawing/2014/main" id="{C1153562-BCA9-0A1C-31C6-26E99BB51353}"/>
              </a:ext>
            </a:extLst>
          </p:cNvPr>
          <p:cNvSpPr>
            <a:spLocks noGrp="1" noChangeArrowheads="1"/>
          </p:cNvSpPr>
          <p:nvPr>
            <p:ph type="dt" sz="half" idx="10"/>
          </p:nvPr>
        </p:nvSpPr>
        <p:spPr/>
        <p:txBody>
          <a:bodyPr/>
          <a:lstStyle>
            <a:lvl1pPr>
              <a:defRPr/>
            </a:lvl1pPr>
          </a:lstStyle>
          <a:p>
            <a:pPr>
              <a:defRPr/>
            </a:pPr>
            <a:fld id="{84BFCA54-B469-41AE-BBBD-C2DA19F339BF}" type="datetime3">
              <a:rPr lang="en-US"/>
              <a:pPr>
                <a:defRPr/>
              </a:pPr>
              <a:t>15 February 2023</a:t>
            </a:fld>
            <a:endParaRPr lang="en-US"/>
          </a:p>
        </p:txBody>
      </p:sp>
      <p:sp>
        <p:nvSpPr>
          <p:cNvPr id="5" name="Rectangle 35">
            <a:extLst>
              <a:ext uri="{FF2B5EF4-FFF2-40B4-BE49-F238E27FC236}">
                <a16:creationId xmlns:a16="http://schemas.microsoft.com/office/drawing/2014/main" id="{E0421BBE-CA5F-8D7A-2C52-C2F2308B890B}"/>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6" name="Rectangle 36">
            <a:extLst>
              <a:ext uri="{FF2B5EF4-FFF2-40B4-BE49-F238E27FC236}">
                <a16:creationId xmlns:a16="http://schemas.microsoft.com/office/drawing/2014/main" id="{FA7E4970-3806-610F-3C6F-670705C438F1}"/>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26F4D9AC-AE14-4108-A422-F168884DCA13}" type="slidenum">
              <a:rPr lang="en-US" altLang="en-US"/>
              <a:pPr>
                <a:defRPr/>
              </a:pPr>
              <a:t>‹#›</a:t>
            </a:fld>
            <a:endParaRPr lang="en-US" altLang="en-US"/>
          </a:p>
        </p:txBody>
      </p:sp>
    </p:spTree>
    <p:extLst>
      <p:ext uri="{BB962C8B-B14F-4D97-AF65-F5344CB8AC3E}">
        <p14:creationId xmlns:p14="http://schemas.microsoft.com/office/powerpoint/2010/main" val="3953428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4">
            <a:extLst>
              <a:ext uri="{FF2B5EF4-FFF2-40B4-BE49-F238E27FC236}">
                <a16:creationId xmlns:a16="http://schemas.microsoft.com/office/drawing/2014/main" id="{D36C89FA-EF07-D963-C2D1-CD19D78CADC6}"/>
              </a:ext>
            </a:extLst>
          </p:cNvPr>
          <p:cNvSpPr>
            <a:spLocks noGrp="1" noChangeArrowheads="1"/>
          </p:cNvSpPr>
          <p:nvPr>
            <p:ph type="dt" sz="half" idx="10"/>
          </p:nvPr>
        </p:nvSpPr>
        <p:spPr/>
        <p:txBody>
          <a:bodyPr/>
          <a:lstStyle>
            <a:lvl1pPr>
              <a:defRPr/>
            </a:lvl1pPr>
          </a:lstStyle>
          <a:p>
            <a:pPr>
              <a:defRPr/>
            </a:pPr>
            <a:fld id="{7FA2F817-4E2C-4F1D-9848-02CFF133063C}" type="datetime3">
              <a:rPr lang="en-US"/>
              <a:pPr>
                <a:defRPr/>
              </a:pPr>
              <a:t>15 February 2023</a:t>
            </a:fld>
            <a:endParaRPr lang="en-US"/>
          </a:p>
        </p:txBody>
      </p:sp>
      <p:sp>
        <p:nvSpPr>
          <p:cNvPr id="5" name="Rectangle 35">
            <a:extLst>
              <a:ext uri="{FF2B5EF4-FFF2-40B4-BE49-F238E27FC236}">
                <a16:creationId xmlns:a16="http://schemas.microsoft.com/office/drawing/2014/main" id="{6D6B6D4B-E355-7BD4-9B84-6FD876C50FFC}"/>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6" name="Rectangle 36">
            <a:extLst>
              <a:ext uri="{FF2B5EF4-FFF2-40B4-BE49-F238E27FC236}">
                <a16:creationId xmlns:a16="http://schemas.microsoft.com/office/drawing/2014/main" id="{8592FFDE-E0A1-0C8C-F25B-0D8AB3E605BD}"/>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777D6768-B244-431A-9356-9A412F470EEF}" type="slidenum">
              <a:rPr lang="en-US" altLang="en-US"/>
              <a:pPr>
                <a:defRPr/>
              </a:pPr>
              <a:t>‹#›</a:t>
            </a:fld>
            <a:endParaRPr lang="en-US" altLang="en-US"/>
          </a:p>
        </p:txBody>
      </p:sp>
    </p:spTree>
    <p:extLst>
      <p:ext uri="{BB962C8B-B14F-4D97-AF65-F5344CB8AC3E}">
        <p14:creationId xmlns:p14="http://schemas.microsoft.com/office/powerpoint/2010/main" val="229202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144463"/>
            <a:ext cx="7772400" cy="144621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66800" y="1981200"/>
            <a:ext cx="38481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67300" y="1981200"/>
            <a:ext cx="38481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4">
            <a:extLst>
              <a:ext uri="{FF2B5EF4-FFF2-40B4-BE49-F238E27FC236}">
                <a16:creationId xmlns:a16="http://schemas.microsoft.com/office/drawing/2014/main" id="{1B1D611F-622A-6890-07D0-AA766869A174}"/>
              </a:ext>
            </a:extLst>
          </p:cNvPr>
          <p:cNvSpPr>
            <a:spLocks noGrp="1" noChangeArrowheads="1"/>
          </p:cNvSpPr>
          <p:nvPr>
            <p:ph type="dt" sz="half" idx="10"/>
          </p:nvPr>
        </p:nvSpPr>
        <p:spPr/>
        <p:txBody>
          <a:bodyPr/>
          <a:lstStyle>
            <a:lvl1pPr>
              <a:defRPr/>
            </a:lvl1pPr>
          </a:lstStyle>
          <a:p>
            <a:pPr>
              <a:defRPr/>
            </a:pPr>
            <a:fld id="{01379EF1-D47E-4A46-94FD-5E45C21F97ED}" type="datetime3">
              <a:rPr lang="en-US"/>
              <a:pPr>
                <a:defRPr/>
              </a:pPr>
              <a:t>15 February 2023</a:t>
            </a:fld>
            <a:endParaRPr lang="en-US"/>
          </a:p>
        </p:txBody>
      </p:sp>
      <p:sp>
        <p:nvSpPr>
          <p:cNvPr id="6" name="Rectangle 35">
            <a:extLst>
              <a:ext uri="{FF2B5EF4-FFF2-40B4-BE49-F238E27FC236}">
                <a16:creationId xmlns:a16="http://schemas.microsoft.com/office/drawing/2014/main" id="{2B9CCA71-4775-4C9D-3FD8-0A559AE7230E}"/>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7" name="Rectangle 36">
            <a:extLst>
              <a:ext uri="{FF2B5EF4-FFF2-40B4-BE49-F238E27FC236}">
                <a16:creationId xmlns:a16="http://schemas.microsoft.com/office/drawing/2014/main" id="{02685F24-720E-40DF-AD26-350AB38C3A0E}"/>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6931DB89-BD79-4905-9263-E803508104CE}" type="slidenum">
              <a:rPr lang="en-US" altLang="en-US"/>
              <a:pPr>
                <a:defRPr/>
              </a:pPr>
              <a:t>‹#›</a:t>
            </a:fld>
            <a:endParaRPr lang="en-US" altLang="en-US"/>
          </a:p>
        </p:txBody>
      </p:sp>
    </p:spTree>
    <p:extLst>
      <p:ext uri="{BB962C8B-B14F-4D97-AF65-F5344CB8AC3E}">
        <p14:creationId xmlns:p14="http://schemas.microsoft.com/office/powerpoint/2010/main" val="4203000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4">
            <a:extLst>
              <a:ext uri="{FF2B5EF4-FFF2-40B4-BE49-F238E27FC236}">
                <a16:creationId xmlns:a16="http://schemas.microsoft.com/office/drawing/2014/main" id="{00AE136B-4927-372D-7FA6-5CAEB7AAC85C}"/>
              </a:ext>
            </a:extLst>
          </p:cNvPr>
          <p:cNvSpPr>
            <a:spLocks noGrp="1" noChangeArrowheads="1"/>
          </p:cNvSpPr>
          <p:nvPr>
            <p:ph type="dt" sz="half" idx="10"/>
          </p:nvPr>
        </p:nvSpPr>
        <p:spPr/>
        <p:txBody>
          <a:bodyPr/>
          <a:lstStyle>
            <a:lvl1pPr>
              <a:defRPr/>
            </a:lvl1pPr>
          </a:lstStyle>
          <a:p>
            <a:pPr>
              <a:defRPr/>
            </a:pPr>
            <a:fld id="{A33CE23D-C5CE-4875-974C-D00D58026411}" type="datetime3">
              <a:rPr lang="en-US"/>
              <a:pPr>
                <a:defRPr/>
              </a:pPr>
              <a:t>15 February 2023</a:t>
            </a:fld>
            <a:endParaRPr lang="en-US"/>
          </a:p>
        </p:txBody>
      </p:sp>
      <p:sp>
        <p:nvSpPr>
          <p:cNvPr id="8" name="Rectangle 35">
            <a:extLst>
              <a:ext uri="{FF2B5EF4-FFF2-40B4-BE49-F238E27FC236}">
                <a16:creationId xmlns:a16="http://schemas.microsoft.com/office/drawing/2014/main" id="{2EDAF1FC-C60F-BADD-FAE3-087A5CF44C55}"/>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9" name="Rectangle 36">
            <a:extLst>
              <a:ext uri="{FF2B5EF4-FFF2-40B4-BE49-F238E27FC236}">
                <a16:creationId xmlns:a16="http://schemas.microsoft.com/office/drawing/2014/main" id="{A8BC0BB8-761D-B5CD-F706-EB057F42626B}"/>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EAA720BE-61BE-4668-A369-E6661E6E1CA4}" type="slidenum">
              <a:rPr lang="en-US" altLang="en-US"/>
              <a:pPr>
                <a:defRPr/>
              </a:pPr>
              <a:t>‹#›</a:t>
            </a:fld>
            <a:endParaRPr lang="en-US" altLang="en-US"/>
          </a:p>
        </p:txBody>
      </p:sp>
    </p:spTree>
    <p:extLst>
      <p:ext uri="{BB962C8B-B14F-4D97-AF65-F5344CB8AC3E}">
        <p14:creationId xmlns:p14="http://schemas.microsoft.com/office/powerpoint/2010/main" val="1657945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43000" y="144463"/>
            <a:ext cx="7772400" cy="1446212"/>
          </a:xfrm>
          <a:prstGeom prst="rect">
            <a:avLst/>
          </a:prstGeom>
        </p:spPr>
        <p:txBody>
          <a:bodyPr/>
          <a:lstStyle/>
          <a:p>
            <a:r>
              <a:rPr lang="en-US"/>
              <a:t>Click to edit Master title style</a:t>
            </a:r>
          </a:p>
        </p:txBody>
      </p:sp>
      <p:sp>
        <p:nvSpPr>
          <p:cNvPr id="3" name="Rectangle 34">
            <a:extLst>
              <a:ext uri="{FF2B5EF4-FFF2-40B4-BE49-F238E27FC236}">
                <a16:creationId xmlns:a16="http://schemas.microsoft.com/office/drawing/2014/main" id="{79996767-9E5C-52DD-0F0E-A85CF40451FB}"/>
              </a:ext>
            </a:extLst>
          </p:cNvPr>
          <p:cNvSpPr>
            <a:spLocks noGrp="1" noChangeArrowheads="1"/>
          </p:cNvSpPr>
          <p:nvPr>
            <p:ph type="dt" sz="half" idx="10"/>
          </p:nvPr>
        </p:nvSpPr>
        <p:spPr/>
        <p:txBody>
          <a:bodyPr/>
          <a:lstStyle>
            <a:lvl1pPr>
              <a:defRPr/>
            </a:lvl1pPr>
          </a:lstStyle>
          <a:p>
            <a:pPr>
              <a:defRPr/>
            </a:pPr>
            <a:fld id="{66CA82C0-1569-45AF-B24E-F20740A1081E}" type="datetime3">
              <a:rPr lang="en-US"/>
              <a:pPr>
                <a:defRPr/>
              </a:pPr>
              <a:t>15 February 2023</a:t>
            </a:fld>
            <a:endParaRPr lang="en-US"/>
          </a:p>
        </p:txBody>
      </p:sp>
      <p:sp>
        <p:nvSpPr>
          <p:cNvPr id="4" name="Rectangle 35">
            <a:extLst>
              <a:ext uri="{FF2B5EF4-FFF2-40B4-BE49-F238E27FC236}">
                <a16:creationId xmlns:a16="http://schemas.microsoft.com/office/drawing/2014/main" id="{BED61C9E-B105-9124-32E3-66D855D5FEBB}"/>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5" name="Rectangle 36">
            <a:extLst>
              <a:ext uri="{FF2B5EF4-FFF2-40B4-BE49-F238E27FC236}">
                <a16:creationId xmlns:a16="http://schemas.microsoft.com/office/drawing/2014/main" id="{8D6C3A5F-D6B6-4AF1-CDCE-4986472318CB}"/>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9CBBC45B-C531-4640-A9E4-C395525CBAAD}" type="slidenum">
              <a:rPr lang="en-US" altLang="en-US"/>
              <a:pPr>
                <a:defRPr/>
              </a:pPr>
              <a:t>‹#›</a:t>
            </a:fld>
            <a:endParaRPr lang="en-US" altLang="en-US"/>
          </a:p>
        </p:txBody>
      </p:sp>
    </p:spTree>
    <p:extLst>
      <p:ext uri="{BB962C8B-B14F-4D97-AF65-F5344CB8AC3E}">
        <p14:creationId xmlns:p14="http://schemas.microsoft.com/office/powerpoint/2010/main" val="179518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4">
            <a:extLst>
              <a:ext uri="{FF2B5EF4-FFF2-40B4-BE49-F238E27FC236}">
                <a16:creationId xmlns:a16="http://schemas.microsoft.com/office/drawing/2014/main" id="{787910AE-A42C-A0F1-FA30-096B97011353}"/>
              </a:ext>
            </a:extLst>
          </p:cNvPr>
          <p:cNvSpPr>
            <a:spLocks noGrp="1" noChangeArrowheads="1"/>
          </p:cNvSpPr>
          <p:nvPr>
            <p:ph type="dt" sz="half" idx="10"/>
          </p:nvPr>
        </p:nvSpPr>
        <p:spPr/>
        <p:txBody>
          <a:bodyPr/>
          <a:lstStyle>
            <a:lvl1pPr>
              <a:defRPr/>
            </a:lvl1pPr>
          </a:lstStyle>
          <a:p>
            <a:pPr>
              <a:defRPr/>
            </a:pPr>
            <a:fld id="{0F5002C0-F9D8-451D-B4BF-9248D19DE465}" type="datetime3">
              <a:rPr lang="en-US"/>
              <a:pPr>
                <a:defRPr/>
              </a:pPr>
              <a:t>15 February 2023</a:t>
            </a:fld>
            <a:endParaRPr lang="en-US"/>
          </a:p>
        </p:txBody>
      </p:sp>
      <p:sp>
        <p:nvSpPr>
          <p:cNvPr id="3" name="Rectangle 35">
            <a:extLst>
              <a:ext uri="{FF2B5EF4-FFF2-40B4-BE49-F238E27FC236}">
                <a16:creationId xmlns:a16="http://schemas.microsoft.com/office/drawing/2014/main" id="{12838E1A-82C5-C2A6-D601-B7318C39DC21}"/>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4" name="Rectangle 36">
            <a:extLst>
              <a:ext uri="{FF2B5EF4-FFF2-40B4-BE49-F238E27FC236}">
                <a16:creationId xmlns:a16="http://schemas.microsoft.com/office/drawing/2014/main" id="{67C5C1DD-FA1D-684C-BE84-47AE8A07335E}"/>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D3D4DCA4-695D-4EAC-96B3-53EABD9E4C96}" type="slidenum">
              <a:rPr lang="en-US" altLang="en-US"/>
              <a:pPr>
                <a:defRPr/>
              </a:pPr>
              <a:t>‹#›</a:t>
            </a:fld>
            <a:endParaRPr lang="en-US" altLang="en-US"/>
          </a:p>
        </p:txBody>
      </p:sp>
    </p:spTree>
    <p:extLst>
      <p:ext uri="{BB962C8B-B14F-4D97-AF65-F5344CB8AC3E}">
        <p14:creationId xmlns:p14="http://schemas.microsoft.com/office/powerpoint/2010/main" val="2518659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4">
            <a:extLst>
              <a:ext uri="{FF2B5EF4-FFF2-40B4-BE49-F238E27FC236}">
                <a16:creationId xmlns:a16="http://schemas.microsoft.com/office/drawing/2014/main" id="{4EE6C396-F57D-4AB7-184A-E97A44C02271}"/>
              </a:ext>
            </a:extLst>
          </p:cNvPr>
          <p:cNvSpPr>
            <a:spLocks noGrp="1" noChangeArrowheads="1"/>
          </p:cNvSpPr>
          <p:nvPr>
            <p:ph type="dt" sz="half" idx="10"/>
          </p:nvPr>
        </p:nvSpPr>
        <p:spPr/>
        <p:txBody>
          <a:bodyPr/>
          <a:lstStyle>
            <a:lvl1pPr>
              <a:defRPr/>
            </a:lvl1pPr>
          </a:lstStyle>
          <a:p>
            <a:pPr>
              <a:defRPr/>
            </a:pPr>
            <a:fld id="{9617C3C5-A4A3-4F8A-9F09-29018CBD3C16}" type="datetime3">
              <a:rPr lang="en-US"/>
              <a:pPr>
                <a:defRPr/>
              </a:pPr>
              <a:t>15 February 2023</a:t>
            </a:fld>
            <a:endParaRPr lang="en-US"/>
          </a:p>
        </p:txBody>
      </p:sp>
      <p:sp>
        <p:nvSpPr>
          <p:cNvPr id="6" name="Rectangle 35">
            <a:extLst>
              <a:ext uri="{FF2B5EF4-FFF2-40B4-BE49-F238E27FC236}">
                <a16:creationId xmlns:a16="http://schemas.microsoft.com/office/drawing/2014/main" id="{36BB181C-F19C-A358-94DF-A892A5AFDAC6}"/>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7" name="Rectangle 36">
            <a:extLst>
              <a:ext uri="{FF2B5EF4-FFF2-40B4-BE49-F238E27FC236}">
                <a16:creationId xmlns:a16="http://schemas.microsoft.com/office/drawing/2014/main" id="{BEBB15B2-EB05-025A-F57A-F13EE1868BEE}"/>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3762F925-E2AB-41C7-B635-F01B97FABB1A}" type="slidenum">
              <a:rPr lang="en-US" altLang="en-US"/>
              <a:pPr>
                <a:defRPr/>
              </a:pPr>
              <a:t>‹#›</a:t>
            </a:fld>
            <a:endParaRPr lang="en-US" altLang="en-US"/>
          </a:p>
        </p:txBody>
      </p:sp>
    </p:spTree>
    <p:extLst>
      <p:ext uri="{BB962C8B-B14F-4D97-AF65-F5344CB8AC3E}">
        <p14:creationId xmlns:p14="http://schemas.microsoft.com/office/powerpoint/2010/main" val="2552806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4">
            <a:extLst>
              <a:ext uri="{FF2B5EF4-FFF2-40B4-BE49-F238E27FC236}">
                <a16:creationId xmlns:a16="http://schemas.microsoft.com/office/drawing/2014/main" id="{AF627565-EDCA-852B-2D0A-C3C1C2E256E2}"/>
              </a:ext>
            </a:extLst>
          </p:cNvPr>
          <p:cNvSpPr>
            <a:spLocks noGrp="1" noChangeArrowheads="1"/>
          </p:cNvSpPr>
          <p:nvPr>
            <p:ph type="dt" sz="half" idx="10"/>
          </p:nvPr>
        </p:nvSpPr>
        <p:spPr/>
        <p:txBody>
          <a:bodyPr/>
          <a:lstStyle>
            <a:lvl1pPr>
              <a:defRPr/>
            </a:lvl1pPr>
          </a:lstStyle>
          <a:p>
            <a:pPr>
              <a:defRPr/>
            </a:pPr>
            <a:fld id="{F77C580F-4173-4784-9E37-C113FB08DEE3}" type="datetime3">
              <a:rPr lang="en-US"/>
              <a:pPr>
                <a:defRPr/>
              </a:pPr>
              <a:t>15 February 2023</a:t>
            </a:fld>
            <a:endParaRPr lang="en-US"/>
          </a:p>
        </p:txBody>
      </p:sp>
      <p:sp>
        <p:nvSpPr>
          <p:cNvPr id="6" name="Rectangle 35">
            <a:extLst>
              <a:ext uri="{FF2B5EF4-FFF2-40B4-BE49-F238E27FC236}">
                <a16:creationId xmlns:a16="http://schemas.microsoft.com/office/drawing/2014/main" id="{FF2DF37C-B10E-D8AC-3DCA-3096E0DC0C53}"/>
              </a:ext>
            </a:extLst>
          </p:cNvPr>
          <p:cNvSpPr>
            <a:spLocks noGrp="1" noChangeArrowheads="1"/>
          </p:cNvSpPr>
          <p:nvPr>
            <p:ph type="ftr" sz="quarter" idx="11"/>
          </p:nvPr>
        </p:nvSpPr>
        <p:spPr/>
        <p:txBody>
          <a:bodyPr/>
          <a:lstStyle>
            <a:lvl1pPr>
              <a:defRPr/>
            </a:lvl1pPr>
          </a:lstStyle>
          <a:p>
            <a:pPr>
              <a:defRPr/>
            </a:pPr>
            <a:r>
              <a:rPr lang="en-US"/>
              <a:t>Ngo Van Cuong-UNIVERSITY OF INDUSTRY</a:t>
            </a:r>
          </a:p>
        </p:txBody>
      </p:sp>
      <p:sp>
        <p:nvSpPr>
          <p:cNvPr id="7" name="Rectangle 36">
            <a:extLst>
              <a:ext uri="{FF2B5EF4-FFF2-40B4-BE49-F238E27FC236}">
                <a16:creationId xmlns:a16="http://schemas.microsoft.com/office/drawing/2014/main" id="{29B5563D-729F-2CCF-E924-DF5A2EF25F6E}"/>
              </a:ext>
            </a:extLst>
          </p:cNvPr>
          <p:cNvSpPr>
            <a:spLocks noGrp="1" noChangeArrowheads="1"/>
          </p:cNvSpPr>
          <p:nvPr>
            <p:ph type="sldNum" sz="quarter" idx="12"/>
          </p:nvPr>
        </p:nvSpPr>
        <p:spPr/>
        <p:txBody>
          <a:bodyPr/>
          <a:lstStyle>
            <a:lvl1pPr fontAlgn="base">
              <a:spcAft>
                <a:spcPct val="0"/>
              </a:spcAft>
              <a:defRPr>
                <a:cs typeface="Arial" panose="020B0604020202020204" pitchFamily="34" charset="0"/>
              </a:defRPr>
            </a:lvl1pPr>
          </a:lstStyle>
          <a:p>
            <a:pPr>
              <a:defRPr/>
            </a:pPr>
            <a:fld id="{41CAB55C-7E2C-4F69-8248-A25637B1275E}" type="slidenum">
              <a:rPr lang="en-US" altLang="en-US"/>
              <a:pPr>
                <a:defRPr/>
              </a:pPr>
              <a:t>‹#›</a:t>
            </a:fld>
            <a:endParaRPr lang="en-US" altLang="en-US"/>
          </a:p>
        </p:txBody>
      </p:sp>
    </p:spTree>
    <p:extLst>
      <p:ext uri="{BB962C8B-B14F-4D97-AF65-F5344CB8AC3E}">
        <p14:creationId xmlns:p14="http://schemas.microsoft.com/office/powerpoint/2010/main" val="1896720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7">
            <a:extLst>
              <a:ext uri="{FF2B5EF4-FFF2-40B4-BE49-F238E27FC236}">
                <a16:creationId xmlns:a16="http://schemas.microsoft.com/office/drawing/2014/main" id="{067C4231-D8C1-C9F4-3BE6-75432EC43C82}"/>
              </a:ext>
            </a:extLst>
          </p:cNvPr>
          <p:cNvGrpSpPr>
            <a:grpSpLocks/>
          </p:cNvGrpSpPr>
          <p:nvPr/>
        </p:nvGrpSpPr>
        <p:grpSpPr bwMode="auto">
          <a:xfrm>
            <a:off x="152400" y="314325"/>
            <a:ext cx="847725" cy="6543675"/>
            <a:chOff x="96" y="198"/>
            <a:chExt cx="534" cy="4122"/>
          </a:xfrm>
        </p:grpSpPr>
        <p:sp>
          <p:nvSpPr>
            <p:cNvPr id="57365" name="AutoShape 8">
              <a:extLst>
                <a:ext uri="{FF2B5EF4-FFF2-40B4-BE49-F238E27FC236}">
                  <a16:creationId xmlns:a16="http://schemas.microsoft.com/office/drawing/2014/main" id="{4629D3A4-A9A6-5229-9606-00CC5C11F9A7}"/>
                </a:ext>
              </a:extLst>
            </p:cNvPr>
            <p:cNvSpPr>
              <a:spLocks noChangeArrowheads="1"/>
            </p:cNvSpPr>
            <p:nvPr/>
          </p:nvSpPr>
          <p:spPr bwMode="auto">
            <a:xfrm rot="5400000" flipH="1">
              <a:off x="82" y="1995"/>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6" name="AutoShape 9">
              <a:extLst>
                <a:ext uri="{FF2B5EF4-FFF2-40B4-BE49-F238E27FC236}">
                  <a16:creationId xmlns:a16="http://schemas.microsoft.com/office/drawing/2014/main" id="{63F2C026-E62B-F839-5B81-8B884C2A07EF}"/>
                </a:ext>
              </a:extLst>
            </p:cNvPr>
            <p:cNvSpPr>
              <a:spLocks noChangeArrowheads="1"/>
            </p:cNvSpPr>
            <p:nvPr/>
          </p:nvSpPr>
          <p:spPr bwMode="auto">
            <a:xfrm rot="5400000" flipH="1">
              <a:off x="82" y="2589"/>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7" name="AutoShape 10">
              <a:extLst>
                <a:ext uri="{FF2B5EF4-FFF2-40B4-BE49-F238E27FC236}">
                  <a16:creationId xmlns:a16="http://schemas.microsoft.com/office/drawing/2014/main" id="{E29280FE-3FFC-80E0-C9ED-B3E56414C8B1}"/>
                </a:ext>
              </a:extLst>
            </p:cNvPr>
            <p:cNvSpPr>
              <a:spLocks noChangeArrowheads="1"/>
            </p:cNvSpPr>
            <p:nvPr/>
          </p:nvSpPr>
          <p:spPr bwMode="auto">
            <a:xfrm rot="5400000" flipH="1">
              <a:off x="81" y="3181"/>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8" name="AutoShape 11">
              <a:extLst>
                <a:ext uri="{FF2B5EF4-FFF2-40B4-BE49-F238E27FC236}">
                  <a16:creationId xmlns:a16="http://schemas.microsoft.com/office/drawing/2014/main" id="{5F7E9975-9BA9-901F-EBF4-F57C2A821629}"/>
                </a:ext>
              </a:extLst>
            </p:cNvPr>
            <p:cNvSpPr>
              <a:spLocks noChangeArrowheads="1"/>
            </p:cNvSpPr>
            <p:nvPr/>
          </p:nvSpPr>
          <p:spPr bwMode="auto">
            <a:xfrm rot="5400000" flipH="1">
              <a:off x="83" y="3799"/>
              <a:ext cx="558" cy="533"/>
            </a:xfrm>
            <a:prstGeom prst="parallelogram">
              <a:avLst>
                <a:gd name="adj" fmla="val 55437"/>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9" name="AutoShape 12">
              <a:extLst>
                <a:ext uri="{FF2B5EF4-FFF2-40B4-BE49-F238E27FC236}">
                  <a16:creationId xmlns:a16="http://schemas.microsoft.com/office/drawing/2014/main" id="{50E32CA1-0208-0972-AE7B-4DE6F56EE4E8}"/>
                </a:ext>
              </a:extLst>
            </p:cNvPr>
            <p:cNvSpPr>
              <a:spLocks noChangeArrowheads="1"/>
            </p:cNvSpPr>
            <p:nvPr/>
          </p:nvSpPr>
          <p:spPr bwMode="auto">
            <a:xfrm rot="5400000" flipH="1">
              <a:off x="82" y="213"/>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70" name="AutoShape 13">
              <a:extLst>
                <a:ext uri="{FF2B5EF4-FFF2-40B4-BE49-F238E27FC236}">
                  <a16:creationId xmlns:a16="http://schemas.microsoft.com/office/drawing/2014/main" id="{3A41CBB2-C47F-B701-5096-CE441C3F1694}"/>
                </a:ext>
              </a:extLst>
            </p:cNvPr>
            <p:cNvSpPr>
              <a:spLocks noChangeArrowheads="1"/>
            </p:cNvSpPr>
            <p:nvPr/>
          </p:nvSpPr>
          <p:spPr bwMode="auto">
            <a:xfrm rot="5400000" flipH="1">
              <a:off x="81" y="803"/>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71" name="AutoShape 14">
              <a:extLst>
                <a:ext uri="{FF2B5EF4-FFF2-40B4-BE49-F238E27FC236}">
                  <a16:creationId xmlns:a16="http://schemas.microsoft.com/office/drawing/2014/main" id="{16B99407-8AC8-7C2F-12EE-8763AD87E2A1}"/>
                </a:ext>
              </a:extLst>
            </p:cNvPr>
            <p:cNvSpPr>
              <a:spLocks noChangeArrowheads="1"/>
            </p:cNvSpPr>
            <p:nvPr/>
          </p:nvSpPr>
          <p:spPr bwMode="auto">
            <a:xfrm rot="5400000" flipH="1">
              <a:off x="81" y="1399"/>
              <a:ext cx="564" cy="533"/>
            </a:xfrm>
            <a:prstGeom prst="parallelogram">
              <a:avLst>
                <a:gd name="adj" fmla="val 56034"/>
              </a:avLst>
            </a:prstGeom>
            <a:gradFill rotWithShape="0">
              <a:gsLst>
                <a:gs pos="0">
                  <a:schemeClr val="accent1"/>
                </a:gs>
                <a:gs pos="100000">
                  <a:schemeClr val="accent2"/>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grpSp>
      <p:sp>
        <p:nvSpPr>
          <p:cNvPr id="2063" name="Rectangle 15">
            <a:extLst>
              <a:ext uri="{FF2B5EF4-FFF2-40B4-BE49-F238E27FC236}">
                <a16:creationId xmlns:a16="http://schemas.microsoft.com/office/drawing/2014/main" id="{FC21558B-EA4B-5D2B-4E12-3F91B1846E11}"/>
              </a:ext>
            </a:extLst>
          </p:cNvPr>
          <p:cNvSpPr>
            <a:spLocks noChangeArrowheads="1"/>
          </p:cNvSpPr>
          <p:nvPr/>
        </p:nvSpPr>
        <p:spPr bwMode="auto">
          <a:xfrm>
            <a:off x="441325" y="0"/>
            <a:ext cx="276225" cy="6858000"/>
          </a:xfrm>
          <a:prstGeom prst="rect">
            <a:avLst/>
          </a:prstGeom>
          <a:gradFill rotWithShape="0">
            <a:gsLst>
              <a:gs pos="0">
                <a:schemeClr val="bg2"/>
              </a:gs>
              <a:gs pos="50000">
                <a:schemeClr val="folHlink"/>
              </a:gs>
              <a:gs pos="100000">
                <a:schemeClr val="bg2"/>
              </a:gs>
            </a:gsLst>
            <a:lin ang="0" scaled="1"/>
          </a:gradFill>
          <a:ln w="9525">
            <a:noFill/>
            <a:miter lim="800000"/>
            <a:headEnd/>
            <a:tailEnd/>
          </a:ln>
        </p:spPr>
        <p:txBody>
          <a:bodyPr wrap="none" anchor="ctr"/>
          <a:lstStyle/>
          <a:p>
            <a:pPr algn="ctr" eaLnBrk="1" fontAlgn="auto" hangingPunct="1">
              <a:spcAft>
                <a:spcPts val="0"/>
              </a:spcAft>
              <a:defRPr/>
            </a:pPr>
            <a:endParaRPr kumimoji="1" lang="en-US" sz="3600">
              <a:latin typeface="Times New Roman" pitchFamily="18" charset="0"/>
              <a:cs typeface="+mn-cs"/>
            </a:endParaRPr>
          </a:p>
        </p:txBody>
      </p:sp>
      <p:sp>
        <p:nvSpPr>
          <p:cNvPr id="57348" name="Rectangle 18">
            <a:extLst>
              <a:ext uri="{FF2B5EF4-FFF2-40B4-BE49-F238E27FC236}">
                <a16:creationId xmlns:a16="http://schemas.microsoft.com/office/drawing/2014/main" id="{3A114926-592A-4B99-4F22-B417C3D1DC0F}"/>
              </a:ext>
            </a:extLst>
          </p:cNvPr>
          <p:cNvSpPr>
            <a:spLocks noChangeArrowheads="1"/>
          </p:cNvSpPr>
          <p:nvPr/>
        </p:nvSpPr>
        <p:spPr bwMode="auto">
          <a:xfrm>
            <a:off x="463550" y="1912938"/>
            <a:ext cx="190500" cy="4678362"/>
          </a:xfrm>
          <a:prstGeom prst="rect">
            <a:avLst/>
          </a:prstGeom>
          <a:no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US" sz="3600">
              <a:latin typeface="Times New Roman" panose="02020603050405020304" pitchFamily="18" charset="0"/>
            </a:endParaRPr>
          </a:p>
        </p:txBody>
      </p:sp>
      <p:grpSp>
        <p:nvGrpSpPr>
          <p:cNvPr id="1029" name="Group 21">
            <a:extLst>
              <a:ext uri="{FF2B5EF4-FFF2-40B4-BE49-F238E27FC236}">
                <a16:creationId xmlns:a16="http://schemas.microsoft.com/office/drawing/2014/main" id="{57D38A8D-DAEF-97C1-6018-7068C6F1D83A}"/>
              </a:ext>
            </a:extLst>
          </p:cNvPr>
          <p:cNvGrpSpPr>
            <a:grpSpLocks/>
          </p:cNvGrpSpPr>
          <p:nvPr/>
        </p:nvGrpSpPr>
        <p:grpSpPr bwMode="auto">
          <a:xfrm>
            <a:off x="150813" y="0"/>
            <a:ext cx="849312" cy="6858000"/>
            <a:chOff x="95" y="0"/>
            <a:chExt cx="535" cy="4320"/>
          </a:xfrm>
        </p:grpSpPr>
        <p:sp>
          <p:nvSpPr>
            <p:cNvPr id="57357" name="AutoShape 22">
              <a:extLst>
                <a:ext uri="{FF2B5EF4-FFF2-40B4-BE49-F238E27FC236}">
                  <a16:creationId xmlns:a16="http://schemas.microsoft.com/office/drawing/2014/main" id="{9A69DEAD-0817-E63C-4382-609083D7992D}"/>
                </a:ext>
              </a:extLst>
            </p:cNvPr>
            <p:cNvSpPr>
              <a:spLocks noChangeArrowheads="1"/>
            </p:cNvSpPr>
            <p:nvPr/>
          </p:nvSpPr>
          <p:spPr bwMode="auto">
            <a:xfrm rot="-5400000">
              <a:off x="82" y="2291"/>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58" name="AutoShape 23">
              <a:extLst>
                <a:ext uri="{FF2B5EF4-FFF2-40B4-BE49-F238E27FC236}">
                  <a16:creationId xmlns:a16="http://schemas.microsoft.com/office/drawing/2014/main" id="{A6BE5B26-CC31-7001-C7C6-3B01290D4703}"/>
                </a:ext>
              </a:extLst>
            </p:cNvPr>
            <p:cNvSpPr>
              <a:spLocks noChangeArrowheads="1"/>
            </p:cNvSpPr>
            <p:nvPr/>
          </p:nvSpPr>
          <p:spPr bwMode="auto">
            <a:xfrm rot="-5400000">
              <a:off x="81" y="2886"/>
              <a:ext cx="565" cy="533"/>
            </a:xfrm>
            <a:prstGeom prst="parallelogram">
              <a:avLst>
                <a:gd name="adj" fmla="val 56133"/>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59" name="AutoShape 24">
              <a:extLst>
                <a:ext uri="{FF2B5EF4-FFF2-40B4-BE49-F238E27FC236}">
                  <a16:creationId xmlns:a16="http://schemas.microsoft.com/office/drawing/2014/main" id="{4D045D5A-F923-B639-8E0A-2E74A05F9065}"/>
                </a:ext>
              </a:extLst>
            </p:cNvPr>
            <p:cNvSpPr>
              <a:spLocks noChangeArrowheads="1"/>
            </p:cNvSpPr>
            <p:nvPr/>
          </p:nvSpPr>
          <p:spPr bwMode="auto">
            <a:xfrm rot="-5400000">
              <a:off x="81" y="3479"/>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0" name="AutoShape 25">
              <a:extLst>
                <a:ext uri="{FF2B5EF4-FFF2-40B4-BE49-F238E27FC236}">
                  <a16:creationId xmlns:a16="http://schemas.microsoft.com/office/drawing/2014/main" id="{547C8BC1-0524-C00A-FACB-3D91B01914A0}"/>
                </a:ext>
              </a:extLst>
            </p:cNvPr>
            <p:cNvSpPr>
              <a:spLocks noChangeArrowheads="1"/>
            </p:cNvSpPr>
            <p:nvPr/>
          </p:nvSpPr>
          <p:spPr bwMode="auto">
            <a:xfrm rot="-5400000">
              <a:off x="81" y="508"/>
              <a:ext cx="565" cy="533"/>
            </a:xfrm>
            <a:prstGeom prst="parallelogram">
              <a:avLst>
                <a:gd name="adj" fmla="val 56133"/>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1" name="AutoShape 26">
              <a:extLst>
                <a:ext uri="{FF2B5EF4-FFF2-40B4-BE49-F238E27FC236}">
                  <a16:creationId xmlns:a16="http://schemas.microsoft.com/office/drawing/2014/main" id="{D6D7EB67-49BC-0A3A-ED29-8CE7EE7BCFB5}"/>
                </a:ext>
              </a:extLst>
            </p:cNvPr>
            <p:cNvSpPr>
              <a:spLocks noChangeArrowheads="1"/>
            </p:cNvSpPr>
            <p:nvPr/>
          </p:nvSpPr>
          <p:spPr bwMode="auto">
            <a:xfrm rot="-5400000">
              <a:off x="81" y="1101"/>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57362" name="AutoShape 27">
              <a:extLst>
                <a:ext uri="{FF2B5EF4-FFF2-40B4-BE49-F238E27FC236}">
                  <a16:creationId xmlns:a16="http://schemas.microsoft.com/office/drawing/2014/main" id="{2A8AC2D2-8A90-888C-CDC8-B7C7974735AF}"/>
                </a:ext>
              </a:extLst>
            </p:cNvPr>
            <p:cNvSpPr>
              <a:spLocks noChangeArrowheads="1"/>
            </p:cNvSpPr>
            <p:nvPr/>
          </p:nvSpPr>
          <p:spPr bwMode="auto">
            <a:xfrm rot="-5400000">
              <a:off x="81" y="1697"/>
              <a:ext cx="564" cy="533"/>
            </a:xfrm>
            <a:prstGeom prst="parallelogram">
              <a:avLst>
                <a:gd name="adj" fmla="val 56034"/>
              </a:avLst>
            </a:prstGeom>
            <a:gradFill rotWithShape="0">
              <a:gsLst>
                <a:gs pos="0">
                  <a:schemeClr val="accent2"/>
                </a:gs>
                <a:gs pos="100000">
                  <a:schemeClr val="accent1"/>
                </a:gs>
              </a:gsLst>
              <a:lin ang="0" scaled="1"/>
            </a:gradFill>
            <a:ln>
              <a:noFill/>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atin typeface="VNI-Helve" pitchFamily="2" charset="0"/>
              </a:endParaRPr>
            </a:p>
          </p:txBody>
        </p:sp>
        <p:sp>
          <p:nvSpPr>
            <p:cNvPr id="1043" name="Freeform 28">
              <a:extLst>
                <a:ext uri="{FF2B5EF4-FFF2-40B4-BE49-F238E27FC236}">
                  <a16:creationId xmlns:a16="http://schemas.microsoft.com/office/drawing/2014/main" id="{BDBA7565-8582-CA62-0430-4B95A0032654}"/>
                </a:ext>
              </a:extLst>
            </p:cNvPr>
            <p:cNvSpPr>
              <a:spLocks/>
            </p:cNvSpPr>
            <p:nvPr/>
          </p:nvSpPr>
          <p:spPr bwMode="auto">
            <a:xfrm>
              <a:off x="98" y="0"/>
              <a:ext cx="532" cy="465"/>
            </a:xfrm>
            <a:custGeom>
              <a:avLst/>
              <a:gdLst>
                <a:gd name="T0" fmla="*/ 1 w 532"/>
                <a:gd name="T1" fmla="*/ 0 h 465"/>
                <a:gd name="T2" fmla="*/ 0 w 532"/>
                <a:gd name="T3" fmla="*/ 166 h 465"/>
                <a:gd name="T4" fmla="*/ 532 w 532"/>
                <a:gd name="T5" fmla="*/ 465 h 465"/>
                <a:gd name="T6" fmla="*/ 532 w 532"/>
                <a:gd name="T7" fmla="*/ 201 h 465"/>
                <a:gd name="T8" fmla="*/ 172 w 532"/>
                <a:gd name="T9" fmla="*/ 0 h 465"/>
                <a:gd name="T10" fmla="*/ 1 w 532"/>
                <a:gd name="T11" fmla="*/ 0 h 4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 h="465">
                  <a:moveTo>
                    <a:pt x="1" y="0"/>
                  </a:moveTo>
                  <a:lnTo>
                    <a:pt x="0" y="166"/>
                  </a:lnTo>
                  <a:lnTo>
                    <a:pt x="532" y="465"/>
                  </a:lnTo>
                  <a:lnTo>
                    <a:pt x="532" y="201"/>
                  </a:lnTo>
                  <a:lnTo>
                    <a:pt x="172" y="0"/>
                  </a:lnTo>
                  <a:lnTo>
                    <a:pt x="1" y="0"/>
                  </a:lnTo>
                  <a:close/>
                </a:path>
              </a:pathLst>
            </a:cu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cap="flat" cmpd="sng">
                  <a:solidFill>
                    <a:srgbClr val="000000"/>
                  </a:solidFill>
                  <a:prstDash val="solid"/>
                  <a:miter lim="800000"/>
                  <a:headEnd/>
                  <a:tailEnd/>
                </a14:hiddenLine>
              </a:ext>
            </a:extLst>
          </p:spPr>
          <p:txBody>
            <a:bodyPr wrap="none" anchor="ctr"/>
            <a:lstStyle/>
            <a:p>
              <a:endParaRPr lang="en-US"/>
            </a:p>
          </p:txBody>
        </p:sp>
        <p:sp>
          <p:nvSpPr>
            <p:cNvPr id="1044" name="Freeform 29">
              <a:extLst>
                <a:ext uri="{FF2B5EF4-FFF2-40B4-BE49-F238E27FC236}">
                  <a16:creationId xmlns:a16="http://schemas.microsoft.com/office/drawing/2014/main" id="{4D4112CA-F448-EDFC-4348-E1018FB0B635}"/>
                </a:ext>
              </a:extLst>
            </p:cNvPr>
            <p:cNvSpPr>
              <a:spLocks/>
            </p:cNvSpPr>
            <p:nvPr/>
          </p:nvSpPr>
          <p:spPr bwMode="auto">
            <a:xfrm>
              <a:off x="95" y="4060"/>
              <a:ext cx="457" cy="260"/>
            </a:xfrm>
            <a:custGeom>
              <a:avLst/>
              <a:gdLst>
                <a:gd name="T0" fmla="*/ 457 w 457"/>
                <a:gd name="T1" fmla="*/ 225 h 264"/>
                <a:gd name="T2" fmla="*/ 1 w 457"/>
                <a:gd name="T3" fmla="*/ 0 h 264"/>
                <a:gd name="T4" fmla="*/ 0 w 457"/>
                <a:gd name="T5" fmla="*/ 228 h 264"/>
                <a:gd name="T6" fmla="*/ 457 w 457"/>
                <a:gd name="T7" fmla="*/ 225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 h="264">
                  <a:moveTo>
                    <a:pt x="457" y="260"/>
                  </a:moveTo>
                  <a:lnTo>
                    <a:pt x="1" y="0"/>
                  </a:lnTo>
                  <a:lnTo>
                    <a:pt x="0" y="264"/>
                  </a:lnTo>
                  <a:lnTo>
                    <a:pt x="457" y="260"/>
                  </a:lnTo>
                  <a:close/>
                </a:path>
              </a:pathLst>
            </a:custGeom>
            <a:gradFill rotWithShape="0">
              <a:gsLst>
                <a:gs pos="0">
                  <a:schemeClr val="accent2"/>
                </a:gs>
                <a:gs pos="100000">
                  <a:schemeClr val="accent1"/>
                </a:gs>
              </a:gsLst>
              <a:lin ang="0" scaled="1"/>
            </a:gradFill>
            <a:ln>
              <a:noFill/>
            </a:ln>
            <a:extLst>
              <a:ext uri="{91240B29-F687-4F45-9708-019B960494DF}">
                <a14:hiddenLine xmlns:a14="http://schemas.microsoft.com/office/drawing/2010/main" w="9525" cap="flat" cmpd="sng">
                  <a:solidFill>
                    <a:srgbClr val="000000"/>
                  </a:solidFill>
                  <a:prstDash val="solid"/>
                  <a:miter lim="800000"/>
                  <a:headEnd/>
                  <a:tailEnd/>
                </a14:hiddenLine>
              </a:ext>
            </a:extLst>
          </p:spPr>
          <p:txBody>
            <a:bodyPr wrap="none" anchor="ctr"/>
            <a:lstStyle/>
            <a:p>
              <a:endParaRPr lang="en-US"/>
            </a:p>
          </p:txBody>
        </p:sp>
      </p:grpSp>
      <p:sp>
        <p:nvSpPr>
          <p:cNvPr id="2081" name="Rectangle 33">
            <a:extLst>
              <a:ext uri="{FF2B5EF4-FFF2-40B4-BE49-F238E27FC236}">
                <a16:creationId xmlns:a16="http://schemas.microsoft.com/office/drawing/2014/main" id="{6E46A4FC-1EB3-DAA7-DD86-9BC6958860D6}"/>
              </a:ext>
            </a:extLst>
          </p:cNvPr>
          <p:cNvSpPr>
            <a:spLocks noGrp="1" noChangeArrowheads="1"/>
          </p:cNvSpPr>
          <p:nvPr>
            <p:ph type="body" idx="1"/>
          </p:nvPr>
        </p:nvSpPr>
        <p:spPr bwMode="auto">
          <a:xfrm>
            <a:off x="1066800" y="1981200"/>
            <a:ext cx="7848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82" name="Rectangle 34">
            <a:extLst>
              <a:ext uri="{FF2B5EF4-FFF2-40B4-BE49-F238E27FC236}">
                <a16:creationId xmlns:a16="http://schemas.microsoft.com/office/drawing/2014/main" id="{4DD6C7A4-8032-1B6A-CC36-FEF4A4F5D79A}"/>
              </a:ext>
            </a:extLst>
          </p:cNvPr>
          <p:cNvSpPr>
            <a:spLocks noGrp="1" noChangeArrowheads="1"/>
          </p:cNvSpPr>
          <p:nvPr>
            <p:ph type="dt" sz="half" idx="2"/>
          </p:nvPr>
        </p:nvSpPr>
        <p:spPr bwMode="auto">
          <a:xfrm>
            <a:off x="1219200" y="51816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ct val="0"/>
              </a:spcBef>
              <a:spcAft>
                <a:spcPts val="0"/>
              </a:spcAft>
              <a:buFontTx/>
              <a:buNone/>
              <a:defRPr sz="1400">
                <a:solidFill>
                  <a:srgbClr val="FFFF00"/>
                </a:solidFill>
                <a:latin typeface="Times New Roman" pitchFamily="18" charset="0"/>
                <a:cs typeface="+mn-cs"/>
              </a:defRPr>
            </a:lvl1pPr>
          </a:lstStyle>
          <a:p>
            <a:pPr>
              <a:defRPr/>
            </a:pPr>
            <a:fld id="{9D7D5BA1-5B47-453A-B82C-61D383CF8789}" type="datetime3">
              <a:rPr lang="en-US"/>
              <a:pPr>
                <a:defRPr/>
              </a:pPr>
              <a:t>15 February 2023</a:t>
            </a:fld>
            <a:endParaRPr lang="en-US"/>
          </a:p>
        </p:txBody>
      </p:sp>
      <p:sp>
        <p:nvSpPr>
          <p:cNvPr id="2083" name="Rectangle 35">
            <a:extLst>
              <a:ext uri="{FF2B5EF4-FFF2-40B4-BE49-F238E27FC236}">
                <a16:creationId xmlns:a16="http://schemas.microsoft.com/office/drawing/2014/main" id="{60849863-6C59-E071-E1EE-8E503A4188DC}"/>
              </a:ext>
            </a:extLst>
          </p:cNvPr>
          <p:cNvSpPr>
            <a:spLocks noGrp="1" noChangeArrowheads="1"/>
          </p:cNvSpPr>
          <p:nvPr>
            <p:ph type="ftr" sz="quarter" idx="3"/>
          </p:nvPr>
        </p:nvSpPr>
        <p:spPr bwMode="auto">
          <a:xfrm>
            <a:off x="3581400" y="50292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ct val="0"/>
              </a:spcBef>
              <a:spcAft>
                <a:spcPts val="0"/>
              </a:spcAft>
              <a:buFontTx/>
              <a:buNone/>
              <a:defRPr sz="1400">
                <a:latin typeface="Times New Roman" pitchFamily="18" charset="0"/>
                <a:cs typeface="+mn-cs"/>
              </a:defRPr>
            </a:lvl1pPr>
          </a:lstStyle>
          <a:p>
            <a:pPr>
              <a:defRPr/>
            </a:pPr>
            <a:r>
              <a:rPr lang="en-US"/>
              <a:t>Ngo Van Cuong-UNIVERSITY OF INDUSTRY</a:t>
            </a:r>
          </a:p>
        </p:txBody>
      </p:sp>
      <p:sp>
        <p:nvSpPr>
          <p:cNvPr id="2084" name="Rectangle 36">
            <a:extLst>
              <a:ext uri="{FF2B5EF4-FFF2-40B4-BE49-F238E27FC236}">
                <a16:creationId xmlns:a16="http://schemas.microsoft.com/office/drawing/2014/main" id="{FE14F7CE-D807-9793-C32B-A6A22BCE7DAA}"/>
              </a:ext>
            </a:extLst>
          </p:cNvPr>
          <p:cNvSpPr>
            <a:spLocks noGrp="1" noChangeArrowheads="1"/>
          </p:cNvSpPr>
          <p:nvPr>
            <p:ph type="sldNum" sz="quarter" idx="4"/>
          </p:nvPr>
        </p:nvSpPr>
        <p:spPr bwMode="auto">
          <a:xfrm>
            <a:off x="7010400" y="5029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ct val="0"/>
              </a:spcBef>
              <a:spcAft>
                <a:spcPts val="0"/>
              </a:spcAft>
              <a:buFontTx/>
              <a:buNone/>
              <a:defRPr sz="1400">
                <a:latin typeface="Times New Roman" pitchFamily="18" charset="0"/>
                <a:cs typeface="+mn-cs"/>
              </a:defRPr>
            </a:lvl1pPr>
          </a:lstStyle>
          <a:p>
            <a:pPr>
              <a:defRPr/>
            </a:pPr>
            <a:r>
              <a:rPr lang="en-US"/>
              <a:t>Slide 1(53)</a:t>
            </a:r>
          </a:p>
        </p:txBody>
      </p:sp>
      <p:cxnSp>
        <p:nvCxnSpPr>
          <p:cNvPr id="31" name="Straight Connector 30">
            <a:extLst>
              <a:ext uri="{FF2B5EF4-FFF2-40B4-BE49-F238E27FC236}">
                <a16:creationId xmlns:a16="http://schemas.microsoft.com/office/drawing/2014/main" id="{2247D72C-10DD-A2A5-D678-0E57616A9B15}"/>
              </a:ext>
            </a:extLst>
          </p:cNvPr>
          <p:cNvCxnSpPr/>
          <p:nvPr userDrawn="1"/>
        </p:nvCxnSpPr>
        <p:spPr bwMode="auto">
          <a:xfrm>
            <a:off x="743528" y="919024"/>
            <a:ext cx="8382000" cy="1588"/>
          </a:xfrm>
          <a:prstGeom prst="line">
            <a:avLst/>
          </a:prstGeom>
          <a:ln w="50800" cap="sq" cmpd="sng">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3627CD-FDC5-81D4-6D33-CB1481424D33}"/>
              </a:ext>
            </a:extLst>
          </p:cNvPr>
          <p:cNvCxnSpPr/>
          <p:nvPr userDrawn="1"/>
        </p:nvCxnSpPr>
        <p:spPr bwMode="auto">
          <a:xfrm flipV="1">
            <a:off x="1000125" y="6283468"/>
            <a:ext cx="8143875" cy="11112"/>
          </a:xfrm>
          <a:prstGeom prst="line">
            <a:avLst/>
          </a:prstGeom>
          <a:noFill/>
          <a:ln w="38100" cap="flat" cmpd="dbl" algn="ctr">
            <a:solidFill>
              <a:srgbClr val="FF0000"/>
            </a:solidFill>
            <a:prstDash val="solid"/>
            <a:round/>
            <a:headEnd type="none" w="med" len="med"/>
            <a:tailEnd type="none" w="med" len="med"/>
          </a:ln>
          <a:effectLst>
            <a:outerShdw blurRad="50800" dist="50800" dir="5400000" algn="ctr" rotWithShape="0">
              <a:schemeClr val="accent4"/>
            </a:outerShdw>
          </a:effectLst>
        </p:spPr>
      </p:cxnSp>
      <p:pic>
        <p:nvPicPr>
          <p:cNvPr id="1036" name="Picture 2">
            <a:extLst>
              <a:ext uri="{FF2B5EF4-FFF2-40B4-BE49-F238E27FC236}">
                <a16:creationId xmlns:a16="http://schemas.microsoft.com/office/drawing/2014/main" id="{BB554E68-C6EC-2310-92CA-00C67175159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41400" y="23670"/>
            <a:ext cx="22098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7">
            <a:extLst>
              <a:ext uri="{FF2B5EF4-FFF2-40B4-BE49-F238E27FC236}">
                <a16:creationId xmlns:a16="http://schemas.microsoft.com/office/drawing/2014/main" id="{90FC8F24-E175-5BC5-0C56-E66D773B8DAD}"/>
              </a:ext>
            </a:extLst>
          </p:cNvPr>
          <p:cNvSpPr txBox="1">
            <a:spLocks/>
          </p:cNvSpPr>
          <p:nvPr userDrawn="1"/>
        </p:nvSpPr>
        <p:spPr bwMode="auto">
          <a:xfrm>
            <a:off x="3359021" y="346074"/>
            <a:ext cx="5029200" cy="523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2pPr>
            <a:lvl3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3pPr>
            <a:lvl4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4pPr>
            <a:lvl5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5pPr>
            <a:lvl6pPr marL="4572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6pPr>
            <a:lvl7pPr marL="9144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7pPr>
            <a:lvl8pPr marL="13716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8pPr>
            <a:lvl9pPr marL="18288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9pPr>
          </a:lstStyle>
          <a:p>
            <a:pPr defTabSz="914400" eaLnBrk="1" hangingPunct="1"/>
            <a:r>
              <a:rPr lang="en-US" altLang="en-US" sz="2800" kern="0">
                <a:effectLst/>
              </a:rPr>
              <a:t>Strength Of Materials</a:t>
            </a:r>
          </a:p>
        </p:txBody>
      </p:sp>
    </p:spTree>
    <p:extLst>
      <p:ext uri="{BB962C8B-B14F-4D97-AF65-F5344CB8AC3E}">
        <p14:creationId xmlns:p14="http://schemas.microsoft.com/office/powerpoint/2010/main" val="7258267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2pPr>
      <a:lvl3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3pPr>
      <a:lvl4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4pPr>
      <a:lvl5pPr algn="l" rtl="0" eaLnBrk="0" fontAlgn="base" hangingPunct="0">
        <a:spcBef>
          <a:spcPct val="0"/>
        </a:spcBef>
        <a:spcAft>
          <a:spcPct val="0"/>
        </a:spcAft>
        <a:defRPr sz="4400">
          <a:solidFill>
            <a:schemeClr val="tx1"/>
          </a:solidFill>
          <a:effectLst>
            <a:outerShdw blurRad="38100" dist="38100" dir="2700000" algn="tl">
              <a:srgbClr val="000000"/>
            </a:outerShdw>
          </a:effectLst>
          <a:latin typeface="Arial Black" pitchFamily="34" charset="0"/>
        </a:defRPr>
      </a:lvl5pPr>
      <a:lvl6pPr marL="4572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6pPr>
      <a:lvl7pPr marL="9144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7pPr>
      <a:lvl8pPr marL="13716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8pPr>
      <a:lvl9pPr marL="1828800" algn="l"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Black" pitchFamily="34" charset="0"/>
        </a:defRPr>
      </a:lvl9pPr>
    </p:titleStyle>
    <p:bodyStyle>
      <a:lvl1pPr marL="342900" indent="-342900" algn="l" rtl="0" eaLnBrk="0" fontAlgn="base" hangingPunct="0">
        <a:spcBef>
          <a:spcPct val="20000"/>
        </a:spcBef>
        <a:spcAft>
          <a:spcPct val="0"/>
        </a:spcAft>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har char="»"/>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har char="»"/>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har char="»"/>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image" Target="../media/image213.emf"/><Relationship Id="rId3" Type="http://schemas.openxmlformats.org/officeDocument/2006/relationships/image" Target="../media/image210.emf"/><Relationship Id="rId7" Type="http://schemas.openxmlformats.org/officeDocument/2006/relationships/image" Target="../media/image212.wmf"/><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oleObject" Target="../embeddings/oleObject128.bin"/><Relationship Id="rId5" Type="http://schemas.openxmlformats.org/officeDocument/2006/relationships/image" Target="../media/image211.wmf"/><Relationship Id="rId4" Type="http://schemas.openxmlformats.org/officeDocument/2006/relationships/oleObject" Target="../embeddings/oleObject127.bin"/></Relationships>
</file>

<file path=ppt/slides/_rels/slide101.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16.emf"/><Relationship Id="rId5" Type="http://schemas.openxmlformats.org/officeDocument/2006/relationships/image" Target="../media/image215.wmf"/><Relationship Id="rId4" Type="http://schemas.openxmlformats.org/officeDocument/2006/relationships/oleObject" Target="../embeddings/oleObject129.bin"/></Relationships>
</file>

<file path=ppt/slides/_rels/slide10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218.emf"/><Relationship Id="rId4" Type="http://schemas.openxmlformats.org/officeDocument/2006/relationships/image" Target="../media/image180.png"/></Relationships>
</file>

<file path=ppt/slides/_rels/slide104.xml.rels><?xml version="1.0" encoding="UTF-8" standalone="yes"?>
<Relationships xmlns="http://schemas.openxmlformats.org/package/2006/relationships"><Relationship Id="rId3" Type="http://schemas.openxmlformats.org/officeDocument/2006/relationships/image" Target="../media/image219.emf"/><Relationship Id="rId7" Type="http://schemas.openxmlformats.org/officeDocument/2006/relationships/image" Target="../media/image221.wmf"/><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oleObject" Target="../embeddings/oleObject131.bin"/><Relationship Id="rId5" Type="http://schemas.openxmlformats.org/officeDocument/2006/relationships/image" Target="../media/image220.wmf"/><Relationship Id="rId4" Type="http://schemas.openxmlformats.org/officeDocument/2006/relationships/oleObject" Target="../embeddings/oleObject130.bin"/></Relationships>
</file>

<file path=ppt/slides/_rels/slide105.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225.wmf"/><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222.wmf"/><Relationship Id="rId11" Type="http://schemas.openxmlformats.org/officeDocument/2006/relationships/oleObject" Target="../embeddings/oleObject136.bin"/><Relationship Id="rId5" Type="http://schemas.openxmlformats.org/officeDocument/2006/relationships/oleObject" Target="../embeddings/oleObject133.bin"/><Relationship Id="rId10" Type="http://schemas.openxmlformats.org/officeDocument/2006/relationships/image" Target="../media/image224.wmf"/><Relationship Id="rId4" Type="http://schemas.openxmlformats.org/officeDocument/2006/relationships/image" Target="../media/image221.wmf"/><Relationship Id="rId9" Type="http://schemas.openxmlformats.org/officeDocument/2006/relationships/oleObject" Target="../embeddings/oleObject135.bin"/></Relationships>
</file>

<file path=ppt/slides/_rels/slide106.xml.rels><?xml version="1.0" encoding="UTF-8" standalone="yes"?>
<Relationships xmlns="http://schemas.openxmlformats.org/package/2006/relationships"><Relationship Id="rId3" Type="http://schemas.openxmlformats.org/officeDocument/2006/relationships/image" Target="../media/image226.emf"/><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37.bin"/><Relationship Id="rId7" Type="http://schemas.openxmlformats.org/officeDocument/2006/relationships/image" Target="../media/image229.emf"/><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228.wmf"/><Relationship Id="rId5" Type="http://schemas.openxmlformats.org/officeDocument/2006/relationships/oleObject" Target="../embeddings/oleObject138.bin"/><Relationship Id="rId4" Type="http://schemas.openxmlformats.org/officeDocument/2006/relationships/image" Target="../media/image227.wmf"/></Relationships>
</file>

<file path=ppt/slides/_rels/slide108.xml.rels><?xml version="1.0" encoding="UTF-8" standalone="yes"?>
<Relationships xmlns="http://schemas.openxmlformats.org/package/2006/relationships"><Relationship Id="rId8" Type="http://schemas.openxmlformats.org/officeDocument/2006/relationships/image" Target="../media/image232.wmf"/><Relationship Id="rId3" Type="http://schemas.openxmlformats.org/officeDocument/2006/relationships/oleObject" Target="../embeddings/oleObject139.bin"/><Relationship Id="rId7" Type="http://schemas.openxmlformats.org/officeDocument/2006/relationships/oleObject" Target="../embeddings/oleObject140.bin"/><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231.emf"/><Relationship Id="rId11" Type="http://schemas.openxmlformats.org/officeDocument/2006/relationships/image" Target="../media/image234.wmf"/><Relationship Id="rId5" Type="http://schemas.openxmlformats.org/officeDocument/2006/relationships/image" Target="../media/image230.emf"/><Relationship Id="rId10" Type="http://schemas.openxmlformats.org/officeDocument/2006/relationships/oleObject" Target="../embeddings/oleObject141.bin"/><Relationship Id="rId4" Type="http://schemas.openxmlformats.org/officeDocument/2006/relationships/image" Target="../media/image228.wmf"/><Relationship Id="rId9" Type="http://schemas.openxmlformats.org/officeDocument/2006/relationships/image" Target="../media/image233.emf"/></Relationships>
</file>

<file path=ppt/slides/_rels/slide109.xml.rels><?xml version="1.0" encoding="UTF-8" standalone="yes"?>
<Relationships xmlns="http://schemas.openxmlformats.org/package/2006/relationships"><Relationship Id="rId8" Type="http://schemas.openxmlformats.org/officeDocument/2006/relationships/image" Target="../media/image230.emf"/><Relationship Id="rId3" Type="http://schemas.openxmlformats.org/officeDocument/2006/relationships/oleObject" Target="../embeddings/oleObject142.bin"/><Relationship Id="rId7" Type="http://schemas.openxmlformats.org/officeDocument/2006/relationships/image" Target="../media/image237.wmf"/><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oleObject" Target="../embeddings/oleObject143.bin"/><Relationship Id="rId5" Type="http://schemas.openxmlformats.org/officeDocument/2006/relationships/image" Target="../media/image236.emf"/><Relationship Id="rId4" Type="http://schemas.openxmlformats.org/officeDocument/2006/relationships/image" Target="../media/image235.wmf"/><Relationship Id="rId9" Type="http://schemas.openxmlformats.org/officeDocument/2006/relationships/image" Target="../media/image238.em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image" Target="../media/image230.emf"/><Relationship Id="rId7" Type="http://schemas.openxmlformats.org/officeDocument/2006/relationships/image" Target="../media/image240.wmf"/><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oleObject" Target="../embeddings/oleObject144.bin"/><Relationship Id="rId5" Type="http://schemas.openxmlformats.org/officeDocument/2006/relationships/image" Target="../media/image239.emf"/><Relationship Id="rId4" Type="http://schemas.openxmlformats.org/officeDocument/2006/relationships/image" Target="../media/image238.emf"/><Relationship Id="rId9" Type="http://schemas.openxmlformats.org/officeDocument/2006/relationships/image" Target="../media/image227.wmf"/></Relationships>
</file>

<file path=ppt/slides/_rels/slide111.xml.rels><?xml version="1.0" encoding="UTF-8" standalone="yes"?>
<Relationships xmlns="http://schemas.openxmlformats.org/package/2006/relationships"><Relationship Id="rId8" Type="http://schemas.openxmlformats.org/officeDocument/2006/relationships/image" Target="../media/image242.emf"/><Relationship Id="rId3" Type="http://schemas.openxmlformats.org/officeDocument/2006/relationships/image" Target="../media/image241.emf"/><Relationship Id="rId7" Type="http://schemas.openxmlformats.org/officeDocument/2006/relationships/image" Target="../media/image234.wmf"/><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oleObject" Target="../embeddings/oleObject141.bin"/><Relationship Id="rId11" Type="http://schemas.openxmlformats.org/officeDocument/2006/relationships/image" Target="../media/image244.emf"/><Relationship Id="rId5" Type="http://schemas.openxmlformats.org/officeDocument/2006/relationships/image" Target="../media/image232.wmf"/><Relationship Id="rId10" Type="http://schemas.openxmlformats.org/officeDocument/2006/relationships/image" Target="../media/image243.wmf"/><Relationship Id="rId4" Type="http://schemas.openxmlformats.org/officeDocument/2006/relationships/oleObject" Target="../embeddings/oleObject140.bin"/><Relationship Id="rId9" Type="http://schemas.openxmlformats.org/officeDocument/2006/relationships/oleObject" Target="../embeddings/oleObject145.bin"/></Relationships>
</file>

<file path=ppt/slides/_rels/slide112.xml.rels><?xml version="1.0" encoding="UTF-8" standalone="yes"?>
<Relationships xmlns="http://schemas.openxmlformats.org/package/2006/relationships"><Relationship Id="rId8" Type="http://schemas.openxmlformats.org/officeDocument/2006/relationships/image" Target="../media/image249.emf"/><Relationship Id="rId3" Type="http://schemas.openxmlformats.org/officeDocument/2006/relationships/image" Target="../media/image245.emf"/><Relationship Id="rId7" Type="http://schemas.openxmlformats.org/officeDocument/2006/relationships/image" Target="../media/image248.emf"/><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247.wmf"/><Relationship Id="rId5" Type="http://schemas.openxmlformats.org/officeDocument/2006/relationships/oleObject" Target="../embeddings/oleObject146.bin"/><Relationship Id="rId4" Type="http://schemas.openxmlformats.org/officeDocument/2006/relationships/image" Target="../media/image246.emf"/></Relationships>
</file>

<file path=ppt/slides/_rels/slide113.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image" Target="../media/image252.wmf"/><Relationship Id="rId4" Type="http://schemas.openxmlformats.org/officeDocument/2006/relationships/oleObject" Target="../embeddings/oleObject147.bin"/></Relationships>
</file>

<file path=ppt/slides/_rels/slide115.xml.rels><?xml version="1.0" encoding="UTF-8" standalone="yes"?>
<Relationships xmlns="http://schemas.openxmlformats.org/package/2006/relationships"><Relationship Id="rId3" Type="http://schemas.openxmlformats.org/officeDocument/2006/relationships/image" Target="../media/image253.emf"/><Relationship Id="rId7" Type="http://schemas.openxmlformats.org/officeDocument/2006/relationships/image" Target="../media/image255.wmf"/><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oleObject" Target="../embeddings/oleObject149.bin"/><Relationship Id="rId5" Type="http://schemas.openxmlformats.org/officeDocument/2006/relationships/image" Target="../media/image254.wmf"/><Relationship Id="rId4" Type="http://schemas.openxmlformats.org/officeDocument/2006/relationships/oleObject" Target="../embeddings/oleObject148.bin"/></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152.bin"/><Relationship Id="rId13" Type="http://schemas.openxmlformats.org/officeDocument/2006/relationships/image" Target="../media/image255.wmf"/><Relationship Id="rId3" Type="http://schemas.openxmlformats.org/officeDocument/2006/relationships/image" Target="../media/image253.emf"/><Relationship Id="rId7" Type="http://schemas.openxmlformats.org/officeDocument/2006/relationships/image" Target="../media/image257.wmf"/><Relationship Id="rId12" Type="http://schemas.openxmlformats.org/officeDocument/2006/relationships/oleObject" Target="../embeddings/oleObject154.bin"/><Relationship Id="rId2" Type="http://schemas.openxmlformats.org/officeDocument/2006/relationships/notesSlide" Target="../notesSlides/notesSlide116.xml"/><Relationship Id="rId1" Type="http://schemas.openxmlformats.org/officeDocument/2006/relationships/slideLayout" Target="../slideLayouts/slideLayout1.xml"/><Relationship Id="rId6" Type="http://schemas.openxmlformats.org/officeDocument/2006/relationships/oleObject" Target="../embeddings/oleObject151.bin"/><Relationship Id="rId11" Type="http://schemas.openxmlformats.org/officeDocument/2006/relationships/image" Target="../media/image254.wmf"/><Relationship Id="rId5" Type="http://schemas.openxmlformats.org/officeDocument/2006/relationships/image" Target="../media/image256.wmf"/><Relationship Id="rId15" Type="http://schemas.openxmlformats.org/officeDocument/2006/relationships/image" Target="../media/image259.wmf"/><Relationship Id="rId10" Type="http://schemas.openxmlformats.org/officeDocument/2006/relationships/oleObject" Target="../embeddings/oleObject153.bin"/><Relationship Id="rId4" Type="http://schemas.openxmlformats.org/officeDocument/2006/relationships/oleObject" Target="../embeddings/oleObject150.bin"/><Relationship Id="rId9" Type="http://schemas.openxmlformats.org/officeDocument/2006/relationships/image" Target="../media/image258.wmf"/><Relationship Id="rId14" Type="http://schemas.openxmlformats.org/officeDocument/2006/relationships/oleObject" Target="../embeddings/oleObject155.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50.emf"/><Relationship Id="rId4" Type="http://schemas.openxmlformats.org/officeDocument/2006/relationships/image" Target="../media/image260.wmf"/></Relationships>
</file>

<file path=ppt/slides/_rels/slide118.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61.wmf"/><Relationship Id="rId4" Type="http://schemas.openxmlformats.org/officeDocument/2006/relationships/oleObject" Target="../embeddings/oleObject157.bin"/></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image" Target="../media/image250.emf"/><Relationship Id="rId7" Type="http://schemas.openxmlformats.org/officeDocument/2006/relationships/image" Target="../media/image263.wmf"/><Relationship Id="rId2" Type="http://schemas.openxmlformats.org/officeDocument/2006/relationships/notesSlide" Target="../notesSlides/notesSlide119.xml"/><Relationship Id="rId1" Type="http://schemas.openxmlformats.org/officeDocument/2006/relationships/slideLayout" Target="../slideLayouts/slideLayout1.xml"/><Relationship Id="rId6" Type="http://schemas.openxmlformats.org/officeDocument/2006/relationships/oleObject" Target="../embeddings/oleObject159.bin"/><Relationship Id="rId11" Type="http://schemas.openxmlformats.org/officeDocument/2006/relationships/image" Target="../media/image265.wmf"/><Relationship Id="rId5" Type="http://schemas.openxmlformats.org/officeDocument/2006/relationships/image" Target="../media/image262.wmf"/><Relationship Id="rId10" Type="http://schemas.openxmlformats.org/officeDocument/2006/relationships/oleObject" Target="../embeddings/oleObject161.bin"/><Relationship Id="rId4" Type="http://schemas.openxmlformats.org/officeDocument/2006/relationships/oleObject" Target="../embeddings/oleObject158.bin"/><Relationship Id="rId9" Type="http://schemas.openxmlformats.org/officeDocument/2006/relationships/image" Target="../media/image264.w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164.bin"/><Relationship Id="rId3" Type="http://schemas.openxmlformats.org/officeDocument/2006/relationships/image" Target="../media/image250.emf"/><Relationship Id="rId7" Type="http://schemas.openxmlformats.org/officeDocument/2006/relationships/image" Target="../media/image266.wmf"/><Relationship Id="rId2" Type="http://schemas.openxmlformats.org/officeDocument/2006/relationships/notesSlide" Target="../notesSlides/notesSlide120.xml"/><Relationship Id="rId1" Type="http://schemas.openxmlformats.org/officeDocument/2006/relationships/slideLayout" Target="../slideLayouts/slideLayout1.xml"/><Relationship Id="rId6" Type="http://schemas.openxmlformats.org/officeDocument/2006/relationships/oleObject" Target="../embeddings/oleObject163.bin"/><Relationship Id="rId11" Type="http://schemas.openxmlformats.org/officeDocument/2006/relationships/image" Target="../media/image268.wmf"/><Relationship Id="rId5" Type="http://schemas.openxmlformats.org/officeDocument/2006/relationships/image" Target="../media/image262.wmf"/><Relationship Id="rId10" Type="http://schemas.openxmlformats.org/officeDocument/2006/relationships/oleObject" Target="../embeddings/oleObject165.bin"/><Relationship Id="rId4" Type="http://schemas.openxmlformats.org/officeDocument/2006/relationships/oleObject" Target="../embeddings/oleObject162.bin"/><Relationship Id="rId9" Type="http://schemas.openxmlformats.org/officeDocument/2006/relationships/image" Target="../media/image267.wmf"/></Relationships>
</file>

<file path=ppt/slides/_rels/slide121.xml.rels><?xml version="1.0" encoding="UTF-8" standalone="yes"?>
<Relationships xmlns="http://schemas.openxmlformats.org/package/2006/relationships"><Relationship Id="rId8" Type="http://schemas.openxmlformats.org/officeDocument/2006/relationships/image" Target="../media/image263.wmf"/><Relationship Id="rId13" Type="http://schemas.openxmlformats.org/officeDocument/2006/relationships/oleObject" Target="../embeddings/oleObject171.bin"/><Relationship Id="rId18" Type="http://schemas.openxmlformats.org/officeDocument/2006/relationships/image" Target="../media/image274.wmf"/><Relationship Id="rId3" Type="http://schemas.openxmlformats.org/officeDocument/2006/relationships/oleObject" Target="../embeddings/oleObject166.bin"/><Relationship Id="rId7" Type="http://schemas.openxmlformats.org/officeDocument/2006/relationships/oleObject" Target="../embeddings/oleObject168.bin"/><Relationship Id="rId12" Type="http://schemas.openxmlformats.org/officeDocument/2006/relationships/image" Target="../media/image271.wmf"/><Relationship Id="rId17" Type="http://schemas.openxmlformats.org/officeDocument/2006/relationships/oleObject" Target="../embeddings/oleObject173.bin"/><Relationship Id="rId2" Type="http://schemas.openxmlformats.org/officeDocument/2006/relationships/notesSlide" Target="../notesSlides/notesSlide121.xml"/><Relationship Id="rId16" Type="http://schemas.openxmlformats.org/officeDocument/2006/relationships/image" Target="../media/image273.wmf"/><Relationship Id="rId1" Type="http://schemas.openxmlformats.org/officeDocument/2006/relationships/slideLayout" Target="../slideLayouts/slideLayout1.xml"/><Relationship Id="rId6" Type="http://schemas.openxmlformats.org/officeDocument/2006/relationships/image" Target="../media/image270.wmf"/><Relationship Id="rId11" Type="http://schemas.openxmlformats.org/officeDocument/2006/relationships/oleObject" Target="../embeddings/oleObject170.bin"/><Relationship Id="rId5" Type="http://schemas.openxmlformats.org/officeDocument/2006/relationships/oleObject" Target="../embeddings/oleObject167.bin"/><Relationship Id="rId15" Type="http://schemas.openxmlformats.org/officeDocument/2006/relationships/oleObject" Target="../embeddings/oleObject172.bin"/><Relationship Id="rId10" Type="http://schemas.openxmlformats.org/officeDocument/2006/relationships/image" Target="../media/image266.wmf"/><Relationship Id="rId4" Type="http://schemas.openxmlformats.org/officeDocument/2006/relationships/image" Target="../media/image269.wmf"/><Relationship Id="rId9" Type="http://schemas.openxmlformats.org/officeDocument/2006/relationships/oleObject" Target="../embeddings/oleObject169.bin"/><Relationship Id="rId14" Type="http://schemas.openxmlformats.org/officeDocument/2006/relationships/image" Target="../media/image272.wmf"/></Relationships>
</file>

<file path=ppt/slides/_rels/slide122.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oleObject" Target="../embeddings/oleObject174.bin"/><Relationship Id="rId7" Type="http://schemas.openxmlformats.org/officeDocument/2006/relationships/oleObject" Target="../embeddings/oleObject175.bin"/><Relationship Id="rId2" Type="http://schemas.openxmlformats.org/officeDocument/2006/relationships/notesSlide" Target="../notesSlides/notesSlide122.xml"/><Relationship Id="rId1" Type="http://schemas.openxmlformats.org/officeDocument/2006/relationships/slideLayout" Target="../slideLayouts/slideLayout1.xml"/><Relationship Id="rId6" Type="http://schemas.openxmlformats.org/officeDocument/2006/relationships/image" Target="../media/image262.wmf"/><Relationship Id="rId5" Type="http://schemas.openxmlformats.org/officeDocument/2006/relationships/oleObject" Target="../embeddings/oleObject162.bin"/><Relationship Id="rId4" Type="http://schemas.openxmlformats.org/officeDocument/2006/relationships/image" Target="../media/image274.wmf"/></Relationships>
</file>

<file path=ppt/slides/_rels/slide123.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78.wmf"/><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openxmlformats.org/officeDocument/2006/relationships/oleObject" Target="../embeddings/oleObject177.bin"/><Relationship Id="rId5" Type="http://schemas.openxmlformats.org/officeDocument/2006/relationships/image" Target="../media/image277.wmf"/><Relationship Id="rId4" Type="http://schemas.openxmlformats.org/officeDocument/2006/relationships/oleObject" Target="../embeddings/oleObject176.bin"/></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180.bin"/><Relationship Id="rId3" Type="http://schemas.openxmlformats.org/officeDocument/2006/relationships/image" Target="../media/image276.png"/><Relationship Id="rId7" Type="http://schemas.openxmlformats.org/officeDocument/2006/relationships/image" Target="../media/image278.wmf"/><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oleObject" Target="../embeddings/oleObject179.bin"/><Relationship Id="rId11" Type="http://schemas.openxmlformats.org/officeDocument/2006/relationships/image" Target="../media/image280.wmf"/><Relationship Id="rId5" Type="http://schemas.openxmlformats.org/officeDocument/2006/relationships/image" Target="../media/image277.wmf"/><Relationship Id="rId10" Type="http://schemas.openxmlformats.org/officeDocument/2006/relationships/oleObject" Target="../embeddings/oleObject181.bin"/><Relationship Id="rId4" Type="http://schemas.openxmlformats.org/officeDocument/2006/relationships/oleObject" Target="../embeddings/oleObject178.bin"/><Relationship Id="rId9" Type="http://schemas.openxmlformats.org/officeDocument/2006/relationships/image" Target="../media/image279.wmf"/></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184.bin"/><Relationship Id="rId13" Type="http://schemas.openxmlformats.org/officeDocument/2006/relationships/image" Target="../media/image286.wmf"/><Relationship Id="rId3" Type="http://schemas.openxmlformats.org/officeDocument/2006/relationships/image" Target="../media/image281.png"/><Relationship Id="rId7" Type="http://schemas.openxmlformats.org/officeDocument/2006/relationships/image" Target="../media/image283.wmf"/><Relationship Id="rId12" Type="http://schemas.openxmlformats.org/officeDocument/2006/relationships/oleObject" Target="../embeddings/oleObject186.bin"/><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oleObject" Target="../embeddings/oleObject183.bin"/><Relationship Id="rId11" Type="http://schemas.openxmlformats.org/officeDocument/2006/relationships/image" Target="../media/image285.wmf"/><Relationship Id="rId5" Type="http://schemas.openxmlformats.org/officeDocument/2006/relationships/image" Target="../media/image282.wmf"/><Relationship Id="rId15" Type="http://schemas.openxmlformats.org/officeDocument/2006/relationships/image" Target="../media/image287.wmf"/><Relationship Id="rId10" Type="http://schemas.openxmlformats.org/officeDocument/2006/relationships/oleObject" Target="../embeddings/oleObject185.bin"/><Relationship Id="rId4" Type="http://schemas.openxmlformats.org/officeDocument/2006/relationships/oleObject" Target="../embeddings/oleObject182.bin"/><Relationship Id="rId9" Type="http://schemas.openxmlformats.org/officeDocument/2006/relationships/image" Target="../media/image284.wmf"/><Relationship Id="rId14" Type="http://schemas.openxmlformats.org/officeDocument/2006/relationships/oleObject" Target="../embeddings/oleObject187.bin"/></Relationships>
</file>

<file path=ppt/slides/_rels/slide126.xml.rels><?xml version="1.0" encoding="UTF-8" standalone="yes"?>
<Relationships xmlns="http://schemas.openxmlformats.org/package/2006/relationships"><Relationship Id="rId8" Type="http://schemas.openxmlformats.org/officeDocument/2006/relationships/image" Target="../media/image287.wmf"/><Relationship Id="rId13" Type="http://schemas.openxmlformats.org/officeDocument/2006/relationships/oleObject" Target="../embeddings/oleObject193.bin"/><Relationship Id="rId18" Type="http://schemas.openxmlformats.org/officeDocument/2006/relationships/image" Target="../media/image293.wmf"/><Relationship Id="rId3" Type="http://schemas.openxmlformats.org/officeDocument/2006/relationships/oleObject" Target="../embeddings/oleObject188.bin"/><Relationship Id="rId21" Type="http://schemas.openxmlformats.org/officeDocument/2006/relationships/oleObject" Target="../embeddings/oleObject197.bin"/><Relationship Id="rId7" Type="http://schemas.openxmlformats.org/officeDocument/2006/relationships/oleObject" Target="../embeddings/oleObject190.bin"/><Relationship Id="rId12" Type="http://schemas.openxmlformats.org/officeDocument/2006/relationships/image" Target="../media/image290.wmf"/><Relationship Id="rId17" Type="http://schemas.openxmlformats.org/officeDocument/2006/relationships/oleObject" Target="../embeddings/oleObject195.bin"/><Relationship Id="rId2" Type="http://schemas.openxmlformats.org/officeDocument/2006/relationships/notesSlide" Target="../notesSlides/notesSlide126.xml"/><Relationship Id="rId16" Type="http://schemas.openxmlformats.org/officeDocument/2006/relationships/image" Target="../media/image292.wmf"/><Relationship Id="rId20" Type="http://schemas.openxmlformats.org/officeDocument/2006/relationships/image" Target="../media/image294.wmf"/><Relationship Id="rId1" Type="http://schemas.openxmlformats.org/officeDocument/2006/relationships/slideLayout" Target="../slideLayouts/slideLayout1.xml"/><Relationship Id="rId6" Type="http://schemas.openxmlformats.org/officeDocument/2006/relationships/image" Target="../media/image288.wmf"/><Relationship Id="rId11" Type="http://schemas.openxmlformats.org/officeDocument/2006/relationships/oleObject" Target="../embeddings/oleObject192.bin"/><Relationship Id="rId5" Type="http://schemas.openxmlformats.org/officeDocument/2006/relationships/oleObject" Target="../embeddings/oleObject189.bin"/><Relationship Id="rId15" Type="http://schemas.openxmlformats.org/officeDocument/2006/relationships/oleObject" Target="../embeddings/oleObject194.bin"/><Relationship Id="rId10" Type="http://schemas.openxmlformats.org/officeDocument/2006/relationships/image" Target="../media/image289.wmf"/><Relationship Id="rId19" Type="http://schemas.openxmlformats.org/officeDocument/2006/relationships/oleObject" Target="../embeddings/oleObject196.bin"/><Relationship Id="rId4" Type="http://schemas.openxmlformats.org/officeDocument/2006/relationships/image" Target="../media/image282.wmf"/><Relationship Id="rId9" Type="http://schemas.openxmlformats.org/officeDocument/2006/relationships/oleObject" Target="../embeddings/oleObject191.bin"/><Relationship Id="rId14" Type="http://schemas.openxmlformats.org/officeDocument/2006/relationships/image" Target="../media/image291.wmf"/><Relationship Id="rId22" Type="http://schemas.openxmlformats.org/officeDocument/2006/relationships/image" Target="../media/image295.wmf"/></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198.bin"/><Relationship Id="rId13" Type="http://schemas.openxmlformats.org/officeDocument/2006/relationships/image" Target="../media/image298.wmf"/><Relationship Id="rId3" Type="http://schemas.openxmlformats.org/officeDocument/2006/relationships/image" Target="../media/image276.png"/><Relationship Id="rId7" Type="http://schemas.openxmlformats.org/officeDocument/2006/relationships/image" Target="../media/image278.wmf"/><Relationship Id="rId12" Type="http://schemas.openxmlformats.org/officeDocument/2006/relationships/oleObject" Target="../embeddings/oleObject200.bin"/><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oleObject" Target="../embeddings/oleObject179.bin"/><Relationship Id="rId11" Type="http://schemas.openxmlformats.org/officeDocument/2006/relationships/image" Target="../media/image297.wmf"/><Relationship Id="rId5" Type="http://schemas.openxmlformats.org/officeDocument/2006/relationships/image" Target="../media/image277.wmf"/><Relationship Id="rId10" Type="http://schemas.openxmlformats.org/officeDocument/2006/relationships/oleObject" Target="../embeddings/oleObject199.bin"/><Relationship Id="rId4" Type="http://schemas.openxmlformats.org/officeDocument/2006/relationships/oleObject" Target="../embeddings/oleObject178.bin"/><Relationship Id="rId9" Type="http://schemas.openxmlformats.org/officeDocument/2006/relationships/image" Target="../media/image296.wmf"/></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203.bin"/><Relationship Id="rId13" Type="http://schemas.openxmlformats.org/officeDocument/2006/relationships/image" Target="../media/image300.wmf"/><Relationship Id="rId3" Type="http://schemas.openxmlformats.org/officeDocument/2006/relationships/image" Target="../media/image276.png"/><Relationship Id="rId7" Type="http://schemas.openxmlformats.org/officeDocument/2006/relationships/image" Target="../media/image278.wmf"/><Relationship Id="rId12" Type="http://schemas.openxmlformats.org/officeDocument/2006/relationships/oleObject" Target="../embeddings/oleObject205.bin"/><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oleObject" Target="../embeddings/oleObject202.bin"/><Relationship Id="rId11" Type="http://schemas.openxmlformats.org/officeDocument/2006/relationships/image" Target="../media/image299.wmf"/><Relationship Id="rId5" Type="http://schemas.openxmlformats.org/officeDocument/2006/relationships/image" Target="../media/image277.wmf"/><Relationship Id="rId15" Type="http://schemas.openxmlformats.org/officeDocument/2006/relationships/image" Target="../media/image301.wmf"/><Relationship Id="rId10" Type="http://schemas.openxmlformats.org/officeDocument/2006/relationships/oleObject" Target="../embeddings/oleObject204.bin"/><Relationship Id="rId4" Type="http://schemas.openxmlformats.org/officeDocument/2006/relationships/oleObject" Target="../embeddings/oleObject201.bin"/><Relationship Id="rId9" Type="http://schemas.openxmlformats.org/officeDocument/2006/relationships/image" Target="../media/image298.wmf"/><Relationship Id="rId14" Type="http://schemas.openxmlformats.org/officeDocument/2006/relationships/oleObject" Target="../embeddings/oleObject206.bin"/></Relationships>
</file>

<file path=ppt/slides/_rels/slide129.x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oleObject" Target="../embeddings/oleObject212.bin"/><Relationship Id="rId18" Type="http://schemas.openxmlformats.org/officeDocument/2006/relationships/image" Target="../media/image306.wmf"/><Relationship Id="rId3" Type="http://schemas.openxmlformats.org/officeDocument/2006/relationships/oleObject" Target="../embeddings/oleObject207.bin"/><Relationship Id="rId21" Type="http://schemas.openxmlformats.org/officeDocument/2006/relationships/oleObject" Target="../embeddings/oleObject216.bin"/><Relationship Id="rId7" Type="http://schemas.openxmlformats.org/officeDocument/2006/relationships/oleObject" Target="../embeddings/oleObject209.bin"/><Relationship Id="rId12" Type="http://schemas.openxmlformats.org/officeDocument/2006/relationships/image" Target="../media/image303.wmf"/><Relationship Id="rId17" Type="http://schemas.openxmlformats.org/officeDocument/2006/relationships/oleObject" Target="../embeddings/oleObject214.bin"/><Relationship Id="rId2" Type="http://schemas.openxmlformats.org/officeDocument/2006/relationships/notesSlide" Target="../notesSlides/notesSlide129.xml"/><Relationship Id="rId16" Type="http://schemas.openxmlformats.org/officeDocument/2006/relationships/image" Target="../media/image305.wmf"/><Relationship Id="rId20" Type="http://schemas.openxmlformats.org/officeDocument/2006/relationships/image" Target="../media/image307.wmf"/><Relationship Id="rId1" Type="http://schemas.openxmlformats.org/officeDocument/2006/relationships/slideLayout" Target="../slideLayouts/slideLayout1.xml"/><Relationship Id="rId6" Type="http://schemas.openxmlformats.org/officeDocument/2006/relationships/image" Target="../media/image300.wmf"/><Relationship Id="rId11" Type="http://schemas.openxmlformats.org/officeDocument/2006/relationships/oleObject" Target="../embeddings/oleObject211.bin"/><Relationship Id="rId24" Type="http://schemas.openxmlformats.org/officeDocument/2006/relationships/image" Target="../media/image308.wmf"/><Relationship Id="rId5" Type="http://schemas.openxmlformats.org/officeDocument/2006/relationships/oleObject" Target="../embeddings/oleObject208.bin"/><Relationship Id="rId15" Type="http://schemas.openxmlformats.org/officeDocument/2006/relationships/oleObject" Target="../embeddings/oleObject213.bin"/><Relationship Id="rId23" Type="http://schemas.openxmlformats.org/officeDocument/2006/relationships/oleObject" Target="../embeddings/oleObject217.bin"/><Relationship Id="rId10" Type="http://schemas.openxmlformats.org/officeDocument/2006/relationships/image" Target="../media/image302.wmf"/><Relationship Id="rId19" Type="http://schemas.openxmlformats.org/officeDocument/2006/relationships/oleObject" Target="../embeddings/oleObject215.bin"/><Relationship Id="rId4" Type="http://schemas.openxmlformats.org/officeDocument/2006/relationships/image" Target="../media/image299.wmf"/><Relationship Id="rId9" Type="http://schemas.openxmlformats.org/officeDocument/2006/relationships/oleObject" Target="../embeddings/oleObject210.bin"/><Relationship Id="rId14" Type="http://schemas.openxmlformats.org/officeDocument/2006/relationships/image" Target="../media/image304.wmf"/><Relationship Id="rId22" Type="http://schemas.openxmlformats.org/officeDocument/2006/relationships/image" Target="../media/image298.wmf"/></Relationships>
</file>

<file path=ppt/slides/_rels/slide13.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20.png"/><Relationship Id="rId7" Type="http://schemas.openxmlformats.org/officeDocument/2006/relationships/oleObject" Target="../embeddings/oleObject1.bin"/><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5.wmf"/><Relationship Id="rId4" Type="http://schemas.openxmlformats.org/officeDocument/2006/relationships/image" Target="../media/image21.png"/><Relationship Id="rId9"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3.png"/><Relationship Id="rId7" Type="http://schemas.openxmlformats.org/officeDocument/2006/relationships/oleObject" Target="../embeddings/oleObject3.bin"/><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9.w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40.png"/><Relationship Id="rId7" Type="http://schemas.openxmlformats.org/officeDocument/2006/relationships/image" Target="../media/image42.wm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oleObject" Target="../embeddings/oleObject6.bin"/><Relationship Id="rId11" Type="http://schemas.openxmlformats.org/officeDocument/2006/relationships/image" Target="../media/image44.wmf"/><Relationship Id="rId5" Type="http://schemas.openxmlformats.org/officeDocument/2006/relationships/image" Target="../media/image41.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43.wmf"/></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6.w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8.emf"/><Relationship Id="rId4" Type="http://schemas.openxmlformats.org/officeDocument/2006/relationships/image" Target="../media/image47.wmf"/></Relationships>
</file>

<file path=ppt/slides/_rels/slide21.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8.emf"/><Relationship Id="rId7" Type="http://schemas.openxmlformats.org/officeDocument/2006/relationships/oleObject" Target="../embeddings/oleObject12.bin"/><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0.emf"/><Relationship Id="rId5" Type="http://schemas.openxmlformats.org/officeDocument/2006/relationships/image" Target="../media/image49.wmf"/><Relationship Id="rId4"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17.bin"/><Relationship Id="rId3" Type="http://schemas.openxmlformats.org/officeDocument/2006/relationships/image" Target="../media/image52.emf"/><Relationship Id="rId7" Type="http://schemas.openxmlformats.org/officeDocument/2006/relationships/oleObject" Target="../embeddings/oleObject14.bin"/><Relationship Id="rId12" Type="http://schemas.openxmlformats.org/officeDocument/2006/relationships/image" Target="../media/image51.wm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4.emf"/><Relationship Id="rId11" Type="http://schemas.openxmlformats.org/officeDocument/2006/relationships/oleObject" Target="../embeddings/oleObject16.bin"/><Relationship Id="rId5" Type="http://schemas.openxmlformats.org/officeDocument/2006/relationships/image" Target="../media/image53.wmf"/><Relationship Id="rId10" Type="http://schemas.openxmlformats.org/officeDocument/2006/relationships/image" Target="../media/image56.wmf"/><Relationship Id="rId4" Type="http://schemas.openxmlformats.org/officeDocument/2006/relationships/oleObject" Target="../embeddings/oleObject13.bin"/><Relationship Id="rId9" Type="http://schemas.openxmlformats.org/officeDocument/2006/relationships/oleObject" Target="../embeddings/oleObject15.bin"/><Relationship Id="rId14" Type="http://schemas.openxmlformats.org/officeDocument/2006/relationships/oleObject" Target="../embeddings/oleObject18.bin"/></Relationships>
</file>

<file path=ppt/slides/_rels/slide23.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image" Target="../media/image59.e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58.w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3.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1.bin"/><Relationship Id="rId7"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0.wmf"/><Relationship Id="rId5" Type="http://schemas.openxmlformats.org/officeDocument/2006/relationships/oleObject" Target="../embeddings/oleObject24.bin"/><Relationship Id="rId4" Type="http://schemas.openxmlformats.org/officeDocument/2006/relationships/image" Target="../media/image56.wmf"/><Relationship Id="rId9" Type="http://schemas.openxmlformats.org/officeDocument/2006/relationships/image" Target="../media/image62.wmf"/></Relationships>
</file>

<file path=ppt/slides/_rels/slide25.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67.wmf"/><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4.w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29.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9.wmf"/><Relationship Id="rId5" Type="http://schemas.openxmlformats.org/officeDocument/2006/relationships/oleObject" Target="../embeddings/oleObject32.bin"/><Relationship Id="rId4" Type="http://schemas.openxmlformats.org/officeDocument/2006/relationships/image" Target="../media/image68.wmf"/></Relationships>
</file>

<file path=ppt/slides/_rels/slide2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1.wmf"/><Relationship Id="rId4" Type="http://schemas.openxmlformats.org/officeDocument/2006/relationships/oleObject" Target="../embeddings/oleObject33.bin"/></Relationships>
</file>

<file path=ppt/slides/_rels/slide2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5.wmf"/><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oleObject" Target="../embeddings/oleObject35.bin"/><Relationship Id="rId5" Type="http://schemas.openxmlformats.org/officeDocument/2006/relationships/image" Target="../media/image74.wmf"/><Relationship Id="rId4" Type="http://schemas.openxmlformats.org/officeDocument/2006/relationships/oleObject" Target="../embeddings/oleObject34.bin"/></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image" Target="../media/image78.em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7.wmf"/><Relationship Id="rId5" Type="http://schemas.openxmlformats.org/officeDocument/2006/relationships/oleObject" Target="../embeddings/oleObject37.bin"/><Relationship Id="rId4" Type="http://schemas.openxmlformats.org/officeDocument/2006/relationships/image" Target="../media/image76.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81.em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0.wmf"/><Relationship Id="rId5" Type="http://schemas.openxmlformats.org/officeDocument/2006/relationships/oleObject" Target="../embeddings/oleObject39.bin"/><Relationship Id="rId4" Type="http://schemas.openxmlformats.org/officeDocument/2006/relationships/image" Target="../media/image79.wmf"/></Relationships>
</file>

<file path=ppt/slides/_rels/slide3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83.wmf"/></Relationships>
</file>

<file path=ppt/slides/_rels/slide34.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88.wmf"/><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5.wmf"/><Relationship Id="rId11" Type="http://schemas.openxmlformats.org/officeDocument/2006/relationships/oleObject" Target="../embeddings/oleObject45.bin"/><Relationship Id="rId5" Type="http://schemas.openxmlformats.org/officeDocument/2006/relationships/oleObject" Target="../embeddings/oleObject42.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44.bin"/></Relationships>
</file>

<file path=ppt/slides/_rels/slide35.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9.wmf"/><Relationship Id="rId5" Type="http://schemas.openxmlformats.org/officeDocument/2006/relationships/oleObject" Target="../embeddings/oleObject47.bin"/><Relationship Id="rId4" Type="http://schemas.openxmlformats.org/officeDocument/2006/relationships/image" Target="../media/image84.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96.wmf"/><Relationship Id="rId3" Type="http://schemas.openxmlformats.org/officeDocument/2006/relationships/image" Target="../media/image91.emf"/><Relationship Id="rId7" Type="http://schemas.openxmlformats.org/officeDocument/2006/relationships/image" Target="../media/image93.wmf"/><Relationship Id="rId12" Type="http://schemas.openxmlformats.org/officeDocument/2006/relationships/oleObject" Target="../embeddings/oleObject53.bin"/><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oleObject" Target="../embeddings/oleObject50.bin"/><Relationship Id="rId11" Type="http://schemas.openxmlformats.org/officeDocument/2006/relationships/image" Target="../media/image95.wmf"/><Relationship Id="rId5" Type="http://schemas.openxmlformats.org/officeDocument/2006/relationships/image" Target="../media/image92.wmf"/><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94.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98.wmf"/><Relationship Id="rId5" Type="http://schemas.openxmlformats.org/officeDocument/2006/relationships/oleObject" Target="../embeddings/oleObject55.bin"/><Relationship Id="rId4" Type="http://schemas.openxmlformats.org/officeDocument/2006/relationships/image" Target="../media/image97.wmf"/></Relationships>
</file>

<file path=ppt/slides/_rels/slide38.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00.wmf"/><Relationship Id="rId5" Type="http://schemas.openxmlformats.org/officeDocument/2006/relationships/oleObject" Target="../embeddings/oleObject57.bin"/><Relationship Id="rId4" Type="http://schemas.openxmlformats.org/officeDocument/2006/relationships/image" Target="../media/image99.wmf"/></Relationships>
</file>

<file path=ppt/slides/_rels/slide39.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03.wmf"/><Relationship Id="rId5" Type="http://schemas.openxmlformats.org/officeDocument/2006/relationships/oleObject" Target="../embeddings/oleObject60.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62.bin"/></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07.wmf"/><Relationship Id="rId5" Type="http://schemas.openxmlformats.org/officeDocument/2006/relationships/oleObject" Target="../embeddings/oleObject64.bin"/><Relationship Id="rId4" Type="http://schemas.openxmlformats.org/officeDocument/2006/relationships/image" Target="../media/image106.wmf"/></Relationships>
</file>

<file path=ppt/slides/_rels/slide41.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image" Target="../media/image112.wmf"/><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oleObject" Target="../embeddings/oleObject70.bin"/><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09.wmf"/><Relationship Id="rId11" Type="http://schemas.openxmlformats.org/officeDocument/2006/relationships/image" Target="../media/image111.wmf"/><Relationship Id="rId5" Type="http://schemas.openxmlformats.org/officeDocument/2006/relationships/oleObject" Target="../embeddings/oleObject67.bin"/><Relationship Id="rId15" Type="http://schemas.openxmlformats.org/officeDocument/2006/relationships/image" Target="../media/image113.wmf"/><Relationship Id="rId10" Type="http://schemas.openxmlformats.org/officeDocument/2006/relationships/oleObject" Target="../embeddings/oleObject69.bin"/><Relationship Id="rId4" Type="http://schemas.openxmlformats.org/officeDocument/2006/relationships/image" Target="../media/image108.wmf"/><Relationship Id="rId9" Type="http://schemas.openxmlformats.org/officeDocument/2006/relationships/image" Target="../media/image110.emf"/><Relationship Id="rId14" Type="http://schemas.openxmlformats.org/officeDocument/2006/relationships/oleObject" Target="../embeddings/oleObject71.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139.emf"/><Relationship Id="rId4" Type="http://schemas.openxmlformats.org/officeDocument/2006/relationships/image" Target="../media/image138.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141.wmf"/><Relationship Id="rId4" Type="http://schemas.openxmlformats.org/officeDocument/2006/relationships/oleObject" Target="../embeddings/oleObject72.bin"/></Relationships>
</file>

<file path=ppt/slides/_rels/slide67.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image" Target="../media/image142.emf"/><Relationship Id="rId7" Type="http://schemas.openxmlformats.org/officeDocument/2006/relationships/oleObject" Target="../embeddings/oleObject74.bin"/><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44.emf"/><Relationship Id="rId5" Type="http://schemas.openxmlformats.org/officeDocument/2006/relationships/image" Target="../media/image143.wmf"/><Relationship Id="rId4" Type="http://schemas.openxmlformats.org/officeDocument/2006/relationships/oleObject" Target="../embeddings/oleObject73.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image" Target="../media/image144.emf"/><Relationship Id="rId7" Type="http://schemas.openxmlformats.org/officeDocument/2006/relationships/image" Target="../media/image146.wmf"/><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oleObject" Target="../embeddings/oleObject76.bin"/><Relationship Id="rId11" Type="http://schemas.openxmlformats.org/officeDocument/2006/relationships/image" Target="../media/image148.wmf"/><Relationship Id="rId5" Type="http://schemas.openxmlformats.org/officeDocument/2006/relationships/image" Target="../media/image145.wmf"/><Relationship Id="rId10" Type="http://schemas.openxmlformats.org/officeDocument/2006/relationships/oleObject" Target="../embeddings/oleObject78.bin"/><Relationship Id="rId4" Type="http://schemas.openxmlformats.org/officeDocument/2006/relationships/oleObject" Target="../embeddings/oleObject75.bin"/><Relationship Id="rId9" Type="http://schemas.openxmlformats.org/officeDocument/2006/relationships/image" Target="../media/image147.w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image" Target="../media/image149.emf"/><Relationship Id="rId7" Type="http://schemas.openxmlformats.org/officeDocument/2006/relationships/image" Target="../media/image150.wmf"/><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oleObject" Target="../embeddings/oleObject80.bin"/><Relationship Id="rId5" Type="http://schemas.openxmlformats.org/officeDocument/2006/relationships/image" Target="../media/image148.wmf"/><Relationship Id="rId4" Type="http://schemas.openxmlformats.org/officeDocument/2006/relationships/oleObject" Target="../embeddings/oleObject79.bin"/><Relationship Id="rId9" Type="http://schemas.openxmlformats.org/officeDocument/2006/relationships/image" Target="../media/image151.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55.wmf"/><Relationship Id="rId3" Type="http://schemas.openxmlformats.org/officeDocument/2006/relationships/image" Target="../media/image149.emf"/><Relationship Id="rId7" Type="http://schemas.openxmlformats.org/officeDocument/2006/relationships/image" Target="../media/image152.wmf"/><Relationship Id="rId12" Type="http://schemas.openxmlformats.org/officeDocument/2006/relationships/oleObject" Target="../embeddings/oleObject86.bin"/><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oleObject" Target="../embeddings/oleObject83.bin"/><Relationship Id="rId11" Type="http://schemas.openxmlformats.org/officeDocument/2006/relationships/image" Target="../media/image154.wmf"/><Relationship Id="rId5" Type="http://schemas.openxmlformats.org/officeDocument/2006/relationships/image" Target="../media/image150.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53.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157.wmf"/><Relationship Id="rId5" Type="http://schemas.openxmlformats.org/officeDocument/2006/relationships/oleObject" Target="../embeddings/oleObject88.bin"/><Relationship Id="rId4" Type="http://schemas.openxmlformats.org/officeDocument/2006/relationships/image" Target="../media/image156.wmf"/></Relationships>
</file>

<file path=ppt/slides/_rels/slide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1.wmf"/><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oleObject" Target="../embeddings/oleObject90.bin"/><Relationship Id="rId5" Type="http://schemas.openxmlformats.org/officeDocument/2006/relationships/image" Target="../media/image160.wmf"/><Relationship Id="rId4" Type="http://schemas.openxmlformats.org/officeDocument/2006/relationships/oleObject" Target="../embeddings/oleObject89.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image" Target="../media/image158.png"/><Relationship Id="rId7" Type="http://schemas.openxmlformats.org/officeDocument/2006/relationships/image" Target="../media/image163.wmf"/><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oleObject" Target="../embeddings/oleObject92.bin"/><Relationship Id="rId11" Type="http://schemas.openxmlformats.org/officeDocument/2006/relationships/image" Target="../media/image165.wmf"/><Relationship Id="rId5" Type="http://schemas.openxmlformats.org/officeDocument/2006/relationships/image" Target="../media/image162.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164.wmf"/></Relationships>
</file>

<file path=ppt/slides/_rels/slide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69.wmf"/><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oleObject" Target="../embeddings/oleObject96.bin"/><Relationship Id="rId5" Type="http://schemas.openxmlformats.org/officeDocument/2006/relationships/image" Target="../media/image168.wmf"/><Relationship Id="rId4" Type="http://schemas.openxmlformats.org/officeDocument/2006/relationships/oleObject" Target="../embeddings/oleObject95.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174.wmf"/><Relationship Id="rId3" Type="http://schemas.openxmlformats.org/officeDocument/2006/relationships/image" Target="../media/image166.png"/><Relationship Id="rId7" Type="http://schemas.openxmlformats.org/officeDocument/2006/relationships/image" Target="../media/image171.wmf"/><Relationship Id="rId12" Type="http://schemas.openxmlformats.org/officeDocument/2006/relationships/oleObject" Target="../embeddings/oleObject101.bin"/><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oleObject" Target="../embeddings/oleObject98.bin"/><Relationship Id="rId11" Type="http://schemas.openxmlformats.org/officeDocument/2006/relationships/image" Target="../media/image173.wmf"/><Relationship Id="rId5" Type="http://schemas.openxmlformats.org/officeDocument/2006/relationships/image" Target="../media/image170.wmf"/><Relationship Id="rId10" Type="http://schemas.openxmlformats.org/officeDocument/2006/relationships/oleObject" Target="../embeddings/oleObject100.bin"/><Relationship Id="rId4" Type="http://schemas.openxmlformats.org/officeDocument/2006/relationships/oleObject" Target="../embeddings/oleObject97.bin"/><Relationship Id="rId9" Type="http://schemas.openxmlformats.org/officeDocument/2006/relationships/image" Target="../media/image172.wmf"/></Relationships>
</file>

<file path=ppt/slides/_rels/slide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7.wmf"/><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oleObject" Target="../embeddings/oleObject103.bin"/><Relationship Id="rId5" Type="http://schemas.openxmlformats.org/officeDocument/2006/relationships/image" Target="../media/image176.wmf"/><Relationship Id="rId4" Type="http://schemas.openxmlformats.org/officeDocument/2006/relationships/oleObject" Target="../embeddings/oleObject102.bin"/></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8.wmf"/><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oleObject" Target="../embeddings/oleObject105.bin"/><Relationship Id="rId5" Type="http://schemas.openxmlformats.org/officeDocument/2006/relationships/image" Target="../media/image176.wmf"/><Relationship Id="rId4" Type="http://schemas.openxmlformats.org/officeDocument/2006/relationships/oleObject" Target="../embeddings/oleObject104.bin"/></Relationships>
</file>

<file path=ppt/slides/_rels/slide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179.wmf"/><Relationship Id="rId4" Type="http://schemas.openxmlformats.org/officeDocument/2006/relationships/oleObject" Target="../embeddings/oleObject106.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image" Target="../media/image159.png"/><Relationship Id="rId7" Type="http://schemas.openxmlformats.org/officeDocument/2006/relationships/image" Target="../media/image181.wmf"/><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oleObject" Target="../embeddings/oleObject108.bin"/><Relationship Id="rId5" Type="http://schemas.openxmlformats.org/officeDocument/2006/relationships/image" Target="../media/image180.wmf"/><Relationship Id="rId4" Type="http://schemas.openxmlformats.org/officeDocument/2006/relationships/oleObject" Target="../embeddings/oleObject107.bin"/><Relationship Id="rId9" Type="http://schemas.openxmlformats.org/officeDocument/2006/relationships/image" Target="../media/image182.wmf"/></Relationships>
</file>

<file path=ppt/slides/_rels/slide8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12.bin"/><Relationship Id="rId3" Type="http://schemas.openxmlformats.org/officeDocument/2006/relationships/image" Target="../media/image167.png"/><Relationship Id="rId7" Type="http://schemas.openxmlformats.org/officeDocument/2006/relationships/image" Target="../media/image184.wmf"/><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oleObject" Target="../embeddings/oleObject111.bin"/><Relationship Id="rId11" Type="http://schemas.openxmlformats.org/officeDocument/2006/relationships/image" Target="../media/image186.wmf"/><Relationship Id="rId5" Type="http://schemas.openxmlformats.org/officeDocument/2006/relationships/image" Target="../media/image183.wmf"/><Relationship Id="rId10" Type="http://schemas.openxmlformats.org/officeDocument/2006/relationships/oleObject" Target="../embeddings/oleObject113.bin"/><Relationship Id="rId4" Type="http://schemas.openxmlformats.org/officeDocument/2006/relationships/oleObject" Target="../embeddings/oleObject110.bin"/><Relationship Id="rId9" Type="http://schemas.openxmlformats.org/officeDocument/2006/relationships/image" Target="../media/image185.wmf"/></Relationships>
</file>

<file path=ppt/slides/_rels/slide86.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86.wmf"/><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oleObject" Target="../embeddings/oleObject115.bin"/><Relationship Id="rId5" Type="http://schemas.openxmlformats.org/officeDocument/2006/relationships/image" Target="../media/image187.wmf"/><Relationship Id="rId4" Type="http://schemas.openxmlformats.org/officeDocument/2006/relationships/oleObject" Target="../embeddings/oleObject114.bin"/></Relationships>
</file>

<file path=ppt/slides/_rels/slide8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image" Target="../media/image189.png"/><Relationship Id="rId7" Type="http://schemas.openxmlformats.org/officeDocument/2006/relationships/oleObject" Target="../embeddings/oleObject117.bin"/><Relationship Id="rId12" Type="http://schemas.openxmlformats.org/officeDocument/2006/relationships/image" Target="../media/image194.wmf"/><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91.wmf"/><Relationship Id="rId11" Type="http://schemas.openxmlformats.org/officeDocument/2006/relationships/oleObject" Target="../embeddings/oleObject119.bin"/><Relationship Id="rId5" Type="http://schemas.openxmlformats.org/officeDocument/2006/relationships/oleObject" Target="../embeddings/oleObject116.bin"/><Relationship Id="rId10" Type="http://schemas.openxmlformats.org/officeDocument/2006/relationships/image" Target="../media/image193.wmf"/><Relationship Id="rId4" Type="http://schemas.openxmlformats.org/officeDocument/2006/relationships/image" Target="../media/image190.png"/><Relationship Id="rId9" Type="http://schemas.openxmlformats.org/officeDocument/2006/relationships/oleObject" Target="../embeddings/oleObject118.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22.bin"/><Relationship Id="rId3" Type="http://schemas.openxmlformats.org/officeDocument/2006/relationships/image" Target="../media/image189.png"/><Relationship Id="rId7" Type="http://schemas.openxmlformats.org/officeDocument/2006/relationships/image" Target="../media/image195.wmf"/><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oleObject" Target="../embeddings/oleObject121.bin"/><Relationship Id="rId5" Type="http://schemas.openxmlformats.org/officeDocument/2006/relationships/image" Target="../media/image194.wmf"/><Relationship Id="rId4" Type="http://schemas.openxmlformats.org/officeDocument/2006/relationships/oleObject" Target="../embeddings/oleObject120.bin"/><Relationship Id="rId9" Type="http://schemas.openxmlformats.org/officeDocument/2006/relationships/image" Target="../media/image196.wm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00.jpeg"/></Relationships>
</file>

<file path=ppt/slides/_rels/slide93.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203.wmf"/><Relationship Id="rId4" Type="http://schemas.openxmlformats.org/officeDocument/2006/relationships/oleObject" Target="../embeddings/oleObject123.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205.wmf"/><Relationship Id="rId5" Type="http://schemas.openxmlformats.org/officeDocument/2006/relationships/oleObject" Target="../embeddings/oleObject125.bin"/><Relationship Id="rId4" Type="http://schemas.openxmlformats.org/officeDocument/2006/relationships/image" Target="../media/image204.wmf"/></Relationships>
</file>

<file path=ppt/slides/_rels/slide97.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207.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209.wmf"/><Relationship Id="rId4" Type="http://schemas.openxmlformats.org/officeDocument/2006/relationships/oleObject" Target="../embeddings/oleObject12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sp>
        <p:nvSpPr>
          <p:cNvPr id="15365" name="Rectangle 9">
            <a:extLst>
              <a:ext uri="{FF2B5EF4-FFF2-40B4-BE49-F238E27FC236}">
                <a16:creationId xmlns:a16="http://schemas.microsoft.com/office/drawing/2014/main" id="{F973A1A5-D6F4-A25F-BEFD-AD8FC7D412FE}"/>
              </a:ext>
            </a:extLst>
          </p:cNvPr>
          <p:cNvSpPr>
            <a:spLocks noChangeArrowheads="1"/>
          </p:cNvSpPr>
          <p:nvPr/>
        </p:nvSpPr>
        <p:spPr bwMode="auto">
          <a:xfrm>
            <a:off x="1143000" y="1447800"/>
            <a:ext cx="45720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25400" algn="l"/>
                <a:tab pos="5295900" algn="l"/>
              </a:tabLst>
              <a:defRPr sz="3200">
                <a:solidFill>
                  <a:schemeClr val="tx1"/>
                </a:solidFill>
                <a:latin typeface="Arial Black" panose="020B0A04020102020204" pitchFamily="34" charset="0"/>
              </a:defRPr>
            </a:lvl1pPr>
            <a:lvl2pPr marL="742950" indent="-285750">
              <a:spcBef>
                <a:spcPct val="20000"/>
              </a:spcBef>
              <a:buChar char="–"/>
              <a:tabLst>
                <a:tab pos="25400" algn="l"/>
                <a:tab pos="5295900" algn="l"/>
              </a:tabLst>
              <a:defRPr sz="2800">
                <a:solidFill>
                  <a:schemeClr val="tx1"/>
                </a:solidFill>
                <a:latin typeface="Arial Black" panose="020B0A04020102020204" pitchFamily="34" charset="0"/>
              </a:defRPr>
            </a:lvl2pPr>
            <a:lvl3pPr marL="1143000" indent="-228600">
              <a:spcBef>
                <a:spcPct val="20000"/>
              </a:spcBef>
              <a:buChar char="•"/>
              <a:tabLst>
                <a:tab pos="25400" algn="l"/>
                <a:tab pos="5295900" algn="l"/>
              </a:tabLst>
              <a:defRPr sz="2400">
                <a:solidFill>
                  <a:schemeClr val="tx1"/>
                </a:solidFill>
                <a:latin typeface="Arial Black" panose="020B0A04020102020204" pitchFamily="34" charset="0"/>
              </a:defRPr>
            </a:lvl3pPr>
            <a:lvl4pPr marL="1600200" indent="-228600">
              <a:spcBef>
                <a:spcPct val="20000"/>
              </a:spcBef>
              <a:buChar char="–"/>
              <a:tabLst>
                <a:tab pos="25400" algn="l"/>
                <a:tab pos="5295900" algn="l"/>
              </a:tabLst>
              <a:defRPr sz="2000">
                <a:solidFill>
                  <a:schemeClr val="tx1"/>
                </a:solidFill>
                <a:latin typeface="Arial Black" panose="020B0A04020102020204" pitchFamily="34" charset="0"/>
              </a:defRPr>
            </a:lvl4pPr>
            <a:lvl5pPr marL="2057400" indent="-228600">
              <a:spcBef>
                <a:spcPct val="20000"/>
              </a:spcBef>
              <a:buChar char="»"/>
              <a:tabLst>
                <a:tab pos="25400" algn="l"/>
                <a:tab pos="5295900" algn="l"/>
              </a:tabLst>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9pPr>
          </a:lstStyle>
          <a:p>
            <a:pPr marL="0" marR="0" lvl="0" indent="0" algn="l" defTabSz="914400" rtl="0" eaLnBrk="1" fontAlgn="base" latinLnBrk="0" hangingPunct="1">
              <a:lnSpc>
                <a:spcPts val="6600"/>
              </a:lnSpc>
              <a:spcBef>
                <a:spcPct val="0"/>
              </a:spcBef>
              <a:spcAft>
                <a:spcPct val="0"/>
              </a:spcAft>
              <a:buClrTx/>
              <a:buSzTx/>
              <a:buFontTx/>
              <a:buNone/>
              <a:tabLst>
                <a:tab pos="25400" algn="l"/>
                <a:tab pos="5295900" algn="l"/>
              </a:tabLst>
              <a:defRPr/>
            </a:pPr>
            <a:r>
              <a:rPr kumimoji="0" lang="en-US" altLang="zh-CN" sz="6000" b="1" i="0" u="none" strike="noStrike" kern="1200" cap="none" spc="0" normalizeH="0" baseline="0" noProof="0">
                <a:ln>
                  <a:noFill/>
                </a:ln>
                <a:solidFill>
                  <a:srgbClr val="3333FF"/>
                </a:solidFill>
                <a:effectLst/>
                <a:uLnTx/>
                <a:uFillTx/>
                <a:latin typeface="Times New Roman" panose="02020603050405020304" pitchFamily="18" charset="0"/>
                <a:ea typeface="宋体" panose="02010600030101010101" pitchFamily="2" charset="-122"/>
                <a:cs typeface="Times New Roman" panose="02020603050405020304" pitchFamily="18" charset="0"/>
              </a:rPr>
              <a:t>SỨC BỀN VẬT LIỆU</a:t>
            </a:r>
          </a:p>
        </p:txBody>
      </p:sp>
      <p:pic>
        <p:nvPicPr>
          <p:cNvPr id="15366" name="Picture 11" descr="h2.png">
            <a:extLst>
              <a:ext uri="{FF2B5EF4-FFF2-40B4-BE49-F238E27FC236}">
                <a16:creationId xmlns:a16="http://schemas.microsoft.com/office/drawing/2014/main" id="{473B376E-F456-C0D1-687F-E3BA4E2C5D8A}"/>
              </a:ext>
            </a:extLst>
          </p:cNvPr>
          <p:cNvPicPr>
            <a:picLocks noChangeAspect="1"/>
          </p:cNvPicPr>
          <p:nvPr/>
        </p:nvPicPr>
        <p:blipFill>
          <a:blip r:embed="rId3">
            <a:extLst>
              <a:ext uri="{28A0092B-C50C-407E-A947-70E740481C1C}">
                <a14:useLocalDpi xmlns:a14="http://schemas.microsoft.com/office/drawing/2010/main" val="0"/>
              </a:ext>
            </a:extLst>
          </a:blip>
          <a:srcRect r="34177" b="20686"/>
          <a:stretch>
            <a:fillRect/>
          </a:stretch>
        </p:blipFill>
        <p:spPr bwMode="auto">
          <a:xfrm>
            <a:off x="1066800" y="3200400"/>
            <a:ext cx="3962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Untitled.png">
            <a:extLst>
              <a:ext uri="{FF2B5EF4-FFF2-40B4-BE49-F238E27FC236}">
                <a16:creationId xmlns:a16="http://schemas.microsoft.com/office/drawing/2014/main" id="{CBA655EB-B6D8-354F-8263-4BDA3FA7929A}"/>
              </a:ext>
            </a:extLst>
          </p:cNvPr>
          <p:cNvPicPr>
            <a:picLocks noChangeAspect="1"/>
          </p:cNvPicPr>
          <p:nvPr/>
        </p:nvPicPr>
        <p:blipFill>
          <a:blip r:embed="rId4"/>
          <a:srcRect r="36062" b="28846"/>
          <a:stretch>
            <a:fillRect/>
          </a:stretch>
        </p:blipFill>
        <p:spPr>
          <a:xfrm>
            <a:off x="5410200" y="1600200"/>
            <a:ext cx="3733800" cy="2957513"/>
          </a:xfrm>
          <a:prstGeom prst="rect">
            <a:avLst/>
          </a:prstGeom>
          <a:ln>
            <a:noFill/>
          </a:ln>
          <a:effectLst>
            <a:outerShdw blurRad="292100" dist="139700" dir="2700000" algn="tl" rotWithShape="0">
              <a:srgbClr val="333333">
                <a:alpha val="65000"/>
              </a:srgbClr>
            </a:outerShdw>
          </a:effectLst>
        </p:spPr>
      </p:pic>
      <p:sp>
        <p:nvSpPr>
          <p:cNvPr id="15368" name="Rectangle 13">
            <a:extLst>
              <a:ext uri="{FF2B5EF4-FFF2-40B4-BE49-F238E27FC236}">
                <a16:creationId xmlns:a16="http://schemas.microsoft.com/office/drawing/2014/main" id="{FA212F5D-8C0E-AF80-8E25-7624D493DB27}"/>
              </a:ext>
            </a:extLst>
          </p:cNvPr>
          <p:cNvSpPr>
            <a:spLocks noChangeArrowheads="1"/>
          </p:cNvSpPr>
          <p:nvPr/>
        </p:nvSpPr>
        <p:spPr bwMode="auto">
          <a:xfrm>
            <a:off x="5715000" y="4724400"/>
            <a:ext cx="2314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25400" algn="l"/>
                <a:tab pos="5295900" algn="l"/>
              </a:tabLst>
              <a:defRPr sz="3200">
                <a:solidFill>
                  <a:schemeClr val="tx1"/>
                </a:solidFill>
                <a:latin typeface="Arial Black" panose="020B0A04020102020204" pitchFamily="34" charset="0"/>
              </a:defRPr>
            </a:lvl1pPr>
            <a:lvl2pPr marL="742950" indent="-285750">
              <a:spcBef>
                <a:spcPct val="20000"/>
              </a:spcBef>
              <a:buChar char="–"/>
              <a:tabLst>
                <a:tab pos="25400" algn="l"/>
                <a:tab pos="5295900" algn="l"/>
              </a:tabLst>
              <a:defRPr sz="2800">
                <a:solidFill>
                  <a:schemeClr val="tx1"/>
                </a:solidFill>
                <a:latin typeface="Arial Black" panose="020B0A04020102020204" pitchFamily="34" charset="0"/>
              </a:defRPr>
            </a:lvl2pPr>
            <a:lvl3pPr marL="1143000" indent="-228600">
              <a:spcBef>
                <a:spcPct val="20000"/>
              </a:spcBef>
              <a:buChar char="•"/>
              <a:tabLst>
                <a:tab pos="25400" algn="l"/>
                <a:tab pos="5295900" algn="l"/>
              </a:tabLst>
              <a:defRPr sz="2400">
                <a:solidFill>
                  <a:schemeClr val="tx1"/>
                </a:solidFill>
                <a:latin typeface="Arial Black" panose="020B0A04020102020204" pitchFamily="34" charset="0"/>
              </a:defRPr>
            </a:lvl3pPr>
            <a:lvl4pPr marL="1600200" indent="-228600">
              <a:spcBef>
                <a:spcPct val="20000"/>
              </a:spcBef>
              <a:buChar char="–"/>
              <a:tabLst>
                <a:tab pos="25400" algn="l"/>
                <a:tab pos="5295900" algn="l"/>
              </a:tabLst>
              <a:defRPr sz="2000">
                <a:solidFill>
                  <a:schemeClr val="tx1"/>
                </a:solidFill>
                <a:latin typeface="Arial Black" panose="020B0A04020102020204" pitchFamily="34" charset="0"/>
              </a:defRPr>
            </a:lvl4pPr>
            <a:lvl5pPr marL="2057400" indent="-228600">
              <a:spcBef>
                <a:spcPct val="20000"/>
              </a:spcBef>
              <a:buChar char="»"/>
              <a:tabLst>
                <a:tab pos="25400" algn="l"/>
                <a:tab pos="5295900" algn="l"/>
              </a:tabLst>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9pPr>
          </a:lstStyle>
          <a:p>
            <a:pPr marL="0" marR="0" lvl="0" indent="0" algn="l" defTabSz="914400" rtl="0" eaLnBrk="1" fontAlgn="base" latinLnBrk="0" hangingPunct="1">
              <a:lnSpc>
                <a:spcPts val="3600"/>
              </a:lnSpc>
              <a:spcBef>
                <a:spcPct val="0"/>
              </a:spcBef>
              <a:spcAft>
                <a:spcPct val="0"/>
              </a:spcAft>
              <a:buClrTx/>
              <a:buSzTx/>
              <a:buFontTx/>
              <a:buNone/>
              <a:tabLst>
                <a:tab pos="25400" algn="l"/>
                <a:tab pos="5295900" algn="l"/>
              </a:tabLst>
              <a:defRPr/>
            </a:pP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Ngô Văn Cường</a:t>
            </a:r>
          </a:p>
        </p:txBody>
      </p:sp>
      <p:sp>
        <p:nvSpPr>
          <p:cNvPr id="15369" name="Rectangle 14">
            <a:extLst>
              <a:ext uri="{FF2B5EF4-FFF2-40B4-BE49-F238E27FC236}">
                <a16:creationId xmlns:a16="http://schemas.microsoft.com/office/drawing/2014/main" id="{41EFA8C2-67BC-BE0C-D8CE-1099A3254E57}"/>
              </a:ext>
            </a:extLst>
          </p:cNvPr>
          <p:cNvSpPr>
            <a:spLocks noChangeArrowheads="1"/>
          </p:cNvSpPr>
          <p:nvPr/>
        </p:nvSpPr>
        <p:spPr bwMode="auto">
          <a:xfrm>
            <a:off x="5084763" y="5334000"/>
            <a:ext cx="4059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l" defTabSz="914400" rtl="0" eaLnBrk="1" fontAlgn="base" latinLnBrk="0" hangingPunct="1">
              <a:lnSpc>
                <a:spcPts val="31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Đại</a:t>
            </a:r>
            <a:r>
              <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học</a:t>
            </a:r>
            <a:r>
              <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công nghiệp TPHCM</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41DED6D3-8ADF-5165-5ACC-1613435EF6B6}"/>
              </a:ext>
            </a:extLst>
          </p:cNvPr>
          <p:cNvSpPr txBox="1"/>
          <p:nvPr/>
        </p:nvSpPr>
        <p:spPr>
          <a:xfrm>
            <a:off x="990600" y="1118414"/>
            <a:ext cx="6078894" cy="584775"/>
          </a:xfrm>
          <a:prstGeom prst="rect">
            <a:avLst/>
          </a:prstGeom>
          <a:noFill/>
        </p:spPr>
        <p:txBody>
          <a:bodyPr wrap="square">
            <a:spAutoFit/>
          </a:bodyPr>
          <a:lstStyle/>
          <a:p>
            <a:r>
              <a:rPr lang="en-US" sz="3200">
                <a:solidFill>
                  <a:srgbClr val="0000FF"/>
                </a:solidFill>
                <a:latin typeface="Arial" panose="020B0604020202020204" pitchFamily="34" charset="0"/>
                <a:cs typeface="Arial" panose="020B0604020202020204" pitchFamily="34" charset="0"/>
              </a:rPr>
              <a:t>2.4. </a:t>
            </a:r>
            <a:r>
              <a:rPr lang="vi-VN" sz="3200">
                <a:solidFill>
                  <a:srgbClr val="0000FF"/>
                </a:solidFill>
                <a:latin typeface="Arial" panose="020B0604020202020204" pitchFamily="34" charset="0"/>
                <a:cs typeface="Arial" panose="020B0604020202020204" pitchFamily="34" charset="0"/>
              </a:rPr>
              <a:t>Quy ước vẽ biểu đồ nội lực </a:t>
            </a:r>
            <a:endParaRPr lang="en-US" sz="3200">
              <a:solidFill>
                <a:srgbClr val="0000FF"/>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BBE58A5-D364-229E-AF1A-1497A17036C0}"/>
              </a:ext>
            </a:extLst>
          </p:cNvPr>
          <p:cNvSpPr txBox="1"/>
          <p:nvPr/>
        </p:nvSpPr>
        <p:spPr>
          <a:xfrm>
            <a:off x="1119188" y="1895832"/>
            <a:ext cx="7705531" cy="4149534"/>
          </a:xfrm>
          <a:prstGeom prst="rect">
            <a:avLst/>
          </a:prstGeom>
          <a:noFill/>
        </p:spPr>
        <p:txBody>
          <a:bodyPr wrap="square">
            <a:spAutoFit/>
          </a:bodyPr>
          <a:lstStyle/>
          <a:p>
            <a:pPr>
              <a:lnSpc>
                <a:spcPts val="4000"/>
              </a:lnSpc>
            </a:pPr>
            <a:r>
              <a:rPr lang="vi-VN" sz="2800" i="0">
                <a:effectLst/>
                <a:latin typeface="Arial" panose="020B0604020202020204" pitchFamily="34" charset="0"/>
                <a:cs typeface="Arial" panose="020B0604020202020204" pitchFamily="34" charset="0"/>
              </a:rPr>
              <a:t>1. Trục chuẩn // trục thanh (mặc định)</a:t>
            </a:r>
          </a:p>
          <a:p>
            <a:pPr>
              <a:lnSpc>
                <a:spcPts val="4000"/>
              </a:lnSpc>
            </a:pPr>
            <a:r>
              <a:rPr lang="vi-VN" sz="2800" i="0">
                <a:effectLst/>
                <a:latin typeface="Arial" panose="020B0604020202020204" pitchFamily="34" charset="0"/>
                <a:cs typeface="Arial" panose="020B0604020202020204" pitchFamily="34" charset="0"/>
              </a:rPr>
              <a:t>2. Trục nội lực vuông góc với trục chuẩn(mặc</a:t>
            </a:r>
          </a:p>
          <a:p>
            <a:pPr>
              <a:lnSpc>
                <a:spcPts val="4000"/>
              </a:lnSpc>
            </a:pPr>
            <a:r>
              <a:rPr lang="vi-VN" sz="2800" i="0">
                <a:effectLst/>
                <a:latin typeface="Arial" panose="020B0604020202020204" pitchFamily="34" charset="0"/>
                <a:cs typeface="Arial" panose="020B0604020202020204" pitchFamily="34" charset="0"/>
              </a:rPr>
              <a:t>định)</a:t>
            </a:r>
          </a:p>
          <a:p>
            <a:pPr>
              <a:lnSpc>
                <a:spcPts val="4000"/>
              </a:lnSpc>
            </a:pPr>
            <a:r>
              <a:rPr lang="vi-VN" sz="2800" i="0">
                <a:effectLst/>
                <a:latin typeface="Arial" panose="020B0604020202020204" pitchFamily="34" charset="0"/>
                <a:cs typeface="Arial" panose="020B0604020202020204" pitchFamily="34" charset="0"/>
              </a:rPr>
              <a:t>3. Đề các trị số cần thiết</a:t>
            </a:r>
          </a:p>
          <a:p>
            <a:pPr>
              <a:lnSpc>
                <a:spcPts val="4000"/>
              </a:lnSpc>
            </a:pPr>
            <a:r>
              <a:rPr lang="vi-VN" sz="2800" i="0">
                <a:effectLst/>
                <a:latin typeface="Arial" panose="020B0604020202020204" pitchFamily="34" charset="0"/>
                <a:cs typeface="Arial" panose="020B0604020202020204" pitchFamily="34" charset="0"/>
              </a:rPr>
              <a:t>4. Đề tên biểu đồ trong dấu tròn sát với biểu đồ</a:t>
            </a:r>
          </a:p>
          <a:p>
            <a:pPr>
              <a:lnSpc>
                <a:spcPts val="4000"/>
              </a:lnSpc>
            </a:pPr>
            <a:r>
              <a:rPr lang="vi-VN" sz="2800" i="0">
                <a:effectLst/>
                <a:latin typeface="Arial" panose="020B0604020202020204" pitchFamily="34" charset="0"/>
                <a:cs typeface="Arial" panose="020B0604020202020204" pitchFamily="34" charset="0"/>
              </a:rPr>
              <a:t>5. Đề dấu của biểu đồ trong dấu tròn</a:t>
            </a:r>
          </a:p>
          <a:p>
            <a:pPr>
              <a:lnSpc>
                <a:spcPts val="4000"/>
              </a:lnSpc>
            </a:pPr>
            <a:r>
              <a:rPr lang="vi-VN" sz="2800" i="0">
                <a:effectLst/>
                <a:latin typeface="Arial" panose="020B0604020202020204" pitchFamily="34" charset="0"/>
                <a:cs typeface="Arial" panose="020B0604020202020204" pitchFamily="34" charset="0"/>
              </a:rPr>
              <a:t>6. Kẻ các đường vuông góc với trục chuẩn</a:t>
            </a:r>
            <a:r>
              <a:rPr lang="vi-VN" sz="2800">
                <a:latin typeface="Arial" panose="020B0604020202020204" pitchFamily="34" charset="0"/>
                <a:cs typeface="Arial" panose="020B0604020202020204" pitchFamily="34" charset="0"/>
              </a:rPr>
              <a:t> </a:t>
            </a:r>
            <a:br>
              <a:rPr lang="vi-VN" sz="2800">
                <a:latin typeface="Arial" panose="020B0604020202020204" pitchFamily="34" charset="0"/>
                <a:cs typeface="Arial" panose="020B0604020202020204" pitchFamily="34" charset="0"/>
              </a:rPr>
            </a:b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3899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5" name="Picture 4">
            <a:extLst>
              <a:ext uri="{FF2B5EF4-FFF2-40B4-BE49-F238E27FC236}">
                <a16:creationId xmlns:a16="http://schemas.microsoft.com/office/drawing/2014/main" id="{777A7656-9F3D-9557-1886-733F5738F0CE}"/>
              </a:ext>
            </a:extLst>
          </p:cNvPr>
          <p:cNvPicPr>
            <a:picLocks noChangeAspect="1"/>
          </p:cNvPicPr>
          <p:nvPr/>
        </p:nvPicPr>
        <p:blipFill>
          <a:blip r:embed="rId3"/>
          <a:stretch>
            <a:fillRect/>
          </a:stretch>
        </p:blipFill>
        <p:spPr>
          <a:xfrm>
            <a:off x="6135850" y="2419350"/>
            <a:ext cx="2800350" cy="2019300"/>
          </a:xfrm>
          <a:prstGeom prst="rect">
            <a:avLst/>
          </a:prstGeom>
        </p:spPr>
      </p:pic>
      <p:sp>
        <p:nvSpPr>
          <p:cNvPr id="6" name="Rectangle 5">
            <a:extLst>
              <a:ext uri="{FF2B5EF4-FFF2-40B4-BE49-F238E27FC236}">
                <a16:creationId xmlns:a16="http://schemas.microsoft.com/office/drawing/2014/main" id="{198FD6A5-9B9C-8A09-0274-ECB08B039100}"/>
              </a:ext>
            </a:extLst>
          </p:cNvPr>
          <p:cNvSpPr/>
          <p:nvPr/>
        </p:nvSpPr>
        <p:spPr>
          <a:xfrm>
            <a:off x="1066800" y="1367783"/>
            <a:ext cx="8001000" cy="954107"/>
          </a:xfrm>
          <a:prstGeom prst="rect">
            <a:avLst/>
          </a:prstGeom>
        </p:spPr>
        <p:txBody>
          <a:bodyPr wrap="square">
            <a:spAutoFit/>
          </a:bodyPr>
          <a:lstStyle/>
          <a:p>
            <a:r>
              <a:rPr lang="en-US" sz="2800">
                <a:latin typeface="Arial" pitchFamily="34" charset="0"/>
                <a:cs typeface="Arial" pitchFamily="34" charset="0"/>
              </a:rPr>
              <a:t>Tính nội lực trong các thanh BA và BC bằng cách tách mắt B. Ta có các phương trình cân bằng.</a:t>
            </a:r>
          </a:p>
        </p:txBody>
      </p:sp>
      <p:sp>
        <p:nvSpPr>
          <p:cNvPr id="7" name="TextBox 6">
            <a:extLst>
              <a:ext uri="{FF2B5EF4-FFF2-40B4-BE49-F238E27FC236}">
                <a16:creationId xmlns:a16="http://schemas.microsoft.com/office/drawing/2014/main" id="{223CBE8A-88BE-42A6-6127-19A153A21967}"/>
              </a:ext>
            </a:extLst>
          </p:cNvPr>
          <p:cNvSpPr txBox="1"/>
          <p:nvPr/>
        </p:nvSpPr>
        <p:spPr>
          <a:xfrm>
            <a:off x="4281973" y="920911"/>
            <a:ext cx="1418253" cy="523875"/>
          </a:xfrm>
          <a:prstGeom prst="rect">
            <a:avLst/>
          </a:prstGeom>
          <a:noFill/>
        </p:spPr>
        <p:txBody>
          <a:bodyPr wrap="square" rtlCol="0">
            <a:spAutoFit/>
          </a:bodyPr>
          <a:lstStyle/>
          <a:p>
            <a:pPr algn="l"/>
            <a:r>
              <a:rPr lang="en-US" sz="2800" u="sng">
                <a:solidFill>
                  <a:srgbClr val="0000FF"/>
                </a:solidFill>
                <a:latin typeface="Arial" panose="020B0604020202020204" pitchFamily="34" charset="0"/>
                <a:cs typeface="Arial" panose="020B0604020202020204" pitchFamily="34" charset="0"/>
              </a:rPr>
              <a:t>Bài giải</a:t>
            </a:r>
          </a:p>
        </p:txBody>
      </p:sp>
      <p:graphicFrame>
        <p:nvGraphicFramePr>
          <p:cNvPr id="10" name="Object 9">
            <a:extLst>
              <a:ext uri="{FF2B5EF4-FFF2-40B4-BE49-F238E27FC236}">
                <a16:creationId xmlns:a16="http://schemas.microsoft.com/office/drawing/2014/main" id="{062BAF57-459F-6252-794D-CF14E2281038}"/>
              </a:ext>
            </a:extLst>
          </p:cNvPr>
          <p:cNvGraphicFramePr>
            <a:graphicFrameLocks noChangeAspect="1"/>
          </p:cNvGraphicFramePr>
          <p:nvPr>
            <p:extLst>
              <p:ext uri="{D42A27DB-BD31-4B8C-83A1-F6EECF244321}">
                <p14:modId xmlns:p14="http://schemas.microsoft.com/office/powerpoint/2010/main" val="3402191582"/>
              </p:ext>
            </p:extLst>
          </p:nvPr>
        </p:nvGraphicFramePr>
        <p:xfrm>
          <a:off x="1119187" y="2414104"/>
          <a:ext cx="4731894" cy="1388022"/>
        </p:xfrm>
        <a:graphic>
          <a:graphicData uri="http://schemas.openxmlformats.org/presentationml/2006/ole">
            <mc:AlternateContent xmlns:mc="http://schemas.openxmlformats.org/markup-compatibility/2006">
              <mc:Choice xmlns:v="urn:schemas-microsoft-com:vml" Requires="v">
                <p:oleObj name="Equation" r:id="rId4" imgW="2857320" imgH="838080" progId="Equation.DSMT4">
                  <p:embed/>
                </p:oleObj>
              </mc:Choice>
              <mc:Fallback>
                <p:oleObj name="Equation" r:id="rId4" imgW="2857320" imgH="838080" progId="Equation.DSMT4">
                  <p:embed/>
                  <p:pic>
                    <p:nvPicPr>
                      <p:cNvPr id="0" name=""/>
                      <p:cNvPicPr/>
                      <p:nvPr/>
                    </p:nvPicPr>
                    <p:blipFill>
                      <a:blip r:embed="rId5"/>
                      <a:stretch>
                        <a:fillRect/>
                      </a:stretch>
                    </p:blipFill>
                    <p:spPr>
                      <a:xfrm>
                        <a:off x="1119187" y="2414104"/>
                        <a:ext cx="4731894" cy="1388022"/>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23920C0D-2ABB-EB32-C62D-2865761FD935}"/>
              </a:ext>
            </a:extLst>
          </p:cNvPr>
          <p:cNvSpPr txBox="1"/>
          <p:nvPr/>
        </p:nvSpPr>
        <p:spPr>
          <a:xfrm>
            <a:off x="1066800" y="3545773"/>
            <a:ext cx="3293706" cy="523220"/>
          </a:xfrm>
          <a:prstGeom prst="rect">
            <a:avLst/>
          </a:prstGeom>
          <a:noFill/>
        </p:spPr>
        <p:txBody>
          <a:bodyPr wrap="square" rtlCol="0">
            <a:spAutoFit/>
          </a:bodyPr>
          <a:lstStyle/>
          <a:p>
            <a:pPr algn="l"/>
            <a:r>
              <a:rPr lang="en-US" sz="2800" i="1">
                <a:solidFill>
                  <a:srgbClr val="0000FF"/>
                </a:solidFill>
                <a:latin typeface="Arial" panose="020B0604020202020204" pitchFamily="34" charset="0"/>
                <a:cs typeface="Arial" panose="020B0604020202020204" pitchFamily="34" charset="0"/>
              </a:rPr>
              <a:t>Thanh AB chịu kéo</a:t>
            </a:r>
          </a:p>
        </p:txBody>
      </p:sp>
      <p:cxnSp>
        <p:nvCxnSpPr>
          <p:cNvPr id="14" name="Straight Connector 13">
            <a:extLst>
              <a:ext uri="{FF2B5EF4-FFF2-40B4-BE49-F238E27FC236}">
                <a16:creationId xmlns:a16="http://schemas.microsoft.com/office/drawing/2014/main" id="{C56F39DF-5536-17C8-9DC5-CC3A6D4B393B}"/>
              </a:ext>
            </a:extLst>
          </p:cNvPr>
          <p:cNvCxnSpPr>
            <a:cxnSpLocks/>
          </p:cNvCxnSpPr>
          <p:nvPr/>
        </p:nvCxnSpPr>
        <p:spPr bwMode="auto">
          <a:xfrm>
            <a:off x="8024327" y="2892489"/>
            <a:ext cx="0" cy="822115"/>
          </a:xfrm>
          <a:prstGeom prst="line">
            <a:avLst/>
          </a:prstGeom>
          <a:noFill/>
          <a:ln w="28575" cap="flat" cmpd="sng" algn="ctr">
            <a:solidFill>
              <a:srgbClr val="FF0000"/>
            </a:solidFill>
            <a:prstDash val="solid"/>
            <a:round/>
            <a:headEnd type="arrow" w="med" len="med"/>
            <a:tailEnd type="none" w="med" len="med"/>
          </a:ln>
          <a:effectLst/>
        </p:spPr>
      </p:cxnSp>
      <p:cxnSp>
        <p:nvCxnSpPr>
          <p:cNvPr id="16" name="Straight Connector 15">
            <a:extLst>
              <a:ext uri="{FF2B5EF4-FFF2-40B4-BE49-F238E27FC236}">
                <a16:creationId xmlns:a16="http://schemas.microsoft.com/office/drawing/2014/main" id="{65FF9DE6-4597-D56A-CF92-FEF4F3D9DFEF}"/>
              </a:ext>
            </a:extLst>
          </p:cNvPr>
          <p:cNvCxnSpPr>
            <a:cxnSpLocks/>
          </p:cNvCxnSpPr>
          <p:nvPr/>
        </p:nvCxnSpPr>
        <p:spPr bwMode="auto">
          <a:xfrm>
            <a:off x="6441233" y="2892489"/>
            <a:ext cx="1583094" cy="0"/>
          </a:xfrm>
          <a:prstGeom prst="line">
            <a:avLst/>
          </a:prstGeom>
          <a:noFill/>
          <a:ln w="19050" cap="flat" cmpd="sng" algn="ctr">
            <a:solidFill>
              <a:srgbClr val="0000FF"/>
            </a:solidFill>
            <a:prstDash val="dash"/>
            <a:round/>
            <a:headEnd type="none" w="med" len="med"/>
            <a:tailEnd type="none" w="med" len="med"/>
          </a:ln>
          <a:effectLst/>
        </p:spPr>
      </p:cxnSp>
      <p:graphicFrame>
        <p:nvGraphicFramePr>
          <p:cNvPr id="19" name="Object 18">
            <a:extLst>
              <a:ext uri="{FF2B5EF4-FFF2-40B4-BE49-F238E27FC236}">
                <a16:creationId xmlns:a16="http://schemas.microsoft.com/office/drawing/2014/main" id="{9FEE56D2-00CB-0E5D-1AB2-A03E10E5B74F}"/>
              </a:ext>
            </a:extLst>
          </p:cNvPr>
          <p:cNvGraphicFramePr>
            <a:graphicFrameLocks noChangeAspect="1"/>
          </p:cNvGraphicFramePr>
          <p:nvPr>
            <p:extLst>
              <p:ext uri="{D42A27DB-BD31-4B8C-83A1-F6EECF244321}">
                <p14:modId xmlns:p14="http://schemas.microsoft.com/office/powerpoint/2010/main" val="3458051771"/>
              </p:ext>
            </p:extLst>
          </p:nvPr>
        </p:nvGraphicFramePr>
        <p:xfrm>
          <a:off x="990600" y="4025814"/>
          <a:ext cx="6837964" cy="510296"/>
        </p:xfrm>
        <a:graphic>
          <a:graphicData uri="http://schemas.openxmlformats.org/presentationml/2006/ole">
            <mc:AlternateContent xmlns:mc="http://schemas.openxmlformats.org/markup-compatibility/2006">
              <mc:Choice xmlns:v="urn:schemas-microsoft-com:vml" Requires="v">
                <p:oleObj name="Equation" r:id="rId6" imgW="3403440" imgH="253800" progId="Equation.DSMT4">
                  <p:embed/>
                </p:oleObj>
              </mc:Choice>
              <mc:Fallback>
                <p:oleObj name="Equation" r:id="rId6" imgW="3403440" imgH="253800" progId="Equation.DSMT4">
                  <p:embed/>
                  <p:pic>
                    <p:nvPicPr>
                      <p:cNvPr id="0" name=""/>
                      <p:cNvPicPr/>
                      <p:nvPr/>
                    </p:nvPicPr>
                    <p:blipFill>
                      <a:blip r:embed="rId7"/>
                      <a:stretch>
                        <a:fillRect/>
                      </a:stretch>
                    </p:blipFill>
                    <p:spPr>
                      <a:xfrm>
                        <a:off x="990600" y="4025814"/>
                        <a:ext cx="6837964" cy="510296"/>
                      </a:xfrm>
                      <a:prstGeom prst="rect">
                        <a:avLst/>
                      </a:prstGeom>
                    </p:spPr>
                  </p:pic>
                </p:oleObj>
              </mc:Fallback>
            </mc:AlternateContent>
          </a:graphicData>
        </a:graphic>
      </p:graphicFrame>
      <p:sp>
        <p:nvSpPr>
          <p:cNvPr id="20" name="Rectangle 19">
            <a:extLst>
              <a:ext uri="{FF2B5EF4-FFF2-40B4-BE49-F238E27FC236}">
                <a16:creationId xmlns:a16="http://schemas.microsoft.com/office/drawing/2014/main" id="{616AECA1-7269-EA5C-6308-B44F8626524B}"/>
              </a:ext>
            </a:extLst>
          </p:cNvPr>
          <p:cNvSpPr/>
          <p:nvPr/>
        </p:nvSpPr>
        <p:spPr>
          <a:xfrm>
            <a:off x="990600" y="4558695"/>
            <a:ext cx="4380751" cy="523220"/>
          </a:xfrm>
          <a:prstGeom prst="rect">
            <a:avLst/>
          </a:prstGeom>
        </p:spPr>
        <p:txBody>
          <a:bodyPr wrap="none">
            <a:spAutoFit/>
          </a:bodyPr>
          <a:lstStyle/>
          <a:p>
            <a:r>
              <a:rPr lang="en-US" sz="2800">
                <a:latin typeface="Arial" pitchFamily="34" charset="0"/>
                <a:cs typeface="Arial" pitchFamily="34" charset="0"/>
              </a:rPr>
              <a:t>a) </a:t>
            </a:r>
            <a:r>
              <a:rPr lang="en-US" sz="2800" i="1">
                <a:solidFill>
                  <a:srgbClr val="0000CC"/>
                </a:solidFill>
                <a:latin typeface="Arial" pitchFamily="34" charset="0"/>
                <a:cs typeface="Arial" pitchFamily="34" charset="0"/>
              </a:rPr>
              <a:t>Kiểm tra bền thanh AB. </a:t>
            </a:r>
            <a:endParaRPr lang="en-US" sz="2800" i="1">
              <a:solidFill>
                <a:srgbClr val="0000CC"/>
              </a:solidFill>
            </a:endParaRPr>
          </a:p>
        </p:txBody>
      </p:sp>
      <p:sp>
        <p:nvSpPr>
          <p:cNvPr id="21" name="Rectangle 20">
            <a:extLst>
              <a:ext uri="{FF2B5EF4-FFF2-40B4-BE49-F238E27FC236}">
                <a16:creationId xmlns:a16="http://schemas.microsoft.com/office/drawing/2014/main" id="{E83DE633-CCC1-6BA5-6C9C-A245F58C22B7}"/>
              </a:ext>
            </a:extLst>
          </p:cNvPr>
          <p:cNvSpPr/>
          <p:nvPr/>
        </p:nvSpPr>
        <p:spPr>
          <a:xfrm>
            <a:off x="1055840" y="5292876"/>
            <a:ext cx="1044132" cy="523220"/>
          </a:xfrm>
          <a:prstGeom prst="rect">
            <a:avLst/>
          </a:prstGeom>
        </p:spPr>
        <p:txBody>
          <a:bodyPr wrap="none">
            <a:spAutoFit/>
          </a:bodyPr>
          <a:lstStyle/>
          <a:p>
            <a:r>
              <a:rPr lang="en-US" sz="2800">
                <a:latin typeface="Arial" pitchFamily="34" charset="0"/>
                <a:cs typeface="Arial" pitchFamily="34" charset="0"/>
              </a:rPr>
              <a:t>Ta có</a:t>
            </a:r>
            <a:endParaRPr lang="en-US" sz="2800"/>
          </a:p>
        </p:txBody>
      </p:sp>
      <p:pic>
        <p:nvPicPr>
          <p:cNvPr id="22" name="Picture 3">
            <a:extLst>
              <a:ext uri="{FF2B5EF4-FFF2-40B4-BE49-F238E27FC236}">
                <a16:creationId xmlns:a16="http://schemas.microsoft.com/office/drawing/2014/main" id="{03ADDAC5-1C04-773A-8B83-1A2CEED2E4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0805" y="5075062"/>
            <a:ext cx="4871975" cy="975351"/>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728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7" name="TextBox 6">
            <a:extLst>
              <a:ext uri="{FF2B5EF4-FFF2-40B4-BE49-F238E27FC236}">
                <a16:creationId xmlns:a16="http://schemas.microsoft.com/office/drawing/2014/main" id="{223CBE8A-88BE-42A6-6127-19A153A21967}"/>
              </a:ext>
            </a:extLst>
          </p:cNvPr>
          <p:cNvSpPr txBox="1"/>
          <p:nvPr/>
        </p:nvSpPr>
        <p:spPr>
          <a:xfrm>
            <a:off x="4281973" y="920911"/>
            <a:ext cx="1418253" cy="523875"/>
          </a:xfrm>
          <a:prstGeom prst="rect">
            <a:avLst/>
          </a:prstGeom>
          <a:noFill/>
        </p:spPr>
        <p:txBody>
          <a:bodyPr wrap="square" rtlCol="0">
            <a:spAutoFit/>
          </a:bodyPr>
          <a:lstStyle/>
          <a:p>
            <a:pPr algn="l"/>
            <a:r>
              <a:rPr lang="en-US" sz="2800" u="sng">
                <a:solidFill>
                  <a:srgbClr val="0000FF"/>
                </a:solidFill>
                <a:latin typeface="Arial" panose="020B0604020202020204" pitchFamily="34" charset="0"/>
                <a:cs typeface="Arial" panose="020B0604020202020204" pitchFamily="34" charset="0"/>
              </a:rPr>
              <a:t>Bài giải</a:t>
            </a:r>
          </a:p>
        </p:txBody>
      </p:sp>
      <p:sp>
        <p:nvSpPr>
          <p:cNvPr id="2" name="Rectangle 1">
            <a:extLst>
              <a:ext uri="{FF2B5EF4-FFF2-40B4-BE49-F238E27FC236}">
                <a16:creationId xmlns:a16="http://schemas.microsoft.com/office/drawing/2014/main" id="{567A7B60-F41C-FF41-2956-B54D8AD3B9E7}"/>
              </a:ext>
            </a:extLst>
          </p:cNvPr>
          <p:cNvSpPr/>
          <p:nvPr/>
        </p:nvSpPr>
        <p:spPr>
          <a:xfrm>
            <a:off x="924328" y="1585920"/>
            <a:ext cx="1343894" cy="523220"/>
          </a:xfrm>
          <a:prstGeom prst="rect">
            <a:avLst/>
          </a:prstGeom>
        </p:spPr>
        <p:txBody>
          <a:bodyPr wrap="none">
            <a:spAutoFit/>
          </a:bodyPr>
          <a:lstStyle/>
          <a:p>
            <a:r>
              <a:rPr lang="en-US" sz="2800">
                <a:latin typeface="Arial" pitchFamily="34" charset="0"/>
                <a:cs typeface="Arial" pitchFamily="34" charset="0"/>
              </a:rPr>
              <a:t>Ta thấy</a:t>
            </a:r>
            <a:endParaRPr lang="en-US" sz="2800"/>
          </a:p>
        </p:txBody>
      </p:sp>
      <p:pic>
        <p:nvPicPr>
          <p:cNvPr id="3" name="Picture 4">
            <a:extLst>
              <a:ext uri="{FF2B5EF4-FFF2-40B4-BE49-F238E27FC236}">
                <a16:creationId xmlns:a16="http://schemas.microsoft.com/office/drawing/2014/main" id="{7E82E091-3C81-A360-4633-216C10DE2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3076" y="1527559"/>
            <a:ext cx="1713191" cy="671840"/>
          </a:xfrm>
          <a:prstGeom prst="rect">
            <a:avLst/>
          </a:prstGeom>
          <a:solidFill>
            <a:schemeClr val="bg2"/>
          </a:solidFill>
          <a:ln w="25400">
            <a:solidFill>
              <a:srgbClr val="FF0000"/>
            </a:solidFill>
          </a:ln>
          <a:effectLst/>
        </p:spPr>
      </p:pic>
      <p:sp>
        <p:nvSpPr>
          <p:cNvPr id="4" name="Rectangle 3">
            <a:extLst>
              <a:ext uri="{FF2B5EF4-FFF2-40B4-BE49-F238E27FC236}">
                <a16:creationId xmlns:a16="http://schemas.microsoft.com/office/drawing/2014/main" id="{077D7A2C-E9A3-573A-BDBA-E189636859A7}"/>
              </a:ext>
            </a:extLst>
          </p:cNvPr>
          <p:cNvSpPr/>
          <p:nvPr/>
        </p:nvSpPr>
        <p:spPr>
          <a:xfrm>
            <a:off x="990600" y="2199399"/>
            <a:ext cx="5169937" cy="523220"/>
          </a:xfrm>
          <a:prstGeom prst="rect">
            <a:avLst/>
          </a:prstGeom>
        </p:spPr>
        <p:txBody>
          <a:bodyPr wrap="square">
            <a:spAutoFit/>
          </a:bodyPr>
          <a:lstStyle/>
          <a:p>
            <a:r>
              <a:rPr lang="en-US" sz="2800" i="1">
                <a:solidFill>
                  <a:srgbClr val="FF0000"/>
                </a:solidFill>
                <a:latin typeface="Arial" pitchFamily="34" charset="0"/>
                <a:cs typeface="Arial" pitchFamily="34" charset="0"/>
              </a:rPr>
              <a:t>Nên thanh AB đảm bảo độ bền</a:t>
            </a:r>
            <a:endParaRPr lang="en-US" sz="2800" i="1">
              <a:solidFill>
                <a:srgbClr val="FF0000"/>
              </a:solidFill>
            </a:endParaRPr>
          </a:p>
        </p:txBody>
      </p:sp>
      <p:graphicFrame>
        <p:nvGraphicFramePr>
          <p:cNvPr id="8" name="Object 7">
            <a:extLst>
              <a:ext uri="{FF2B5EF4-FFF2-40B4-BE49-F238E27FC236}">
                <a16:creationId xmlns:a16="http://schemas.microsoft.com/office/drawing/2014/main" id="{F5873FA1-6379-732E-F47B-0624C6A0B1E4}"/>
              </a:ext>
            </a:extLst>
          </p:cNvPr>
          <p:cNvGraphicFramePr>
            <a:graphicFrameLocks noChangeAspect="1"/>
          </p:cNvGraphicFramePr>
          <p:nvPr>
            <p:extLst>
              <p:ext uri="{D42A27DB-BD31-4B8C-83A1-F6EECF244321}">
                <p14:modId xmlns:p14="http://schemas.microsoft.com/office/powerpoint/2010/main" val="903026343"/>
              </p:ext>
            </p:extLst>
          </p:nvPr>
        </p:nvGraphicFramePr>
        <p:xfrm>
          <a:off x="2268222" y="1604252"/>
          <a:ext cx="4977158" cy="518454"/>
        </p:xfrm>
        <a:graphic>
          <a:graphicData uri="http://schemas.openxmlformats.org/presentationml/2006/ole">
            <mc:AlternateContent xmlns:mc="http://schemas.openxmlformats.org/markup-compatibility/2006">
              <mc:Choice xmlns:v="urn:schemas-microsoft-com:vml" Requires="v">
                <p:oleObj name="Equation" r:id="rId4" imgW="2438280" imgH="253800" progId="Equation.DSMT4">
                  <p:embed/>
                </p:oleObj>
              </mc:Choice>
              <mc:Fallback>
                <p:oleObj name="Equation" r:id="rId4" imgW="2438280" imgH="253800" progId="Equation.DSMT4">
                  <p:embed/>
                  <p:pic>
                    <p:nvPicPr>
                      <p:cNvPr id="23" name="Object 22">
                        <a:extLst>
                          <a:ext uri="{FF2B5EF4-FFF2-40B4-BE49-F238E27FC236}">
                            <a16:creationId xmlns:a16="http://schemas.microsoft.com/office/drawing/2014/main" id="{160E7DD9-620B-C290-97FD-154DA7924AE6}"/>
                          </a:ext>
                        </a:extLst>
                      </p:cNvPr>
                      <p:cNvPicPr/>
                      <p:nvPr/>
                    </p:nvPicPr>
                    <p:blipFill>
                      <a:blip r:embed="rId5"/>
                      <a:stretch>
                        <a:fillRect/>
                      </a:stretch>
                    </p:blipFill>
                    <p:spPr>
                      <a:xfrm>
                        <a:off x="2268222" y="1604252"/>
                        <a:ext cx="4977158" cy="518454"/>
                      </a:xfrm>
                      <a:prstGeom prst="rect">
                        <a:avLst/>
                      </a:prstGeom>
                      <a:ln w="19050">
                        <a:solidFill>
                          <a:srgbClr val="0000FF"/>
                        </a:solidFill>
                      </a:ln>
                    </p:spPr>
                  </p:pic>
                </p:oleObj>
              </mc:Fallback>
            </mc:AlternateContent>
          </a:graphicData>
        </a:graphic>
      </p:graphicFrame>
      <p:sp>
        <p:nvSpPr>
          <p:cNvPr id="9" name="Rectangle 8">
            <a:extLst>
              <a:ext uri="{FF2B5EF4-FFF2-40B4-BE49-F238E27FC236}">
                <a16:creationId xmlns:a16="http://schemas.microsoft.com/office/drawing/2014/main" id="{5B99F715-CB31-BC4C-594A-79E5196129FC}"/>
              </a:ext>
            </a:extLst>
          </p:cNvPr>
          <p:cNvSpPr/>
          <p:nvPr/>
        </p:nvSpPr>
        <p:spPr>
          <a:xfrm>
            <a:off x="924328" y="2671186"/>
            <a:ext cx="6001964" cy="523220"/>
          </a:xfrm>
          <a:prstGeom prst="rect">
            <a:avLst/>
          </a:prstGeom>
        </p:spPr>
        <p:txBody>
          <a:bodyPr wrap="none">
            <a:spAutoFit/>
          </a:bodyPr>
          <a:lstStyle/>
          <a:p>
            <a:r>
              <a:rPr lang="en-US" sz="2800">
                <a:latin typeface="Arial" pitchFamily="34" charset="0"/>
                <a:cs typeface="Arial" pitchFamily="34" charset="0"/>
              </a:rPr>
              <a:t>b) </a:t>
            </a:r>
            <a:r>
              <a:rPr lang="en-US" sz="2800" i="1">
                <a:solidFill>
                  <a:srgbClr val="0000CC"/>
                </a:solidFill>
                <a:latin typeface="Arial" pitchFamily="34" charset="0"/>
                <a:cs typeface="Arial" pitchFamily="34" charset="0"/>
              </a:rPr>
              <a:t>Chọn số hiệu thép cho thanh BC. </a:t>
            </a:r>
            <a:endParaRPr lang="en-US" sz="2800" i="1">
              <a:solidFill>
                <a:srgbClr val="0000CC"/>
              </a:solidFill>
            </a:endParaRPr>
          </a:p>
        </p:txBody>
      </p:sp>
      <p:sp>
        <p:nvSpPr>
          <p:cNvPr id="12" name="Rectangle 11">
            <a:extLst>
              <a:ext uri="{FF2B5EF4-FFF2-40B4-BE49-F238E27FC236}">
                <a16:creationId xmlns:a16="http://schemas.microsoft.com/office/drawing/2014/main" id="{8B82BB91-A64C-419C-EB89-F87194963ACC}"/>
              </a:ext>
            </a:extLst>
          </p:cNvPr>
          <p:cNvSpPr/>
          <p:nvPr/>
        </p:nvSpPr>
        <p:spPr>
          <a:xfrm>
            <a:off x="1029374" y="3410352"/>
            <a:ext cx="1824795" cy="523220"/>
          </a:xfrm>
          <a:prstGeom prst="rect">
            <a:avLst/>
          </a:prstGeom>
        </p:spPr>
        <p:txBody>
          <a:bodyPr wrap="none">
            <a:spAutoFit/>
          </a:bodyPr>
          <a:lstStyle/>
          <a:p>
            <a:r>
              <a:rPr lang="en-US" sz="2800">
                <a:latin typeface="Arial" pitchFamily="34" charset="0"/>
                <a:cs typeface="Arial" pitchFamily="34" charset="0"/>
              </a:rPr>
              <a:t>Ta phải có</a:t>
            </a:r>
            <a:endParaRPr lang="en-US" sz="2800"/>
          </a:p>
        </p:txBody>
      </p:sp>
      <p:pic>
        <p:nvPicPr>
          <p:cNvPr id="13" name="Picture 5">
            <a:extLst>
              <a:ext uri="{FF2B5EF4-FFF2-40B4-BE49-F238E27FC236}">
                <a16:creationId xmlns:a16="http://schemas.microsoft.com/office/drawing/2014/main" id="{5ADEC7A2-FAB3-4955-0175-9BAA6D7626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188" y="3247772"/>
            <a:ext cx="3307495" cy="914400"/>
          </a:xfrm>
          <a:prstGeom prst="rect">
            <a:avLst/>
          </a:prstGeom>
          <a:solidFill>
            <a:schemeClr val="bg2"/>
          </a:solidFill>
          <a:ln w="25400">
            <a:solidFill>
              <a:srgbClr val="FF0000"/>
            </a:solidFill>
          </a:ln>
          <a:effectLst/>
        </p:spPr>
      </p:pic>
      <p:sp>
        <p:nvSpPr>
          <p:cNvPr id="15" name="Rectangle 14">
            <a:extLst>
              <a:ext uri="{FF2B5EF4-FFF2-40B4-BE49-F238E27FC236}">
                <a16:creationId xmlns:a16="http://schemas.microsoft.com/office/drawing/2014/main" id="{E0E432B3-E5AD-B2A9-D96D-A60FF1377699}"/>
              </a:ext>
            </a:extLst>
          </p:cNvPr>
          <p:cNvSpPr/>
          <p:nvPr/>
        </p:nvSpPr>
        <p:spPr>
          <a:xfrm>
            <a:off x="920525" y="4378118"/>
            <a:ext cx="7895769" cy="954107"/>
          </a:xfrm>
          <a:prstGeom prst="rect">
            <a:avLst/>
          </a:prstGeom>
        </p:spPr>
        <p:txBody>
          <a:bodyPr wrap="square">
            <a:spAutoFit/>
          </a:bodyPr>
          <a:lstStyle/>
          <a:p>
            <a:r>
              <a:rPr lang="en-US" sz="2800">
                <a:latin typeface="Arial" pitchFamily="34" charset="0"/>
                <a:cs typeface="Arial" pitchFamily="34" charset="0"/>
              </a:rPr>
              <a:t>Tra bảng thép định hình (phụ lục 1) ta chọn được thép dùng cho BC là:</a:t>
            </a:r>
            <a:endParaRPr lang="en-US" sz="2800"/>
          </a:p>
        </p:txBody>
      </p:sp>
    </p:spTree>
    <p:extLst>
      <p:ext uri="{BB962C8B-B14F-4D97-AF65-F5344CB8AC3E}">
        <p14:creationId xmlns:p14="http://schemas.microsoft.com/office/powerpoint/2010/main" val="13742434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7" name="TextBox 6">
            <a:extLst>
              <a:ext uri="{FF2B5EF4-FFF2-40B4-BE49-F238E27FC236}">
                <a16:creationId xmlns:a16="http://schemas.microsoft.com/office/drawing/2014/main" id="{223CBE8A-88BE-42A6-6127-19A153A21967}"/>
              </a:ext>
            </a:extLst>
          </p:cNvPr>
          <p:cNvSpPr txBox="1"/>
          <p:nvPr/>
        </p:nvSpPr>
        <p:spPr>
          <a:xfrm>
            <a:off x="4281973" y="920911"/>
            <a:ext cx="1418253" cy="523875"/>
          </a:xfrm>
          <a:prstGeom prst="rect">
            <a:avLst/>
          </a:prstGeom>
          <a:noFill/>
        </p:spPr>
        <p:txBody>
          <a:bodyPr wrap="square" rtlCol="0">
            <a:spAutoFit/>
          </a:bodyPr>
          <a:lstStyle/>
          <a:p>
            <a:pPr algn="l"/>
            <a:r>
              <a:rPr lang="en-US" sz="2800" u="sng">
                <a:solidFill>
                  <a:srgbClr val="0000FF"/>
                </a:solidFill>
                <a:latin typeface="Arial" panose="020B0604020202020204" pitchFamily="34" charset="0"/>
                <a:cs typeface="Arial" panose="020B0604020202020204" pitchFamily="34" charset="0"/>
              </a:rPr>
              <a:t>Bài giải</a:t>
            </a:r>
          </a:p>
        </p:txBody>
      </p:sp>
      <p:pic>
        <p:nvPicPr>
          <p:cNvPr id="6" name="Picture 5">
            <a:extLst>
              <a:ext uri="{FF2B5EF4-FFF2-40B4-BE49-F238E27FC236}">
                <a16:creationId xmlns:a16="http://schemas.microsoft.com/office/drawing/2014/main" id="{34946097-27B7-1A58-E5C0-EEA1411436EC}"/>
              </a:ext>
            </a:extLst>
          </p:cNvPr>
          <p:cNvPicPr>
            <a:picLocks noChangeAspect="1"/>
          </p:cNvPicPr>
          <p:nvPr/>
        </p:nvPicPr>
        <p:blipFill>
          <a:blip r:embed="rId3"/>
          <a:stretch>
            <a:fillRect/>
          </a:stretch>
        </p:blipFill>
        <p:spPr>
          <a:xfrm>
            <a:off x="1017329" y="1282929"/>
            <a:ext cx="7630399" cy="4773292"/>
          </a:xfrm>
          <a:prstGeom prst="rect">
            <a:avLst/>
          </a:prstGeom>
        </p:spPr>
      </p:pic>
      <p:sp>
        <p:nvSpPr>
          <p:cNvPr id="10" name="Rectangle 9">
            <a:extLst>
              <a:ext uri="{FF2B5EF4-FFF2-40B4-BE49-F238E27FC236}">
                <a16:creationId xmlns:a16="http://schemas.microsoft.com/office/drawing/2014/main" id="{2FFA0DEB-81FC-FDF4-C9CA-FC5DE0B4702F}"/>
              </a:ext>
            </a:extLst>
          </p:cNvPr>
          <p:cNvSpPr/>
          <p:nvPr/>
        </p:nvSpPr>
        <p:spPr>
          <a:xfrm>
            <a:off x="1184988" y="4675557"/>
            <a:ext cx="7347332" cy="523220"/>
          </a:xfrm>
          <a:prstGeom prst="rect">
            <a:avLst/>
          </a:prstGeom>
          <a:solidFill>
            <a:schemeClr val="bg2"/>
          </a:solidFill>
          <a:ln w="25400">
            <a:solidFill>
              <a:srgbClr val="FF0000"/>
            </a:solidFill>
          </a:ln>
        </p:spPr>
        <p:txBody>
          <a:bodyPr wrap="none">
            <a:spAutoFit/>
          </a:bodyPr>
          <a:lstStyle/>
          <a:p>
            <a:r>
              <a:rPr lang="en-US" sz="2800">
                <a:latin typeface="Arial" pitchFamily="34" charset="0"/>
                <a:cs typeface="Arial" pitchFamily="34" charset="0"/>
              </a:rPr>
              <a:t>2L2,5 x 25 x 4 có: A = 2 x 1,86cm</a:t>
            </a:r>
            <a:r>
              <a:rPr lang="en-US" sz="2800" baseline="30000">
                <a:latin typeface="Arial" pitchFamily="34" charset="0"/>
                <a:cs typeface="Arial" pitchFamily="34" charset="0"/>
              </a:rPr>
              <a:t>2 </a:t>
            </a:r>
            <a:r>
              <a:rPr lang="en-US" sz="2800">
                <a:latin typeface="Arial" pitchFamily="34" charset="0"/>
                <a:cs typeface="Arial" pitchFamily="34" charset="0"/>
              </a:rPr>
              <a:t>= 3,72cm</a:t>
            </a:r>
            <a:r>
              <a:rPr lang="en-US" sz="2800" baseline="30000">
                <a:latin typeface="Arial" pitchFamily="34" charset="0"/>
                <a:cs typeface="Arial" pitchFamily="34" charset="0"/>
              </a:rPr>
              <a:t>2</a:t>
            </a:r>
            <a:endParaRPr lang="en-US" sz="2800" baseline="30000"/>
          </a:p>
        </p:txBody>
      </p:sp>
      <p:sp>
        <p:nvSpPr>
          <p:cNvPr id="11" name="Oval 10">
            <a:extLst>
              <a:ext uri="{FF2B5EF4-FFF2-40B4-BE49-F238E27FC236}">
                <a16:creationId xmlns:a16="http://schemas.microsoft.com/office/drawing/2014/main" id="{D55E94FC-5F50-00E7-C110-773D22B2A634}"/>
              </a:ext>
            </a:extLst>
          </p:cNvPr>
          <p:cNvSpPr/>
          <p:nvPr/>
        </p:nvSpPr>
        <p:spPr bwMode="auto">
          <a:xfrm>
            <a:off x="1184988" y="5537861"/>
            <a:ext cx="335902" cy="335902"/>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Tree>
    <p:extLst>
      <p:ext uri="{BB962C8B-B14F-4D97-AF65-F5344CB8AC3E}">
        <p14:creationId xmlns:p14="http://schemas.microsoft.com/office/powerpoint/2010/main" val="357055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E68EC93-D728-C198-96F1-F65F8DC756B2}"/>
                  </a:ext>
                </a:extLst>
              </p:cNvPr>
              <p:cNvSpPr/>
              <p:nvPr/>
            </p:nvSpPr>
            <p:spPr>
              <a:xfrm>
                <a:off x="990600" y="958120"/>
                <a:ext cx="7985449" cy="954107"/>
              </a:xfrm>
              <a:prstGeom prst="rect">
                <a:avLst/>
              </a:prstGeom>
            </p:spPr>
            <p:txBody>
              <a:bodyPr wrap="square">
                <a:spAutoFit/>
              </a:bodyPr>
              <a:lstStyle/>
              <a:p>
                <a:r>
                  <a:rPr lang="en-US" sz="2800">
                    <a:latin typeface="Arial" pitchFamily="34" charset="0"/>
                    <a:cs typeface="Arial" pitchFamily="34" charset="0"/>
                  </a:rPr>
                  <a:t>Cho kết cấu như hình vẽ. Định tải trọng cho phép </a:t>
                </a:r>
                <a14:m>
                  <m:oMath xmlns:m="http://schemas.openxmlformats.org/officeDocument/2006/math">
                    <m:d>
                      <m:dPr>
                        <m:begChr m:val="["/>
                        <m:endChr m:val="]"/>
                        <m:ctrlPr>
                          <a:rPr lang="en-US" sz="2800" i="1" smtClean="0">
                            <a:latin typeface="Cambria Math" panose="02040503050406030204" pitchFamily="18" charset="0"/>
                            <a:cs typeface="Arial" pitchFamily="34" charset="0"/>
                          </a:rPr>
                        </m:ctrlPr>
                      </m:dPr>
                      <m:e>
                        <m:r>
                          <a:rPr lang="en-US" sz="2800" b="0" i="1" smtClean="0">
                            <a:latin typeface="Cambria Math"/>
                            <a:cs typeface="Arial" pitchFamily="34" charset="0"/>
                          </a:rPr>
                          <m:t>𝑃</m:t>
                        </m:r>
                      </m:e>
                    </m:d>
                  </m:oMath>
                </a14:m>
                <a:r>
                  <a:rPr lang="en-US" sz="2800"/>
                  <a:t> theo điều kiện bền của các thanh 1, 2, 3.</a:t>
                </a:r>
              </a:p>
            </p:txBody>
          </p:sp>
        </mc:Choice>
        <mc:Fallback xmlns="">
          <p:sp>
            <p:nvSpPr>
              <p:cNvPr id="2" name="Rectangle 1">
                <a:extLst>
                  <a:ext uri="{FF2B5EF4-FFF2-40B4-BE49-F238E27FC236}">
                    <a16:creationId xmlns:a16="http://schemas.microsoft.com/office/drawing/2014/main" id="{5E68EC93-D728-C198-96F1-F65F8DC756B2}"/>
                  </a:ext>
                </a:extLst>
              </p:cNvPr>
              <p:cNvSpPr>
                <a:spLocks noRot="1" noChangeAspect="1" noMove="1" noResize="1" noEditPoints="1" noAdjustHandles="1" noChangeArrowheads="1" noChangeShapeType="1" noTextEdit="1"/>
              </p:cNvSpPr>
              <p:nvPr/>
            </p:nvSpPr>
            <p:spPr>
              <a:xfrm>
                <a:off x="990600" y="958120"/>
                <a:ext cx="7985449" cy="954107"/>
              </a:xfrm>
              <a:prstGeom prst="rect">
                <a:avLst/>
              </a:prstGeom>
              <a:blipFill>
                <a:blip r:embed="rId3"/>
                <a:stretch>
                  <a:fillRect l="-1604" t="-6369" r="-2597" b="-165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F47154D-F15C-BE94-DB72-8BC510724021}"/>
                  </a:ext>
                </a:extLst>
              </p:cNvPr>
              <p:cNvSpPr/>
              <p:nvPr/>
            </p:nvSpPr>
            <p:spPr>
              <a:xfrm>
                <a:off x="1060316" y="1949549"/>
                <a:ext cx="7831272" cy="954107"/>
              </a:xfrm>
              <a:prstGeom prst="rect">
                <a:avLst/>
              </a:prstGeom>
            </p:spPr>
            <p:txBody>
              <a:bodyPr wrap="square">
                <a:spAutoFit/>
              </a:bodyPr>
              <a:lstStyle/>
              <a:p>
                <a:r>
                  <a:rPr lang="en-US" sz="2800">
                    <a:latin typeface="Arial" pitchFamily="34" charset="0"/>
                    <a:cs typeface="Arial" pitchFamily="34" charset="0"/>
                  </a:rPr>
                  <a:t>Cho biết </a:t>
                </a:r>
                <a14:m>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a:sym typeface="Symbol"/>
                          </a:rPr>
                          <m:t></m:t>
                        </m:r>
                      </m:e>
                    </m:d>
                  </m:oMath>
                </a14:m>
                <a:r>
                  <a:rPr lang="en-US" sz="2800">
                    <a:latin typeface="Arial" pitchFamily="34" charset="0"/>
                    <a:cs typeface="Arial" pitchFamily="34" charset="0"/>
                  </a:rPr>
                  <a:t> = 16kN/cm</a:t>
                </a:r>
                <a:r>
                  <a:rPr lang="en-US" sz="2800" baseline="30000">
                    <a:latin typeface="Arial" pitchFamily="34" charset="0"/>
                    <a:cs typeface="Arial" pitchFamily="34" charset="0"/>
                  </a:rPr>
                  <a:t>2 </a:t>
                </a:r>
                <a:r>
                  <a:rPr lang="en-US" sz="2800">
                    <a:latin typeface="Arial" pitchFamily="34" charset="0"/>
                    <a:cs typeface="Arial" pitchFamily="34" charset="0"/>
                  </a:rPr>
                  <a:t>, A</a:t>
                </a:r>
                <a:r>
                  <a:rPr lang="en-US" sz="2800" baseline="-25000">
                    <a:latin typeface="Arial" pitchFamily="34" charset="0"/>
                    <a:cs typeface="Arial" pitchFamily="34" charset="0"/>
                  </a:rPr>
                  <a:t>1 </a:t>
                </a:r>
                <a:r>
                  <a:rPr lang="en-US" sz="2800">
                    <a:latin typeface="Arial" pitchFamily="34" charset="0"/>
                    <a:cs typeface="Arial" pitchFamily="34" charset="0"/>
                  </a:rPr>
                  <a:t>=2cm</a:t>
                </a:r>
                <a:r>
                  <a:rPr lang="en-US" sz="2800" baseline="30000">
                    <a:latin typeface="Arial" pitchFamily="34" charset="0"/>
                    <a:cs typeface="Arial" pitchFamily="34" charset="0"/>
                  </a:rPr>
                  <a:t>2 </a:t>
                </a:r>
                <a:r>
                  <a:rPr lang="en-US" sz="2800">
                    <a:latin typeface="Arial" pitchFamily="34" charset="0"/>
                    <a:cs typeface="Arial" pitchFamily="34" charset="0"/>
                  </a:rPr>
                  <a:t>, A</a:t>
                </a:r>
                <a:r>
                  <a:rPr lang="en-US" sz="2800" baseline="-25000">
                    <a:latin typeface="Arial" pitchFamily="34" charset="0"/>
                    <a:cs typeface="Arial" pitchFamily="34" charset="0"/>
                  </a:rPr>
                  <a:t>2 </a:t>
                </a:r>
                <a:r>
                  <a:rPr lang="en-US" sz="2800">
                    <a:latin typeface="Arial" pitchFamily="34" charset="0"/>
                    <a:cs typeface="Arial" pitchFamily="34" charset="0"/>
                  </a:rPr>
                  <a:t>=1cm</a:t>
                </a:r>
                <a:r>
                  <a:rPr lang="en-US" sz="2800" baseline="30000">
                    <a:latin typeface="Arial" pitchFamily="34" charset="0"/>
                    <a:cs typeface="Arial" pitchFamily="34" charset="0"/>
                  </a:rPr>
                  <a:t>2 </a:t>
                </a:r>
                <a:r>
                  <a:rPr lang="en-US" sz="2800">
                    <a:latin typeface="Arial" pitchFamily="34" charset="0"/>
                    <a:cs typeface="Arial" pitchFamily="34" charset="0"/>
                  </a:rPr>
                  <a:t>, A</a:t>
                </a:r>
                <a:r>
                  <a:rPr lang="en-US" sz="2800" baseline="-25000">
                    <a:latin typeface="Arial" pitchFamily="34" charset="0"/>
                    <a:cs typeface="Arial" pitchFamily="34" charset="0"/>
                  </a:rPr>
                  <a:t>3 </a:t>
                </a:r>
                <a:r>
                  <a:rPr lang="en-US" sz="2800">
                    <a:latin typeface="Arial" pitchFamily="34" charset="0"/>
                    <a:cs typeface="Arial" pitchFamily="34" charset="0"/>
                  </a:rPr>
                  <a:t>=2cm</a:t>
                </a:r>
                <a:r>
                  <a:rPr lang="en-US" sz="2800" baseline="30000">
                    <a:latin typeface="Arial" pitchFamily="34" charset="0"/>
                    <a:cs typeface="Arial" pitchFamily="34" charset="0"/>
                  </a:rPr>
                  <a:t>2 </a:t>
                </a:r>
                <a:r>
                  <a:rPr lang="en-US" sz="2800">
                    <a:latin typeface="Arial" pitchFamily="34" charset="0"/>
                    <a:cs typeface="Arial" pitchFamily="34" charset="0"/>
                  </a:rPr>
                  <a:t>.</a:t>
                </a:r>
              </a:p>
            </p:txBody>
          </p:sp>
        </mc:Choice>
        <mc:Fallback xmlns="">
          <p:sp>
            <p:nvSpPr>
              <p:cNvPr id="3" name="Rectangle 2">
                <a:extLst>
                  <a:ext uri="{FF2B5EF4-FFF2-40B4-BE49-F238E27FC236}">
                    <a16:creationId xmlns:a16="http://schemas.microsoft.com/office/drawing/2014/main" id="{CF47154D-F15C-BE94-DB72-8BC510724021}"/>
                  </a:ext>
                </a:extLst>
              </p:cNvPr>
              <p:cNvSpPr>
                <a:spLocks noRot="1" noChangeAspect="1" noMove="1" noResize="1" noEditPoints="1" noAdjustHandles="1" noChangeArrowheads="1" noChangeShapeType="1" noTextEdit="1"/>
              </p:cNvSpPr>
              <p:nvPr/>
            </p:nvSpPr>
            <p:spPr>
              <a:xfrm>
                <a:off x="1060316" y="1949549"/>
                <a:ext cx="7831272" cy="954107"/>
              </a:xfrm>
              <a:prstGeom prst="rect">
                <a:avLst/>
              </a:prstGeom>
              <a:blipFill>
                <a:blip r:embed="rId4"/>
                <a:stretch>
                  <a:fillRect l="-1634" t="-7051" b="-1730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0B54D-D2EF-D6B1-A513-88EDEC9DB608}"/>
              </a:ext>
            </a:extLst>
          </p:cNvPr>
          <p:cNvPicPr>
            <a:picLocks noChangeAspect="1"/>
          </p:cNvPicPr>
          <p:nvPr/>
        </p:nvPicPr>
        <p:blipFill>
          <a:blip r:embed="rId5"/>
          <a:stretch>
            <a:fillRect/>
          </a:stretch>
        </p:blipFill>
        <p:spPr>
          <a:xfrm>
            <a:off x="4454395" y="2547202"/>
            <a:ext cx="4210050" cy="2028825"/>
          </a:xfrm>
          <a:prstGeom prst="rect">
            <a:avLst/>
          </a:prstGeom>
        </p:spPr>
      </p:pic>
      <p:sp>
        <p:nvSpPr>
          <p:cNvPr id="16" name="Rectangle 15">
            <a:extLst>
              <a:ext uri="{FF2B5EF4-FFF2-40B4-BE49-F238E27FC236}">
                <a16:creationId xmlns:a16="http://schemas.microsoft.com/office/drawing/2014/main" id="{F1C62076-BDE0-3E01-6AAD-2F035CD4294B}"/>
              </a:ext>
            </a:extLst>
          </p:cNvPr>
          <p:cNvSpPr/>
          <p:nvPr/>
        </p:nvSpPr>
        <p:spPr>
          <a:xfrm>
            <a:off x="1181551" y="5036585"/>
            <a:ext cx="7794498" cy="954107"/>
          </a:xfrm>
          <a:prstGeom prst="rect">
            <a:avLst/>
          </a:prstGeom>
        </p:spPr>
        <p:txBody>
          <a:bodyPr wrap="square">
            <a:spAutoFit/>
          </a:bodyPr>
          <a:lstStyle/>
          <a:p>
            <a:r>
              <a:rPr lang="en-US" sz="2800"/>
              <a:t>Trước tiên, ta cần tính nội lực trong các thanh. Cắt thanh 1, 2, 3, cô lập hệ như hình vẽ.</a:t>
            </a:r>
          </a:p>
        </p:txBody>
      </p:sp>
      <p:sp>
        <p:nvSpPr>
          <p:cNvPr id="17" name="TextBox 16">
            <a:extLst>
              <a:ext uri="{FF2B5EF4-FFF2-40B4-BE49-F238E27FC236}">
                <a16:creationId xmlns:a16="http://schemas.microsoft.com/office/drawing/2014/main" id="{1F097A45-CBC8-146F-E2FE-A895CD45594C}"/>
              </a:ext>
            </a:extLst>
          </p:cNvPr>
          <p:cNvSpPr txBox="1"/>
          <p:nvPr/>
        </p:nvSpPr>
        <p:spPr>
          <a:xfrm>
            <a:off x="4588814" y="4513365"/>
            <a:ext cx="1352939"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Bài giải</a:t>
            </a:r>
          </a:p>
        </p:txBody>
      </p:sp>
    </p:spTree>
    <p:extLst>
      <p:ext uri="{BB962C8B-B14F-4D97-AF65-F5344CB8AC3E}">
        <p14:creationId xmlns:p14="http://schemas.microsoft.com/office/powerpoint/2010/main" val="15836501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7" name="Picture 6">
            <a:extLst>
              <a:ext uri="{FF2B5EF4-FFF2-40B4-BE49-F238E27FC236}">
                <a16:creationId xmlns:a16="http://schemas.microsoft.com/office/drawing/2014/main" id="{5101CC46-B23D-D997-47C2-288F9FD0EB83}"/>
              </a:ext>
            </a:extLst>
          </p:cNvPr>
          <p:cNvPicPr>
            <a:picLocks noChangeAspect="1"/>
          </p:cNvPicPr>
          <p:nvPr/>
        </p:nvPicPr>
        <p:blipFill>
          <a:blip r:embed="rId3"/>
          <a:stretch>
            <a:fillRect/>
          </a:stretch>
        </p:blipFill>
        <p:spPr>
          <a:xfrm>
            <a:off x="4822469" y="938211"/>
            <a:ext cx="4162425" cy="1209675"/>
          </a:xfrm>
          <a:prstGeom prst="rect">
            <a:avLst/>
          </a:prstGeom>
        </p:spPr>
      </p:pic>
      <p:sp>
        <p:nvSpPr>
          <p:cNvPr id="8" name="Rectangle 7">
            <a:extLst>
              <a:ext uri="{FF2B5EF4-FFF2-40B4-BE49-F238E27FC236}">
                <a16:creationId xmlns:a16="http://schemas.microsoft.com/office/drawing/2014/main" id="{4F70B87B-62D8-9566-EC22-DDE6AE002114}"/>
              </a:ext>
            </a:extLst>
          </p:cNvPr>
          <p:cNvSpPr/>
          <p:nvPr/>
        </p:nvSpPr>
        <p:spPr>
          <a:xfrm>
            <a:off x="1027091" y="1058168"/>
            <a:ext cx="3544909" cy="954107"/>
          </a:xfrm>
          <a:prstGeom prst="rect">
            <a:avLst/>
          </a:prstGeom>
        </p:spPr>
        <p:txBody>
          <a:bodyPr wrap="square">
            <a:spAutoFit/>
          </a:bodyPr>
          <a:lstStyle/>
          <a:p>
            <a:r>
              <a:rPr lang="en-US" sz="2800"/>
              <a:t>Xét cân bằng với các phương trình</a:t>
            </a:r>
          </a:p>
        </p:txBody>
      </p:sp>
      <p:graphicFrame>
        <p:nvGraphicFramePr>
          <p:cNvPr id="9" name="Object 8">
            <a:extLst>
              <a:ext uri="{FF2B5EF4-FFF2-40B4-BE49-F238E27FC236}">
                <a16:creationId xmlns:a16="http://schemas.microsoft.com/office/drawing/2014/main" id="{1ABB0DB3-450C-21CB-C351-94827F88436A}"/>
              </a:ext>
            </a:extLst>
          </p:cNvPr>
          <p:cNvGraphicFramePr>
            <a:graphicFrameLocks noChangeAspect="1"/>
          </p:cNvGraphicFramePr>
          <p:nvPr>
            <p:extLst>
              <p:ext uri="{D42A27DB-BD31-4B8C-83A1-F6EECF244321}">
                <p14:modId xmlns:p14="http://schemas.microsoft.com/office/powerpoint/2010/main" val="1801809786"/>
              </p:ext>
            </p:extLst>
          </p:nvPr>
        </p:nvGraphicFramePr>
        <p:xfrm>
          <a:off x="1046201" y="2067285"/>
          <a:ext cx="5139995" cy="1573468"/>
        </p:xfrm>
        <a:graphic>
          <a:graphicData uri="http://schemas.openxmlformats.org/presentationml/2006/ole">
            <mc:AlternateContent xmlns:mc="http://schemas.openxmlformats.org/markup-compatibility/2006">
              <mc:Choice xmlns:v="urn:schemas-microsoft-com:vml" Requires="v">
                <p:oleObj name="Equation" r:id="rId4" imgW="2489040" imgH="761760" progId="Equation.DSMT4">
                  <p:embed/>
                </p:oleObj>
              </mc:Choice>
              <mc:Fallback>
                <p:oleObj name="Equation" r:id="rId4" imgW="2489040" imgH="761760" progId="Equation.DSMT4">
                  <p:embed/>
                  <p:pic>
                    <p:nvPicPr>
                      <p:cNvPr id="0" name=""/>
                      <p:cNvPicPr/>
                      <p:nvPr/>
                    </p:nvPicPr>
                    <p:blipFill>
                      <a:blip r:embed="rId5"/>
                      <a:stretch>
                        <a:fillRect/>
                      </a:stretch>
                    </p:blipFill>
                    <p:spPr>
                      <a:xfrm>
                        <a:off x="1046201" y="2067285"/>
                        <a:ext cx="5139995" cy="1573468"/>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504C148A-8C7D-C458-1BC8-DD978E51F522}"/>
              </a:ext>
            </a:extLst>
          </p:cNvPr>
          <p:cNvSpPr txBox="1"/>
          <p:nvPr/>
        </p:nvSpPr>
        <p:spPr>
          <a:xfrm>
            <a:off x="990600" y="3607117"/>
            <a:ext cx="1712746"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Ta được</a:t>
            </a:r>
          </a:p>
        </p:txBody>
      </p:sp>
      <p:graphicFrame>
        <p:nvGraphicFramePr>
          <p:cNvPr id="11" name="Object 10">
            <a:extLst>
              <a:ext uri="{FF2B5EF4-FFF2-40B4-BE49-F238E27FC236}">
                <a16:creationId xmlns:a16="http://schemas.microsoft.com/office/drawing/2014/main" id="{18AFFA5B-7025-92CA-70EF-2211C457B2C6}"/>
              </a:ext>
            </a:extLst>
          </p:cNvPr>
          <p:cNvGraphicFramePr>
            <a:graphicFrameLocks noChangeAspect="1"/>
          </p:cNvGraphicFramePr>
          <p:nvPr>
            <p:extLst>
              <p:ext uri="{D42A27DB-BD31-4B8C-83A1-F6EECF244321}">
                <p14:modId xmlns:p14="http://schemas.microsoft.com/office/powerpoint/2010/main" val="249963822"/>
              </p:ext>
            </p:extLst>
          </p:nvPr>
        </p:nvGraphicFramePr>
        <p:xfrm>
          <a:off x="2580602" y="3629946"/>
          <a:ext cx="3605594" cy="477562"/>
        </p:xfrm>
        <a:graphic>
          <a:graphicData uri="http://schemas.openxmlformats.org/presentationml/2006/ole">
            <mc:AlternateContent xmlns:mc="http://schemas.openxmlformats.org/markup-compatibility/2006">
              <mc:Choice xmlns:v="urn:schemas-microsoft-com:vml" Requires="v">
                <p:oleObj name="Equation" r:id="rId6" imgW="1917360" imgH="253800" progId="Equation.DSMT4">
                  <p:embed/>
                </p:oleObj>
              </mc:Choice>
              <mc:Fallback>
                <p:oleObj name="Equation" r:id="rId6" imgW="1917360" imgH="253800" progId="Equation.DSMT4">
                  <p:embed/>
                  <p:pic>
                    <p:nvPicPr>
                      <p:cNvPr id="0" name=""/>
                      <p:cNvPicPr/>
                      <p:nvPr/>
                    </p:nvPicPr>
                    <p:blipFill>
                      <a:blip r:embed="rId7"/>
                      <a:stretch>
                        <a:fillRect/>
                      </a:stretch>
                    </p:blipFill>
                    <p:spPr>
                      <a:xfrm>
                        <a:off x="2580602" y="3629946"/>
                        <a:ext cx="3605594" cy="477562"/>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9B71FA98-172C-0563-E728-C8E5D09F6BA2}"/>
              </a:ext>
            </a:extLst>
          </p:cNvPr>
          <p:cNvSpPr txBox="1"/>
          <p:nvPr/>
        </p:nvSpPr>
        <p:spPr>
          <a:xfrm>
            <a:off x="1046201" y="4107508"/>
            <a:ext cx="7706600"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Vậy thanh (1), (3), chịu kéo, thanh (2) chịu nén</a:t>
            </a:r>
          </a:p>
        </p:txBody>
      </p:sp>
      <p:sp>
        <p:nvSpPr>
          <p:cNvPr id="13" name="TextBox 12">
            <a:extLst>
              <a:ext uri="{FF2B5EF4-FFF2-40B4-BE49-F238E27FC236}">
                <a16:creationId xmlns:a16="http://schemas.microsoft.com/office/drawing/2014/main" id="{C99073DE-E34F-26DF-14A4-25B27EC5173A}"/>
              </a:ext>
            </a:extLst>
          </p:cNvPr>
          <p:cNvSpPr txBox="1"/>
          <p:nvPr/>
        </p:nvSpPr>
        <p:spPr>
          <a:xfrm>
            <a:off x="1119188" y="4677563"/>
            <a:ext cx="7287208"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Viết điều kiện bền của các thanh (1), (2), (3)</a:t>
            </a:r>
          </a:p>
        </p:txBody>
      </p:sp>
    </p:spTree>
    <p:extLst>
      <p:ext uri="{BB962C8B-B14F-4D97-AF65-F5344CB8AC3E}">
        <p14:creationId xmlns:p14="http://schemas.microsoft.com/office/powerpoint/2010/main" val="3532587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aphicFrame>
        <p:nvGraphicFramePr>
          <p:cNvPr id="11" name="Object 10">
            <a:extLst>
              <a:ext uri="{FF2B5EF4-FFF2-40B4-BE49-F238E27FC236}">
                <a16:creationId xmlns:a16="http://schemas.microsoft.com/office/drawing/2014/main" id="{18AFFA5B-7025-92CA-70EF-2211C457B2C6}"/>
              </a:ext>
            </a:extLst>
          </p:cNvPr>
          <p:cNvGraphicFramePr>
            <a:graphicFrameLocks noChangeAspect="1"/>
          </p:cNvGraphicFramePr>
          <p:nvPr>
            <p:extLst>
              <p:ext uri="{D42A27DB-BD31-4B8C-83A1-F6EECF244321}">
                <p14:modId xmlns:p14="http://schemas.microsoft.com/office/powerpoint/2010/main" val="3667160851"/>
              </p:ext>
            </p:extLst>
          </p:nvPr>
        </p:nvGraphicFramePr>
        <p:xfrm>
          <a:off x="3124200" y="973811"/>
          <a:ext cx="3605594" cy="477562"/>
        </p:xfrm>
        <a:graphic>
          <a:graphicData uri="http://schemas.openxmlformats.org/presentationml/2006/ole">
            <mc:AlternateContent xmlns:mc="http://schemas.openxmlformats.org/markup-compatibility/2006">
              <mc:Choice xmlns:v="urn:schemas-microsoft-com:vml" Requires="v">
                <p:oleObj name="Equation" r:id="rId3" imgW="1917360" imgH="253800" progId="Equation.DSMT4">
                  <p:embed/>
                </p:oleObj>
              </mc:Choice>
              <mc:Fallback>
                <p:oleObj name="Equation" r:id="rId3" imgW="1917360" imgH="253800" progId="Equation.DSMT4">
                  <p:embed/>
                  <p:pic>
                    <p:nvPicPr>
                      <p:cNvPr id="11" name="Object 10">
                        <a:extLst>
                          <a:ext uri="{FF2B5EF4-FFF2-40B4-BE49-F238E27FC236}">
                            <a16:creationId xmlns:a16="http://schemas.microsoft.com/office/drawing/2014/main" id="{18AFFA5B-7025-92CA-70EF-2211C457B2C6}"/>
                          </a:ext>
                        </a:extLst>
                      </p:cNvPr>
                      <p:cNvPicPr/>
                      <p:nvPr/>
                    </p:nvPicPr>
                    <p:blipFill>
                      <a:blip r:embed="rId4"/>
                      <a:stretch>
                        <a:fillRect/>
                      </a:stretch>
                    </p:blipFill>
                    <p:spPr>
                      <a:xfrm>
                        <a:off x="3124200" y="973811"/>
                        <a:ext cx="3605594" cy="477562"/>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C99073DE-E34F-26DF-14A4-25B27EC5173A}"/>
              </a:ext>
            </a:extLst>
          </p:cNvPr>
          <p:cNvSpPr txBox="1"/>
          <p:nvPr/>
        </p:nvSpPr>
        <p:spPr>
          <a:xfrm>
            <a:off x="990600" y="1374526"/>
            <a:ext cx="7287208"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Viết điều kiện bền của các thanh (1), (2), (3)</a:t>
            </a:r>
          </a:p>
        </p:txBody>
      </p:sp>
      <p:graphicFrame>
        <p:nvGraphicFramePr>
          <p:cNvPr id="2" name="Object 1">
            <a:extLst>
              <a:ext uri="{FF2B5EF4-FFF2-40B4-BE49-F238E27FC236}">
                <a16:creationId xmlns:a16="http://schemas.microsoft.com/office/drawing/2014/main" id="{B413F690-4421-E69E-9B64-E971768A1A35}"/>
              </a:ext>
            </a:extLst>
          </p:cNvPr>
          <p:cNvGraphicFramePr>
            <a:graphicFrameLocks noChangeAspect="1"/>
          </p:cNvGraphicFramePr>
          <p:nvPr>
            <p:extLst>
              <p:ext uri="{D42A27DB-BD31-4B8C-83A1-F6EECF244321}">
                <p14:modId xmlns:p14="http://schemas.microsoft.com/office/powerpoint/2010/main" val="2595700957"/>
              </p:ext>
            </p:extLst>
          </p:nvPr>
        </p:nvGraphicFramePr>
        <p:xfrm>
          <a:off x="1205163" y="1828562"/>
          <a:ext cx="6265320" cy="939798"/>
        </p:xfrm>
        <a:graphic>
          <a:graphicData uri="http://schemas.openxmlformats.org/presentationml/2006/ole">
            <mc:AlternateContent xmlns:mc="http://schemas.openxmlformats.org/markup-compatibility/2006">
              <mc:Choice xmlns:v="urn:schemas-microsoft-com:vml" Requires="v">
                <p:oleObj name="Equation" r:id="rId5" imgW="3047760" imgH="457200" progId="Equation.DSMT4">
                  <p:embed/>
                </p:oleObj>
              </mc:Choice>
              <mc:Fallback>
                <p:oleObj name="Equation" r:id="rId5" imgW="3047760" imgH="457200" progId="Equation.DSMT4">
                  <p:embed/>
                  <p:pic>
                    <p:nvPicPr>
                      <p:cNvPr id="0" name=""/>
                      <p:cNvPicPr/>
                      <p:nvPr/>
                    </p:nvPicPr>
                    <p:blipFill>
                      <a:blip r:embed="rId6"/>
                      <a:stretch>
                        <a:fillRect/>
                      </a:stretch>
                    </p:blipFill>
                    <p:spPr>
                      <a:xfrm>
                        <a:off x="1205163" y="1828562"/>
                        <a:ext cx="6265320" cy="939798"/>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51584160-68F8-A4AF-4A05-7DFAB1ECA280}"/>
              </a:ext>
            </a:extLst>
          </p:cNvPr>
          <p:cNvGraphicFramePr>
            <a:graphicFrameLocks noChangeAspect="1"/>
          </p:cNvGraphicFramePr>
          <p:nvPr>
            <p:extLst>
              <p:ext uri="{D42A27DB-BD31-4B8C-83A1-F6EECF244321}">
                <p14:modId xmlns:p14="http://schemas.microsoft.com/office/powerpoint/2010/main" val="1706246641"/>
              </p:ext>
            </p:extLst>
          </p:nvPr>
        </p:nvGraphicFramePr>
        <p:xfrm>
          <a:off x="1152462" y="2768360"/>
          <a:ext cx="6839075" cy="947737"/>
        </p:xfrm>
        <a:graphic>
          <a:graphicData uri="http://schemas.openxmlformats.org/presentationml/2006/ole">
            <mc:AlternateContent xmlns:mc="http://schemas.openxmlformats.org/markup-compatibility/2006">
              <mc:Choice xmlns:v="urn:schemas-microsoft-com:vml" Requires="v">
                <p:oleObj name="Equation" r:id="rId7" imgW="3390840" imgH="469800" progId="Equation.DSMT4">
                  <p:embed/>
                </p:oleObj>
              </mc:Choice>
              <mc:Fallback>
                <p:oleObj name="Equation" r:id="rId7" imgW="3390840" imgH="469800" progId="Equation.DSMT4">
                  <p:embed/>
                  <p:pic>
                    <p:nvPicPr>
                      <p:cNvPr id="0" name=""/>
                      <p:cNvPicPr/>
                      <p:nvPr/>
                    </p:nvPicPr>
                    <p:blipFill>
                      <a:blip r:embed="rId8"/>
                      <a:stretch>
                        <a:fillRect/>
                      </a:stretch>
                    </p:blipFill>
                    <p:spPr>
                      <a:xfrm>
                        <a:off x="1152462" y="2768360"/>
                        <a:ext cx="6839075" cy="947737"/>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E37A2714-1F2D-727E-7C46-38ECC65E5CF6}"/>
              </a:ext>
            </a:extLst>
          </p:cNvPr>
          <p:cNvGraphicFramePr>
            <a:graphicFrameLocks noChangeAspect="1"/>
          </p:cNvGraphicFramePr>
          <p:nvPr>
            <p:extLst>
              <p:ext uri="{D42A27DB-BD31-4B8C-83A1-F6EECF244321}">
                <p14:modId xmlns:p14="http://schemas.microsoft.com/office/powerpoint/2010/main" val="3551236738"/>
              </p:ext>
            </p:extLst>
          </p:nvPr>
        </p:nvGraphicFramePr>
        <p:xfrm>
          <a:off x="1152462" y="3750944"/>
          <a:ext cx="6511724" cy="946148"/>
        </p:xfrm>
        <a:graphic>
          <a:graphicData uri="http://schemas.openxmlformats.org/presentationml/2006/ole">
            <mc:AlternateContent xmlns:mc="http://schemas.openxmlformats.org/markup-compatibility/2006">
              <mc:Choice xmlns:v="urn:schemas-microsoft-com:vml" Requires="v">
                <p:oleObj name="Equation" r:id="rId9" imgW="2971800" imgH="431640" progId="Equation.DSMT4">
                  <p:embed/>
                </p:oleObj>
              </mc:Choice>
              <mc:Fallback>
                <p:oleObj name="Equation" r:id="rId9" imgW="2971800" imgH="431640" progId="Equation.DSMT4">
                  <p:embed/>
                  <p:pic>
                    <p:nvPicPr>
                      <p:cNvPr id="0" name=""/>
                      <p:cNvPicPr/>
                      <p:nvPr/>
                    </p:nvPicPr>
                    <p:blipFill>
                      <a:blip r:embed="rId10"/>
                      <a:stretch>
                        <a:fillRect/>
                      </a:stretch>
                    </p:blipFill>
                    <p:spPr>
                      <a:xfrm>
                        <a:off x="1152462" y="3750944"/>
                        <a:ext cx="6511724" cy="94614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436DD185-DB14-4715-1932-0BDED850E15D}"/>
              </a:ext>
            </a:extLst>
          </p:cNvPr>
          <p:cNvSpPr txBox="1"/>
          <p:nvPr/>
        </p:nvSpPr>
        <p:spPr>
          <a:xfrm>
            <a:off x="1119188" y="4687916"/>
            <a:ext cx="5074339"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So sánh 3 giá trị của P ta chọn </a:t>
            </a:r>
          </a:p>
        </p:txBody>
      </p:sp>
      <p:graphicFrame>
        <p:nvGraphicFramePr>
          <p:cNvPr id="6" name="Object 5">
            <a:extLst>
              <a:ext uri="{FF2B5EF4-FFF2-40B4-BE49-F238E27FC236}">
                <a16:creationId xmlns:a16="http://schemas.microsoft.com/office/drawing/2014/main" id="{CDC6E71F-2388-3200-02CE-57CA6CF84D95}"/>
              </a:ext>
            </a:extLst>
          </p:cNvPr>
          <p:cNvGraphicFramePr>
            <a:graphicFrameLocks noChangeAspect="1"/>
          </p:cNvGraphicFramePr>
          <p:nvPr>
            <p:extLst>
              <p:ext uri="{D42A27DB-BD31-4B8C-83A1-F6EECF244321}">
                <p14:modId xmlns:p14="http://schemas.microsoft.com/office/powerpoint/2010/main" val="774814532"/>
              </p:ext>
            </p:extLst>
          </p:nvPr>
        </p:nvGraphicFramePr>
        <p:xfrm>
          <a:off x="6246173" y="4647821"/>
          <a:ext cx="1890181" cy="572782"/>
        </p:xfrm>
        <a:graphic>
          <a:graphicData uri="http://schemas.openxmlformats.org/presentationml/2006/ole">
            <mc:AlternateContent xmlns:mc="http://schemas.openxmlformats.org/markup-compatibility/2006">
              <mc:Choice xmlns:v="urn:schemas-microsoft-com:vml" Requires="v">
                <p:oleObj name="Equation" r:id="rId11" imgW="838080" imgH="253800" progId="Equation.DSMT4">
                  <p:embed/>
                </p:oleObj>
              </mc:Choice>
              <mc:Fallback>
                <p:oleObj name="Equation" r:id="rId11" imgW="838080" imgH="253800" progId="Equation.DSMT4">
                  <p:embed/>
                  <p:pic>
                    <p:nvPicPr>
                      <p:cNvPr id="0" name=""/>
                      <p:cNvPicPr/>
                      <p:nvPr/>
                    </p:nvPicPr>
                    <p:blipFill>
                      <a:blip r:embed="rId12"/>
                      <a:stretch>
                        <a:fillRect/>
                      </a:stretch>
                    </p:blipFill>
                    <p:spPr>
                      <a:xfrm>
                        <a:off x="6246173" y="4647821"/>
                        <a:ext cx="1890181" cy="572782"/>
                      </a:xfrm>
                      <a:prstGeom prst="rect">
                        <a:avLst/>
                      </a:prstGeom>
                      <a:ln w="19050">
                        <a:solidFill>
                          <a:srgbClr val="FF0000"/>
                        </a:solidFill>
                      </a:ln>
                    </p:spPr>
                  </p:pic>
                </p:oleObj>
              </mc:Fallback>
            </mc:AlternateContent>
          </a:graphicData>
        </a:graphic>
      </p:graphicFrame>
    </p:spTree>
    <p:extLst>
      <p:ext uri="{BB962C8B-B14F-4D97-AF65-F5344CB8AC3E}">
        <p14:creationId xmlns:p14="http://schemas.microsoft.com/office/powerpoint/2010/main" val="12093967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7" name="TextBox 6">
            <a:extLst>
              <a:ext uri="{FF2B5EF4-FFF2-40B4-BE49-F238E27FC236}">
                <a16:creationId xmlns:a16="http://schemas.microsoft.com/office/drawing/2014/main" id="{6DA2711B-C5D3-E317-BE40-42E423F45EB7}"/>
              </a:ext>
            </a:extLst>
          </p:cNvPr>
          <p:cNvSpPr txBox="1"/>
          <p:nvPr/>
        </p:nvSpPr>
        <p:spPr>
          <a:xfrm>
            <a:off x="1996751" y="938211"/>
            <a:ext cx="6391470"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Bài toán siêu tĩnh – thanh chốt hai đầu</a:t>
            </a:r>
          </a:p>
        </p:txBody>
      </p:sp>
      <p:sp>
        <p:nvSpPr>
          <p:cNvPr id="18" name="TextBox 1">
            <a:extLst>
              <a:ext uri="{FF2B5EF4-FFF2-40B4-BE49-F238E27FC236}">
                <a16:creationId xmlns:a16="http://schemas.microsoft.com/office/drawing/2014/main" id="{BB8A5DA1-FCCD-CC99-9399-BDBF6CDDFAAC}"/>
              </a:ext>
            </a:extLst>
          </p:cNvPr>
          <p:cNvSpPr txBox="1"/>
          <p:nvPr/>
        </p:nvSpPr>
        <p:spPr>
          <a:xfrm>
            <a:off x="1114199" y="1461431"/>
            <a:ext cx="7777389" cy="2199000"/>
          </a:xfrm>
          <a:prstGeom prst="rect">
            <a:avLst/>
          </a:prstGeom>
          <a:noFill/>
        </p:spPr>
        <p:txBody>
          <a:bodyPr wrap="square" lIns="0" tIns="0" rIns="0" rtlCol="0">
            <a:spAutoFit/>
          </a:bodyPr>
          <a:lstStyle/>
          <a:p>
            <a:pPr>
              <a:lnSpc>
                <a:spcPts val="3360"/>
              </a:lnSpc>
            </a:pPr>
            <a:r>
              <a:rPr lang="en-US" altLang="zh-CN" sz="2800">
                <a:latin typeface="Arial" pitchFamily="34" charset="0"/>
                <a:cs typeface="Arial" pitchFamily="34" charset="0"/>
              </a:rPr>
              <a:t>Một </a:t>
            </a:r>
            <a:r>
              <a:rPr lang="en-US" altLang="zh-CN" sz="2800" dirty="0">
                <a:latin typeface="Arial" pitchFamily="34" charset="0"/>
                <a:cs typeface="Arial" pitchFamily="34" charset="0"/>
              </a:rPr>
              <a:t>thanh có mặt cắt thay </a:t>
            </a:r>
            <a:r>
              <a:rPr lang="en-US" altLang="zh-CN" sz="2800">
                <a:latin typeface="Arial" pitchFamily="34" charset="0"/>
                <a:cs typeface="Arial" pitchFamily="34" charset="0"/>
              </a:rPr>
              <a:t>đổi bậc, bị </a:t>
            </a:r>
            <a:r>
              <a:rPr lang="en-US" altLang="zh-CN" sz="2800" dirty="0">
                <a:latin typeface="Arial" pitchFamily="34" charset="0"/>
                <a:cs typeface="Arial" pitchFamily="34" charset="0"/>
              </a:rPr>
              <a:t>ngàm cứng hai đầu, chịu lực P và </a:t>
            </a:r>
            <a:r>
              <a:rPr lang="en-US" altLang="zh-CN" sz="2800">
                <a:latin typeface="Arial" pitchFamily="34" charset="0"/>
                <a:cs typeface="Arial" pitchFamily="34" charset="0"/>
              </a:rPr>
              <a:t>lực phân </a:t>
            </a:r>
            <a:r>
              <a:rPr lang="en-US" altLang="zh-CN" sz="2800" dirty="0">
                <a:latin typeface="Arial" pitchFamily="34" charset="0"/>
                <a:cs typeface="Arial" pitchFamily="34" charset="0"/>
              </a:rPr>
              <a:t>bố đều có cường độ q = P/a như </a:t>
            </a:r>
            <a:r>
              <a:rPr lang="en-US" altLang="zh-CN" sz="2800">
                <a:latin typeface="Arial" pitchFamily="34" charset="0"/>
                <a:cs typeface="Arial" pitchFamily="34" charset="0"/>
              </a:rPr>
              <a:t>hình vẽ. Mô đun đàn hồi của vật liệu là E, diện tích mặt cắt ngang của các đoạn ghi trên hình  vẽ. Vẽ biểu đồ nội lực của thanh.</a:t>
            </a:r>
          </a:p>
        </p:txBody>
      </p:sp>
      <p:sp>
        <p:nvSpPr>
          <p:cNvPr id="19" name="Rectangle 18">
            <a:extLst>
              <a:ext uri="{FF2B5EF4-FFF2-40B4-BE49-F238E27FC236}">
                <a16:creationId xmlns:a16="http://schemas.microsoft.com/office/drawing/2014/main" id="{C86CE476-D1B8-50B3-609B-6D30E179028D}"/>
              </a:ext>
            </a:extLst>
          </p:cNvPr>
          <p:cNvSpPr/>
          <p:nvPr/>
        </p:nvSpPr>
        <p:spPr>
          <a:xfrm>
            <a:off x="990600" y="3725847"/>
            <a:ext cx="3090911" cy="412934"/>
          </a:xfrm>
          <a:prstGeom prst="rect">
            <a:avLst/>
          </a:prstGeom>
        </p:spPr>
        <p:txBody>
          <a:bodyPr wrap="none">
            <a:spAutoFit/>
          </a:bodyPr>
          <a:lstStyle/>
          <a:p>
            <a:pPr>
              <a:lnSpc>
                <a:spcPts val="2500"/>
              </a:lnSpc>
              <a:tabLst>
                <a:tab pos="63500" algn="l"/>
              </a:tabLst>
            </a:pPr>
            <a:r>
              <a:rPr lang="en-US" altLang="zh-CN">
                <a:solidFill>
                  <a:srgbClr val="0000CC"/>
                </a:solidFill>
              </a:rPr>
              <a:t>	</a:t>
            </a:r>
            <a:r>
              <a:rPr lang="en-US" altLang="zh-CN" sz="2800">
                <a:solidFill>
                  <a:srgbClr val="0000CC"/>
                </a:solidFill>
                <a:latin typeface="Arial" pitchFamily="34" charset="0"/>
                <a:cs typeface="Arial" pitchFamily="34" charset="0"/>
              </a:rPr>
              <a:t>Tính σ</a:t>
            </a:r>
            <a:r>
              <a:rPr lang="en-US" altLang="zh-CN" sz="2800" baseline="-25000">
                <a:solidFill>
                  <a:srgbClr val="0000CC"/>
                </a:solidFill>
                <a:latin typeface="Arial" pitchFamily="34" charset="0"/>
                <a:cs typeface="Arial" pitchFamily="34" charset="0"/>
              </a:rPr>
              <a:t>max</a:t>
            </a:r>
            <a:r>
              <a:rPr lang="en-US" altLang="zh-CN" sz="2800">
                <a:solidFill>
                  <a:srgbClr val="0000CC"/>
                </a:solidFill>
                <a:latin typeface="Arial" pitchFamily="34" charset="0"/>
                <a:cs typeface="Arial" pitchFamily="34" charset="0"/>
              </a:rPr>
              <a:t>, </a:t>
            </a:r>
            <a:r>
              <a:rPr lang="en-US" altLang="zh-CN" sz="2800" i="1">
                <a:solidFill>
                  <a:srgbClr val="0000CC"/>
                </a:solidFill>
                <a:latin typeface="Arial" pitchFamily="34" charset="0"/>
                <a:cs typeface="Arial" pitchFamily="34" charset="0"/>
              </a:rPr>
              <a:t>w</a:t>
            </a:r>
            <a:r>
              <a:rPr lang="en-US" altLang="zh-CN" sz="2800" baseline="-25000">
                <a:solidFill>
                  <a:srgbClr val="0000CC"/>
                </a:solidFill>
                <a:latin typeface="Arial" pitchFamily="34" charset="0"/>
                <a:cs typeface="Arial" pitchFamily="34" charset="0"/>
              </a:rPr>
              <a:t>B</a:t>
            </a:r>
            <a:r>
              <a:rPr lang="en-US" altLang="zh-CN" sz="2800">
                <a:solidFill>
                  <a:srgbClr val="0000CC"/>
                </a:solidFill>
                <a:latin typeface="Arial" pitchFamily="34" charset="0"/>
                <a:cs typeface="Arial" pitchFamily="34" charset="0"/>
              </a:rPr>
              <a:t>, </a:t>
            </a:r>
            <a:r>
              <a:rPr lang="en-US" altLang="zh-CN" sz="2800" i="1">
                <a:solidFill>
                  <a:srgbClr val="0000CC"/>
                </a:solidFill>
                <a:latin typeface="Arial" pitchFamily="34" charset="0"/>
                <a:cs typeface="Arial" pitchFamily="34" charset="0"/>
              </a:rPr>
              <a:t>w</a:t>
            </a:r>
            <a:r>
              <a:rPr lang="en-US" altLang="zh-CN" sz="2800" baseline="-25000">
                <a:solidFill>
                  <a:srgbClr val="0000CC"/>
                </a:solidFill>
                <a:latin typeface="Arial" pitchFamily="34" charset="0"/>
                <a:cs typeface="Arial" pitchFamily="34" charset="0"/>
              </a:rPr>
              <a:t>C</a:t>
            </a:r>
            <a:r>
              <a:rPr lang="en-US" altLang="zh-CN" sz="2800">
                <a:solidFill>
                  <a:srgbClr val="0000CC"/>
                </a:solidFill>
                <a:latin typeface="Arial" pitchFamily="34" charset="0"/>
                <a:cs typeface="Arial" pitchFamily="34" charset="0"/>
              </a:rPr>
              <a:t>.</a:t>
            </a:r>
            <a:endParaRPr lang="en-US" altLang="zh-CN" sz="2800" dirty="0">
              <a:solidFill>
                <a:srgbClr val="0000CC"/>
              </a:solidFill>
              <a:latin typeface="Arial" pitchFamily="34" charset="0"/>
              <a:cs typeface="Arial" pitchFamily="34" charset="0"/>
            </a:endParaRPr>
          </a:p>
        </p:txBody>
      </p:sp>
      <p:pic>
        <p:nvPicPr>
          <p:cNvPr id="21" name="Picture 20">
            <a:extLst>
              <a:ext uri="{FF2B5EF4-FFF2-40B4-BE49-F238E27FC236}">
                <a16:creationId xmlns:a16="http://schemas.microsoft.com/office/drawing/2014/main" id="{1896AE8F-D21F-F9BF-B113-081B0229024D}"/>
              </a:ext>
            </a:extLst>
          </p:cNvPr>
          <p:cNvPicPr>
            <a:picLocks noChangeAspect="1"/>
          </p:cNvPicPr>
          <p:nvPr/>
        </p:nvPicPr>
        <p:blipFill>
          <a:blip r:embed="rId3"/>
          <a:stretch>
            <a:fillRect/>
          </a:stretch>
        </p:blipFill>
        <p:spPr>
          <a:xfrm>
            <a:off x="4274975" y="3571050"/>
            <a:ext cx="4419600" cy="1962150"/>
          </a:xfrm>
          <a:prstGeom prst="rect">
            <a:avLst/>
          </a:prstGeom>
        </p:spPr>
      </p:pic>
    </p:spTree>
    <p:extLst>
      <p:ext uri="{BB962C8B-B14F-4D97-AF65-F5344CB8AC3E}">
        <p14:creationId xmlns:p14="http://schemas.microsoft.com/office/powerpoint/2010/main" val="26551822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7" name="TextBox 6">
            <a:extLst>
              <a:ext uri="{FF2B5EF4-FFF2-40B4-BE49-F238E27FC236}">
                <a16:creationId xmlns:a16="http://schemas.microsoft.com/office/drawing/2014/main" id="{6DA2711B-C5D3-E317-BE40-42E423F45EB7}"/>
              </a:ext>
            </a:extLst>
          </p:cNvPr>
          <p:cNvSpPr txBox="1"/>
          <p:nvPr/>
        </p:nvSpPr>
        <p:spPr>
          <a:xfrm>
            <a:off x="4226767" y="979800"/>
            <a:ext cx="1362270"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Bài giải</a:t>
            </a:r>
          </a:p>
        </p:txBody>
      </p:sp>
      <p:sp>
        <p:nvSpPr>
          <p:cNvPr id="2" name="Rectangle 1">
            <a:extLst>
              <a:ext uri="{FF2B5EF4-FFF2-40B4-BE49-F238E27FC236}">
                <a16:creationId xmlns:a16="http://schemas.microsoft.com/office/drawing/2014/main" id="{12924644-E3D1-65C0-C447-2B190080CBD4}"/>
              </a:ext>
            </a:extLst>
          </p:cNvPr>
          <p:cNvSpPr/>
          <p:nvPr/>
        </p:nvSpPr>
        <p:spPr>
          <a:xfrm>
            <a:off x="945502" y="1446142"/>
            <a:ext cx="7924800" cy="937116"/>
          </a:xfrm>
          <a:prstGeom prst="rect">
            <a:avLst/>
          </a:prstGeom>
        </p:spPr>
        <p:txBody>
          <a:bodyPr wrap="square">
            <a:spAutoFit/>
          </a:bodyPr>
          <a:lstStyle/>
          <a:p>
            <a:pPr>
              <a:lnSpc>
                <a:spcPts val="3400"/>
              </a:lnSpc>
              <a:tabLst>
                <a:tab pos="63500" algn="l"/>
              </a:tabLst>
            </a:pPr>
            <a:r>
              <a:rPr lang="en-US" altLang="zh-CN">
                <a:latin typeface="Arial" pitchFamily="34" charset="0"/>
                <a:cs typeface="Arial" pitchFamily="34" charset="0"/>
              </a:rPr>
              <a:t>	</a:t>
            </a:r>
            <a:r>
              <a:rPr lang="en-US" altLang="zh-CN" sz="2800">
                <a:latin typeface="Arial" pitchFamily="34" charset="0"/>
                <a:cs typeface="Arial" pitchFamily="34" charset="0"/>
              </a:rPr>
              <a:t>1. Giả sử phản lực tại ngàm A, D là R</a:t>
            </a:r>
            <a:r>
              <a:rPr lang="en-US" altLang="zh-CN" sz="2800" baseline="-25000">
                <a:latin typeface="Arial" pitchFamily="34" charset="0"/>
                <a:cs typeface="Arial" pitchFamily="34" charset="0"/>
              </a:rPr>
              <a:t>A</a:t>
            </a:r>
            <a:r>
              <a:rPr lang="en-US" altLang="zh-CN" sz="2800">
                <a:latin typeface="Arial" pitchFamily="34" charset="0"/>
                <a:cs typeface="Arial" pitchFamily="34" charset="0"/>
              </a:rPr>
              <a:t>, R</a:t>
            </a:r>
            <a:r>
              <a:rPr lang="en-US" altLang="zh-CN" sz="2800" baseline="-25000">
                <a:latin typeface="Arial" pitchFamily="34" charset="0"/>
                <a:cs typeface="Arial" pitchFamily="34" charset="0"/>
              </a:rPr>
              <a:t>D</a:t>
            </a:r>
            <a:r>
              <a:rPr lang="en-US" altLang="zh-CN" sz="2800">
                <a:latin typeface="Arial" pitchFamily="34" charset="0"/>
                <a:cs typeface="Arial" pitchFamily="34" charset="0"/>
              </a:rPr>
              <a:t> Phương trình cân bằng:</a:t>
            </a:r>
            <a:endParaRPr lang="en-US" altLang="zh-CN" sz="2800" dirty="0">
              <a:latin typeface="Arial" pitchFamily="34" charset="0"/>
              <a:cs typeface="Arial" pitchFamily="34" charset="0"/>
            </a:endParaRPr>
          </a:p>
        </p:txBody>
      </p:sp>
      <p:sp>
        <p:nvSpPr>
          <p:cNvPr id="4" name="Right Arrow 3">
            <a:extLst>
              <a:ext uri="{FF2B5EF4-FFF2-40B4-BE49-F238E27FC236}">
                <a16:creationId xmlns:a16="http://schemas.microsoft.com/office/drawing/2014/main" id="{2CF64165-3E69-D166-C32E-FAAE9F75E8FB}"/>
              </a:ext>
            </a:extLst>
          </p:cNvPr>
          <p:cNvSpPr/>
          <p:nvPr/>
        </p:nvSpPr>
        <p:spPr bwMode="auto">
          <a:xfrm>
            <a:off x="5847760" y="2703710"/>
            <a:ext cx="381000" cy="139074"/>
          </a:xfrm>
          <a:prstGeom prst="rightArrow">
            <a:avLst/>
          </a:prstGeom>
          <a:solidFill>
            <a:srgbClr val="0000CC"/>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5" name="Rectangle 4">
            <a:extLst>
              <a:ext uri="{FF2B5EF4-FFF2-40B4-BE49-F238E27FC236}">
                <a16:creationId xmlns:a16="http://schemas.microsoft.com/office/drawing/2014/main" id="{72E70A8D-08A4-C09F-C1E5-09898D6942BC}"/>
              </a:ext>
            </a:extLst>
          </p:cNvPr>
          <p:cNvSpPr/>
          <p:nvPr/>
        </p:nvSpPr>
        <p:spPr>
          <a:xfrm>
            <a:off x="6181329" y="2581689"/>
            <a:ext cx="2962671" cy="404919"/>
          </a:xfrm>
          <a:prstGeom prst="rect">
            <a:avLst/>
          </a:prstGeom>
        </p:spPr>
        <p:txBody>
          <a:bodyPr wrap="none">
            <a:spAutoFit/>
          </a:bodyPr>
          <a:lstStyle/>
          <a:p>
            <a:pPr>
              <a:lnSpc>
                <a:spcPts val="2400"/>
              </a:lnSpc>
              <a:tabLst/>
            </a:pPr>
            <a:r>
              <a:rPr lang="en-US" altLang="zh-CN" sz="2800">
                <a:latin typeface="Arial" pitchFamily="34" charset="0"/>
                <a:cs typeface="Arial" pitchFamily="34" charset="0"/>
              </a:rPr>
              <a:t>Bài toán siêu tĩnh</a:t>
            </a:r>
            <a:endParaRPr lang="en-US" altLang="zh-CN" sz="2800" dirty="0">
              <a:latin typeface="Arial" pitchFamily="34" charset="0"/>
              <a:cs typeface="Arial" pitchFamily="34" charset="0"/>
            </a:endParaRPr>
          </a:p>
        </p:txBody>
      </p:sp>
      <p:graphicFrame>
        <p:nvGraphicFramePr>
          <p:cNvPr id="9" name="Object 8">
            <a:extLst>
              <a:ext uri="{FF2B5EF4-FFF2-40B4-BE49-F238E27FC236}">
                <a16:creationId xmlns:a16="http://schemas.microsoft.com/office/drawing/2014/main" id="{8456AFD2-3A51-BDDE-535F-C3505A9A498C}"/>
              </a:ext>
            </a:extLst>
          </p:cNvPr>
          <p:cNvGraphicFramePr>
            <a:graphicFrameLocks noChangeAspect="1"/>
          </p:cNvGraphicFramePr>
          <p:nvPr>
            <p:extLst>
              <p:ext uri="{D42A27DB-BD31-4B8C-83A1-F6EECF244321}">
                <p14:modId xmlns:p14="http://schemas.microsoft.com/office/powerpoint/2010/main" val="1458214478"/>
              </p:ext>
            </p:extLst>
          </p:nvPr>
        </p:nvGraphicFramePr>
        <p:xfrm>
          <a:off x="1220681" y="2342939"/>
          <a:ext cx="4572000" cy="919162"/>
        </p:xfrm>
        <a:graphic>
          <a:graphicData uri="http://schemas.openxmlformats.org/presentationml/2006/ole">
            <mc:AlternateContent xmlns:mc="http://schemas.openxmlformats.org/markup-compatibility/2006">
              <mc:Choice xmlns:v="urn:schemas-microsoft-com:vml" Requires="v">
                <p:oleObj name="Equation" r:id="rId3" imgW="1955520" imgH="393480" progId="Equation.DSMT4">
                  <p:embed/>
                </p:oleObj>
              </mc:Choice>
              <mc:Fallback>
                <p:oleObj name="Equation" r:id="rId3" imgW="1955520" imgH="393480" progId="Equation.DSMT4">
                  <p:embed/>
                  <p:pic>
                    <p:nvPicPr>
                      <p:cNvPr id="0" name=""/>
                      <p:cNvPicPr/>
                      <p:nvPr/>
                    </p:nvPicPr>
                    <p:blipFill>
                      <a:blip r:embed="rId4"/>
                      <a:stretch>
                        <a:fillRect/>
                      </a:stretch>
                    </p:blipFill>
                    <p:spPr>
                      <a:xfrm>
                        <a:off x="1220681" y="2342939"/>
                        <a:ext cx="4572000" cy="919162"/>
                      </a:xfrm>
                      <a:prstGeom prst="rect">
                        <a:avLst/>
                      </a:prstGeom>
                      <a:ln w="15875">
                        <a:solidFill>
                          <a:srgbClr val="FF0000"/>
                        </a:solidFill>
                      </a:ln>
                    </p:spPr>
                  </p:pic>
                </p:oleObj>
              </mc:Fallback>
            </mc:AlternateContent>
          </a:graphicData>
        </a:graphic>
      </p:graphicFrame>
      <p:sp>
        <p:nvSpPr>
          <p:cNvPr id="10" name="TextBox 1">
            <a:extLst>
              <a:ext uri="{FF2B5EF4-FFF2-40B4-BE49-F238E27FC236}">
                <a16:creationId xmlns:a16="http://schemas.microsoft.com/office/drawing/2014/main" id="{39E50D8E-2BE3-28CE-041E-34764CFF9F05}"/>
              </a:ext>
            </a:extLst>
          </p:cNvPr>
          <p:cNvSpPr txBox="1"/>
          <p:nvPr/>
        </p:nvSpPr>
        <p:spPr>
          <a:xfrm>
            <a:off x="1119188" y="4530884"/>
            <a:ext cx="3281348" cy="358753"/>
          </a:xfrm>
          <a:prstGeom prst="rect">
            <a:avLst/>
          </a:prstGeom>
          <a:noFill/>
        </p:spPr>
        <p:txBody>
          <a:bodyPr wrap="none" lIns="0" tIns="0" rIns="0" rtlCol="0">
            <a:spAutoFit/>
          </a:bodyPr>
          <a:lstStyle/>
          <a:p>
            <a:pPr>
              <a:lnSpc>
                <a:spcPts val="2400"/>
              </a:lnSpc>
              <a:tabLst/>
            </a:pPr>
            <a:r>
              <a:rPr lang="en-US" altLang="zh-CN" sz="2800" dirty="0">
                <a:latin typeface="Arial" pitchFamily="34" charset="0"/>
                <a:cs typeface="Arial" pitchFamily="34" charset="0"/>
              </a:rPr>
              <a:t>Điều kiện biến dạng:</a:t>
            </a:r>
          </a:p>
        </p:txBody>
      </p:sp>
      <p:graphicFrame>
        <p:nvGraphicFramePr>
          <p:cNvPr id="12" name="Object 11">
            <a:extLst>
              <a:ext uri="{FF2B5EF4-FFF2-40B4-BE49-F238E27FC236}">
                <a16:creationId xmlns:a16="http://schemas.microsoft.com/office/drawing/2014/main" id="{41D562A9-7D50-7E66-7423-D13DD71343E8}"/>
              </a:ext>
            </a:extLst>
          </p:cNvPr>
          <p:cNvGraphicFramePr>
            <a:graphicFrameLocks noChangeAspect="1"/>
          </p:cNvGraphicFramePr>
          <p:nvPr>
            <p:extLst>
              <p:ext uri="{D42A27DB-BD31-4B8C-83A1-F6EECF244321}">
                <p14:modId xmlns:p14="http://schemas.microsoft.com/office/powerpoint/2010/main" val="461701309"/>
              </p:ext>
            </p:extLst>
          </p:nvPr>
        </p:nvGraphicFramePr>
        <p:xfrm>
          <a:off x="1238023" y="5221368"/>
          <a:ext cx="4580684" cy="499711"/>
        </p:xfrm>
        <a:graphic>
          <a:graphicData uri="http://schemas.openxmlformats.org/presentationml/2006/ole">
            <mc:AlternateContent xmlns:mc="http://schemas.openxmlformats.org/markup-compatibility/2006">
              <mc:Choice xmlns:v="urn:schemas-microsoft-com:vml" Requires="v">
                <p:oleObj name="Equation" r:id="rId5" imgW="2095200" imgH="228600" progId="Equation.DSMT4">
                  <p:embed/>
                </p:oleObj>
              </mc:Choice>
              <mc:Fallback>
                <p:oleObj name="Equation" r:id="rId5" imgW="2095200" imgH="228600" progId="Equation.DSMT4">
                  <p:embed/>
                  <p:pic>
                    <p:nvPicPr>
                      <p:cNvPr id="0" name=""/>
                      <p:cNvPicPr/>
                      <p:nvPr/>
                    </p:nvPicPr>
                    <p:blipFill>
                      <a:blip r:embed="rId6"/>
                      <a:stretch>
                        <a:fillRect/>
                      </a:stretch>
                    </p:blipFill>
                    <p:spPr>
                      <a:xfrm>
                        <a:off x="1238023" y="5221368"/>
                        <a:ext cx="4580684" cy="499711"/>
                      </a:xfrm>
                      <a:prstGeom prst="rect">
                        <a:avLst/>
                      </a:prstGeom>
                      <a:ln w="15875">
                        <a:solidFill>
                          <a:srgbClr val="FF0000"/>
                        </a:solidFill>
                      </a:ln>
                    </p:spPr>
                  </p:pic>
                </p:oleObj>
              </mc:Fallback>
            </mc:AlternateContent>
          </a:graphicData>
        </a:graphic>
      </p:graphicFrame>
      <p:pic>
        <p:nvPicPr>
          <p:cNvPr id="16" name="Picture 15">
            <a:extLst>
              <a:ext uri="{FF2B5EF4-FFF2-40B4-BE49-F238E27FC236}">
                <a16:creationId xmlns:a16="http://schemas.microsoft.com/office/drawing/2014/main" id="{D870AAF3-4103-6372-1BB0-F0691A310AC9}"/>
              </a:ext>
            </a:extLst>
          </p:cNvPr>
          <p:cNvPicPr>
            <a:picLocks noChangeAspect="1"/>
          </p:cNvPicPr>
          <p:nvPr/>
        </p:nvPicPr>
        <p:blipFill>
          <a:blip r:embed="rId7"/>
          <a:stretch>
            <a:fillRect/>
          </a:stretch>
        </p:blipFill>
        <p:spPr>
          <a:xfrm>
            <a:off x="4149589" y="3086196"/>
            <a:ext cx="4953000" cy="1905000"/>
          </a:xfrm>
          <a:prstGeom prst="rect">
            <a:avLst/>
          </a:prstGeom>
        </p:spPr>
      </p:pic>
    </p:spTree>
    <p:extLst>
      <p:ext uri="{BB962C8B-B14F-4D97-AF65-F5344CB8AC3E}">
        <p14:creationId xmlns:p14="http://schemas.microsoft.com/office/powerpoint/2010/main" val="23330968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7" name="TextBox 6">
            <a:extLst>
              <a:ext uri="{FF2B5EF4-FFF2-40B4-BE49-F238E27FC236}">
                <a16:creationId xmlns:a16="http://schemas.microsoft.com/office/drawing/2014/main" id="{6DA2711B-C5D3-E317-BE40-42E423F45EB7}"/>
              </a:ext>
            </a:extLst>
          </p:cNvPr>
          <p:cNvSpPr txBox="1"/>
          <p:nvPr/>
        </p:nvSpPr>
        <p:spPr>
          <a:xfrm>
            <a:off x="4226767" y="979800"/>
            <a:ext cx="1362270"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Bài giải</a:t>
            </a:r>
          </a:p>
        </p:txBody>
      </p:sp>
      <p:sp>
        <p:nvSpPr>
          <p:cNvPr id="10" name="TextBox 1">
            <a:extLst>
              <a:ext uri="{FF2B5EF4-FFF2-40B4-BE49-F238E27FC236}">
                <a16:creationId xmlns:a16="http://schemas.microsoft.com/office/drawing/2014/main" id="{39E50D8E-2BE3-28CE-041E-34764CFF9F05}"/>
              </a:ext>
            </a:extLst>
          </p:cNvPr>
          <p:cNvSpPr txBox="1"/>
          <p:nvPr/>
        </p:nvSpPr>
        <p:spPr>
          <a:xfrm>
            <a:off x="1119188" y="1587304"/>
            <a:ext cx="3281348" cy="358753"/>
          </a:xfrm>
          <a:prstGeom prst="rect">
            <a:avLst/>
          </a:prstGeom>
          <a:noFill/>
        </p:spPr>
        <p:txBody>
          <a:bodyPr wrap="none" lIns="0" tIns="0" rIns="0" rtlCol="0">
            <a:spAutoFit/>
          </a:bodyPr>
          <a:lstStyle/>
          <a:p>
            <a:pPr>
              <a:lnSpc>
                <a:spcPts val="2400"/>
              </a:lnSpc>
              <a:tabLst/>
            </a:pPr>
            <a:r>
              <a:rPr lang="en-US" altLang="zh-CN" sz="2800" dirty="0">
                <a:latin typeface="Arial" pitchFamily="34" charset="0"/>
                <a:cs typeface="Arial" pitchFamily="34" charset="0"/>
              </a:rPr>
              <a:t>Điều kiện biến dạng:</a:t>
            </a:r>
          </a:p>
        </p:txBody>
      </p:sp>
      <p:graphicFrame>
        <p:nvGraphicFramePr>
          <p:cNvPr id="12" name="Object 11">
            <a:extLst>
              <a:ext uri="{FF2B5EF4-FFF2-40B4-BE49-F238E27FC236}">
                <a16:creationId xmlns:a16="http://schemas.microsoft.com/office/drawing/2014/main" id="{41D562A9-7D50-7E66-7423-D13DD71343E8}"/>
              </a:ext>
            </a:extLst>
          </p:cNvPr>
          <p:cNvGraphicFramePr>
            <a:graphicFrameLocks noChangeAspect="1"/>
          </p:cNvGraphicFramePr>
          <p:nvPr>
            <p:extLst>
              <p:ext uri="{D42A27DB-BD31-4B8C-83A1-F6EECF244321}">
                <p14:modId xmlns:p14="http://schemas.microsoft.com/office/powerpoint/2010/main" val="905711196"/>
              </p:ext>
            </p:extLst>
          </p:nvPr>
        </p:nvGraphicFramePr>
        <p:xfrm>
          <a:off x="1119188" y="1982280"/>
          <a:ext cx="4580684" cy="499711"/>
        </p:xfrm>
        <a:graphic>
          <a:graphicData uri="http://schemas.openxmlformats.org/presentationml/2006/ole">
            <mc:AlternateContent xmlns:mc="http://schemas.openxmlformats.org/markup-compatibility/2006">
              <mc:Choice xmlns:v="urn:schemas-microsoft-com:vml" Requires="v">
                <p:oleObj name="Equation" r:id="rId3" imgW="2095200" imgH="228600" progId="Equation.DSMT4">
                  <p:embed/>
                </p:oleObj>
              </mc:Choice>
              <mc:Fallback>
                <p:oleObj name="Equation" r:id="rId3" imgW="2095200" imgH="228600" progId="Equation.DSMT4">
                  <p:embed/>
                  <p:pic>
                    <p:nvPicPr>
                      <p:cNvPr id="12" name="Object 11">
                        <a:extLst>
                          <a:ext uri="{FF2B5EF4-FFF2-40B4-BE49-F238E27FC236}">
                            <a16:creationId xmlns:a16="http://schemas.microsoft.com/office/drawing/2014/main" id="{41D562A9-7D50-7E66-7423-D13DD71343E8}"/>
                          </a:ext>
                        </a:extLst>
                      </p:cNvPr>
                      <p:cNvPicPr/>
                      <p:nvPr/>
                    </p:nvPicPr>
                    <p:blipFill>
                      <a:blip r:embed="rId4"/>
                      <a:stretch>
                        <a:fillRect/>
                      </a:stretch>
                    </p:blipFill>
                    <p:spPr>
                      <a:xfrm>
                        <a:off x="1119188" y="1982280"/>
                        <a:ext cx="4580684" cy="499711"/>
                      </a:xfrm>
                      <a:prstGeom prst="rect">
                        <a:avLst/>
                      </a:prstGeom>
                      <a:ln w="15875">
                        <a:solidFill>
                          <a:srgbClr val="FF0000"/>
                        </a:solidFill>
                      </a:ln>
                    </p:spPr>
                  </p:pic>
                </p:oleObj>
              </mc:Fallback>
            </mc:AlternateContent>
          </a:graphicData>
        </a:graphic>
      </p:graphicFrame>
      <p:pic>
        <p:nvPicPr>
          <p:cNvPr id="3" name="Picture 119">
            <a:extLst>
              <a:ext uri="{FF2B5EF4-FFF2-40B4-BE49-F238E27FC236}">
                <a16:creationId xmlns:a16="http://schemas.microsoft.com/office/drawing/2014/main" id="{8A275D96-872E-7BB1-C031-D96BF6541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733" y="2615351"/>
            <a:ext cx="4880149" cy="1066801"/>
          </a:xfrm>
          <a:prstGeom prst="rect">
            <a:avLst/>
          </a:prstGeom>
          <a:solidFill>
            <a:schemeClr val="bg2">
              <a:lumMod val="90000"/>
            </a:schemeClr>
          </a:solidFill>
          <a:ln w="25400">
            <a:solidFill>
              <a:srgbClr val="FF0000"/>
            </a:solidFill>
          </a:ln>
          <a:effectLst/>
        </p:spPr>
      </p:pic>
      <p:sp>
        <p:nvSpPr>
          <p:cNvPr id="6" name="Rectangle 5">
            <a:extLst>
              <a:ext uri="{FF2B5EF4-FFF2-40B4-BE49-F238E27FC236}">
                <a16:creationId xmlns:a16="http://schemas.microsoft.com/office/drawing/2014/main" id="{BF1E9CFB-EEA9-84E9-EA4D-EEF1F8B22538}"/>
              </a:ext>
            </a:extLst>
          </p:cNvPr>
          <p:cNvSpPr/>
          <p:nvPr/>
        </p:nvSpPr>
        <p:spPr>
          <a:xfrm>
            <a:off x="971939" y="3750414"/>
            <a:ext cx="8077200" cy="964367"/>
          </a:xfrm>
          <a:prstGeom prst="rect">
            <a:avLst/>
          </a:prstGeom>
        </p:spPr>
        <p:txBody>
          <a:bodyPr wrap="square">
            <a:spAutoFit/>
          </a:bodyPr>
          <a:lstStyle/>
          <a:p>
            <a:pPr marL="457200" indent="-457200">
              <a:lnSpc>
                <a:spcPts val="3400"/>
              </a:lnSpc>
              <a:buClr>
                <a:srgbClr val="FF0000"/>
              </a:buClr>
              <a:buFont typeface="Wingdings" pitchFamily="2" charset="2"/>
              <a:buChar char="Ø"/>
              <a:tabLst>
                <a:tab pos="2489200" algn="l"/>
              </a:tabLst>
            </a:pPr>
            <a:r>
              <a:rPr lang="en-US" altLang="zh-CN" sz="2800">
                <a:latin typeface="Arial" pitchFamily="34" charset="0"/>
                <a:cs typeface="Arial" pitchFamily="34" charset="0"/>
              </a:rPr>
              <a:t>Bằng phương pháp mặt cắt, xác định nội lực trong các đoạn</a:t>
            </a:r>
            <a:endParaRPr lang="en-US" altLang="zh-CN" sz="2800" dirty="0">
              <a:latin typeface="Arial" pitchFamily="34" charset="0"/>
              <a:cs typeface="Arial" pitchFamily="34" charset="0"/>
            </a:endParaRPr>
          </a:p>
        </p:txBody>
      </p:sp>
      <p:pic>
        <p:nvPicPr>
          <p:cNvPr id="11" name="Picture 10">
            <a:extLst>
              <a:ext uri="{FF2B5EF4-FFF2-40B4-BE49-F238E27FC236}">
                <a16:creationId xmlns:a16="http://schemas.microsoft.com/office/drawing/2014/main" id="{ACD3DFBE-AA30-9047-B44F-4F7094CF4AE4}"/>
              </a:ext>
            </a:extLst>
          </p:cNvPr>
          <p:cNvPicPr>
            <a:picLocks noChangeAspect="1"/>
          </p:cNvPicPr>
          <p:nvPr/>
        </p:nvPicPr>
        <p:blipFill>
          <a:blip r:embed="rId6"/>
          <a:stretch>
            <a:fillRect/>
          </a:stretch>
        </p:blipFill>
        <p:spPr>
          <a:xfrm>
            <a:off x="7129463" y="4363088"/>
            <a:ext cx="1619250" cy="1133475"/>
          </a:xfrm>
          <a:prstGeom prst="rect">
            <a:avLst/>
          </a:prstGeom>
        </p:spPr>
      </p:pic>
      <p:graphicFrame>
        <p:nvGraphicFramePr>
          <p:cNvPr id="13" name="Object 12">
            <a:extLst>
              <a:ext uri="{FF2B5EF4-FFF2-40B4-BE49-F238E27FC236}">
                <a16:creationId xmlns:a16="http://schemas.microsoft.com/office/drawing/2014/main" id="{37D7B9FE-2536-263B-89BE-5F3AECB31B9F}"/>
              </a:ext>
            </a:extLst>
          </p:cNvPr>
          <p:cNvGraphicFramePr>
            <a:graphicFrameLocks noChangeAspect="1"/>
          </p:cNvGraphicFramePr>
          <p:nvPr>
            <p:extLst>
              <p:ext uri="{D42A27DB-BD31-4B8C-83A1-F6EECF244321}">
                <p14:modId xmlns:p14="http://schemas.microsoft.com/office/powerpoint/2010/main" val="473379470"/>
              </p:ext>
            </p:extLst>
          </p:nvPr>
        </p:nvGraphicFramePr>
        <p:xfrm>
          <a:off x="5699872" y="4524575"/>
          <a:ext cx="1093955" cy="480273"/>
        </p:xfrm>
        <a:graphic>
          <a:graphicData uri="http://schemas.openxmlformats.org/presentationml/2006/ole">
            <mc:AlternateContent xmlns:mc="http://schemas.openxmlformats.org/markup-compatibility/2006">
              <mc:Choice xmlns:v="urn:schemas-microsoft-com:vml" Requires="v">
                <p:oleObj name="Equation" r:id="rId7" imgW="520560" imgH="228600" progId="Equation.DSMT4">
                  <p:embed/>
                </p:oleObj>
              </mc:Choice>
              <mc:Fallback>
                <p:oleObj name="Equation" r:id="rId7" imgW="520560" imgH="228600" progId="Equation.DSMT4">
                  <p:embed/>
                  <p:pic>
                    <p:nvPicPr>
                      <p:cNvPr id="0" name=""/>
                      <p:cNvPicPr/>
                      <p:nvPr/>
                    </p:nvPicPr>
                    <p:blipFill>
                      <a:blip r:embed="rId8"/>
                      <a:stretch>
                        <a:fillRect/>
                      </a:stretch>
                    </p:blipFill>
                    <p:spPr>
                      <a:xfrm>
                        <a:off x="5699872" y="4524575"/>
                        <a:ext cx="1093955" cy="480273"/>
                      </a:xfrm>
                      <a:prstGeom prst="rect">
                        <a:avLst/>
                      </a:prstGeom>
                      <a:ln w="12700">
                        <a:solidFill>
                          <a:srgbClr val="FF0000"/>
                        </a:solidFill>
                      </a:ln>
                    </p:spPr>
                  </p:pic>
                </p:oleObj>
              </mc:Fallback>
            </mc:AlternateContent>
          </a:graphicData>
        </a:graphic>
      </p:graphicFrame>
      <p:pic>
        <p:nvPicPr>
          <p:cNvPr id="15" name="Picture 14">
            <a:extLst>
              <a:ext uri="{FF2B5EF4-FFF2-40B4-BE49-F238E27FC236}">
                <a16:creationId xmlns:a16="http://schemas.microsoft.com/office/drawing/2014/main" id="{16D533D4-1056-7746-D6C5-FFAD463641C9}"/>
              </a:ext>
            </a:extLst>
          </p:cNvPr>
          <p:cNvPicPr>
            <a:picLocks noChangeAspect="1"/>
          </p:cNvPicPr>
          <p:nvPr/>
        </p:nvPicPr>
        <p:blipFill>
          <a:blip r:embed="rId9"/>
          <a:stretch>
            <a:fillRect/>
          </a:stretch>
        </p:blipFill>
        <p:spPr>
          <a:xfrm>
            <a:off x="1082935" y="4851291"/>
            <a:ext cx="2933700" cy="1152525"/>
          </a:xfrm>
          <a:prstGeom prst="rect">
            <a:avLst/>
          </a:prstGeom>
        </p:spPr>
      </p:pic>
      <p:graphicFrame>
        <p:nvGraphicFramePr>
          <p:cNvPr id="17" name="Object 16">
            <a:extLst>
              <a:ext uri="{FF2B5EF4-FFF2-40B4-BE49-F238E27FC236}">
                <a16:creationId xmlns:a16="http://schemas.microsoft.com/office/drawing/2014/main" id="{43A20C94-04F9-B1AF-E1EA-306294DF046D}"/>
              </a:ext>
            </a:extLst>
          </p:cNvPr>
          <p:cNvGraphicFramePr>
            <a:graphicFrameLocks noChangeAspect="1"/>
          </p:cNvGraphicFramePr>
          <p:nvPr>
            <p:extLst>
              <p:ext uri="{D42A27DB-BD31-4B8C-83A1-F6EECF244321}">
                <p14:modId xmlns:p14="http://schemas.microsoft.com/office/powerpoint/2010/main" val="2143201914"/>
              </p:ext>
            </p:extLst>
          </p:nvPr>
        </p:nvGraphicFramePr>
        <p:xfrm>
          <a:off x="3669772" y="5489514"/>
          <a:ext cx="1804455" cy="523874"/>
        </p:xfrm>
        <a:graphic>
          <a:graphicData uri="http://schemas.openxmlformats.org/presentationml/2006/ole">
            <mc:AlternateContent xmlns:mc="http://schemas.openxmlformats.org/markup-compatibility/2006">
              <mc:Choice xmlns:v="urn:schemas-microsoft-com:vml" Requires="v">
                <p:oleObj name="Equation" r:id="rId10" imgW="787320" imgH="228600" progId="Equation.DSMT4">
                  <p:embed/>
                </p:oleObj>
              </mc:Choice>
              <mc:Fallback>
                <p:oleObj name="Equation" r:id="rId10" imgW="787320" imgH="228600" progId="Equation.DSMT4">
                  <p:embed/>
                  <p:pic>
                    <p:nvPicPr>
                      <p:cNvPr id="0" name=""/>
                      <p:cNvPicPr/>
                      <p:nvPr/>
                    </p:nvPicPr>
                    <p:blipFill>
                      <a:blip r:embed="rId11"/>
                      <a:stretch>
                        <a:fillRect/>
                      </a:stretch>
                    </p:blipFill>
                    <p:spPr>
                      <a:xfrm>
                        <a:off x="3669772" y="5489514"/>
                        <a:ext cx="1804455" cy="523874"/>
                      </a:xfrm>
                      <a:prstGeom prst="rect">
                        <a:avLst/>
                      </a:prstGeom>
                      <a:ln w="12700">
                        <a:solidFill>
                          <a:srgbClr val="FF0000"/>
                        </a:solidFill>
                      </a:ln>
                    </p:spPr>
                  </p:pic>
                </p:oleObj>
              </mc:Fallback>
            </mc:AlternateContent>
          </a:graphicData>
        </a:graphic>
      </p:graphicFrame>
    </p:spTree>
    <p:extLst>
      <p:ext uri="{BB962C8B-B14F-4D97-AF65-F5344CB8AC3E}">
        <p14:creationId xmlns:p14="http://schemas.microsoft.com/office/powerpoint/2010/main" val="38879005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7" name="TextBox 6">
            <a:extLst>
              <a:ext uri="{FF2B5EF4-FFF2-40B4-BE49-F238E27FC236}">
                <a16:creationId xmlns:a16="http://schemas.microsoft.com/office/drawing/2014/main" id="{6DA2711B-C5D3-E317-BE40-42E423F45EB7}"/>
              </a:ext>
            </a:extLst>
          </p:cNvPr>
          <p:cNvSpPr txBox="1"/>
          <p:nvPr/>
        </p:nvSpPr>
        <p:spPr>
          <a:xfrm>
            <a:off x="4226767" y="979800"/>
            <a:ext cx="1362270"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Bài giải</a:t>
            </a:r>
          </a:p>
        </p:txBody>
      </p:sp>
      <p:sp>
        <p:nvSpPr>
          <p:cNvPr id="2" name="TextBox 1">
            <a:extLst>
              <a:ext uri="{FF2B5EF4-FFF2-40B4-BE49-F238E27FC236}">
                <a16:creationId xmlns:a16="http://schemas.microsoft.com/office/drawing/2014/main" id="{65DC6950-91B1-0958-6204-51643DC55A08}"/>
              </a:ext>
            </a:extLst>
          </p:cNvPr>
          <p:cNvSpPr txBox="1"/>
          <p:nvPr/>
        </p:nvSpPr>
        <p:spPr>
          <a:xfrm>
            <a:off x="1119188" y="1633649"/>
            <a:ext cx="2005012" cy="358753"/>
          </a:xfrm>
          <a:prstGeom prst="rect">
            <a:avLst/>
          </a:prstGeom>
          <a:noFill/>
        </p:spPr>
        <p:txBody>
          <a:bodyPr wrap="square" lIns="0" tIns="0" rIns="0" rtlCol="0">
            <a:spAutoFit/>
          </a:bodyPr>
          <a:lstStyle/>
          <a:p>
            <a:pPr marL="457200" indent="-457200">
              <a:lnSpc>
                <a:spcPts val="2400"/>
              </a:lnSpc>
              <a:buClr>
                <a:srgbClr val="CC0000"/>
              </a:buClr>
              <a:buFont typeface="Wingdings" pitchFamily="2" charset="2"/>
              <a:buChar char="Ø"/>
              <a:tabLst/>
            </a:pPr>
            <a:r>
              <a:rPr lang="en-US" altLang="zh-CN" sz="2800">
                <a:latin typeface="Arial" pitchFamily="34" charset="0"/>
                <a:cs typeface="Arial" pitchFamily="34" charset="0"/>
              </a:rPr>
              <a:t>Đoạn AB:</a:t>
            </a:r>
            <a:endParaRPr lang="en-US" altLang="zh-CN" sz="2800" dirty="0">
              <a:latin typeface="Arial" pitchFamily="34" charset="0"/>
              <a:cs typeface="Arial" pitchFamily="34" charset="0"/>
            </a:endParaRPr>
          </a:p>
        </p:txBody>
      </p:sp>
      <p:graphicFrame>
        <p:nvGraphicFramePr>
          <p:cNvPr id="4" name="Object 3">
            <a:extLst>
              <a:ext uri="{FF2B5EF4-FFF2-40B4-BE49-F238E27FC236}">
                <a16:creationId xmlns:a16="http://schemas.microsoft.com/office/drawing/2014/main" id="{8338E7FF-C381-7A55-F2B3-06B1910EFCDA}"/>
              </a:ext>
            </a:extLst>
          </p:cNvPr>
          <p:cNvGraphicFramePr>
            <a:graphicFrameLocks noChangeAspect="1"/>
          </p:cNvGraphicFramePr>
          <p:nvPr>
            <p:extLst>
              <p:ext uri="{D42A27DB-BD31-4B8C-83A1-F6EECF244321}">
                <p14:modId xmlns:p14="http://schemas.microsoft.com/office/powerpoint/2010/main" val="913760952"/>
              </p:ext>
            </p:extLst>
          </p:nvPr>
        </p:nvGraphicFramePr>
        <p:xfrm>
          <a:off x="3192235" y="1287578"/>
          <a:ext cx="1362269" cy="898518"/>
        </p:xfrm>
        <a:graphic>
          <a:graphicData uri="http://schemas.openxmlformats.org/presentationml/2006/ole">
            <mc:AlternateContent xmlns:mc="http://schemas.openxmlformats.org/markup-compatibility/2006">
              <mc:Choice xmlns:v="urn:schemas-microsoft-com:vml" Requires="v">
                <p:oleObj name="Equation" r:id="rId3" imgW="596880" imgH="393480" progId="Equation.DSMT4">
                  <p:embed/>
                </p:oleObj>
              </mc:Choice>
              <mc:Fallback>
                <p:oleObj name="Equation" r:id="rId3" imgW="596880" imgH="393480" progId="Equation.DSMT4">
                  <p:embed/>
                  <p:pic>
                    <p:nvPicPr>
                      <p:cNvPr id="0" name=""/>
                      <p:cNvPicPr/>
                      <p:nvPr/>
                    </p:nvPicPr>
                    <p:blipFill>
                      <a:blip r:embed="rId4"/>
                      <a:stretch>
                        <a:fillRect/>
                      </a:stretch>
                    </p:blipFill>
                    <p:spPr>
                      <a:xfrm>
                        <a:off x="3192235" y="1287578"/>
                        <a:ext cx="1362269" cy="898518"/>
                      </a:xfrm>
                      <a:prstGeom prst="rect">
                        <a:avLst/>
                      </a:prstGeom>
                    </p:spPr>
                  </p:pic>
                </p:oleObj>
              </mc:Fallback>
            </mc:AlternateContent>
          </a:graphicData>
        </a:graphic>
      </p:graphicFrame>
      <p:pic>
        <p:nvPicPr>
          <p:cNvPr id="14" name="Picture 13">
            <a:extLst>
              <a:ext uri="{FF2B5EF4-FFF2-40B4-BE49-F238E27FC236}">
                <a16:creationId xmlns:a16="http://schemas.microsoft.com/office/drawing/2014/main" id="{B9B75464-CE44-2836-4892-068613CDCB43}"/>
              </a:ext>
            </a:extLst>
          </p:cNvPr>
          <p:cNvPicPr>
            <a:picLocks noChangeAspect="1"/>
          </p:cNvPicPr>
          <p:nvPr/>
        </p:nvPicPr>
        <p:blipFill>
          <a:blip r:embed="rId5"/>
          <a:stretch>
            <a:fillRect/>
          </a:stretch>
        </p:blipFill>
        <p:spPr>
          <a:xfrm>
            <a:off x="4805849" y="1557005"/>
            <a:ext cx="4314825" cy="1114425"/>
          </a:xfrm>
          <a:prstGeom prst="rect">
            <a:avLst/>
          </a:prstGeom>
        </p:spPr>
      </p:pic>
      <p:graphicFrame>
        <p:nvGraphicFramePr>
          <p:cNvPr id="5" name="Object 4">
            <a:extLst>
              <a:ext uri="{FF2B5EF4-FFF2-40B4-BE49-F238E27FC236}">
                <a16:creationId xmlns:a16="http://schemas.microsoft.com/office/drawing/2014/main" id="{1A9CD758-7F70-C3DF-2156-C11959B1DD67}"/>
              </a:ext>
            </a:extLst>
          </p:cNvPr>
          <p:cNvGraphicFramePr>
            <a:graphicFrameLocks noChangeAspect="1"/>
          </p:cNvGraphicFramePr>
          <p:nvPr>
            <p:extLst>
              <p:ext uri="{D42A27DB-BD31-4B8C-83A1-F6EECF244321}">
                <p14:modId xmlns:p14="http://schemas.microsoft.com/office/powerpoint/2010/main" val="3845925652"/>
              </p:ext>
            </p:extLst>
          </p:nvPr>
        </p:nvGraphicFramePr>
        <p:xfrm>
          <a:off x="1493481" y="2100461"/>
          <a:ext cx="2170695" cy="731430"/>
        </p:xfrm>
        <a:graphic>
          <a:graphicData uri="http://schemas.openxmlformats.org/presentationml/2006/ole">
            <mc:AlternateContent xmlns:mc="http://schemas.openxmlformats.org/markup-compatibility/2006">
              <mc:Choice xmlns:v="urn:schemas-microsoft-com:vml" Requires="v">
                <p:oleObj name="Equation" r:id="rId6" imgW="1168200" imgH="393480" progId="Equation.DSMT4">
                  <p:embed/>
                </p:oleObj>
              </mc:Choice>
              <mc:Fallback>
                <p:oleObj name="Equation" r:id="rId6" imgW="1168200" imgH="393480" progId="Equation.DSMT4">
                  <p:embed/>
                  <p:pic>
                    <p:nvPicPr>
                      <p:cNvPr id="0" name=""/>
                      <p:cNvPicPr/>
                      <p:nvPr/>
                    </p:nvPicPr>
                    <p:blipFill>
                      <a:blip r:embed="rId7"/>
                      <a:stretch>
                        <a:fillRect/>
                      </a:stretch>
                    </p:blipFill>
                    <p:spPr>
                      <a:xfrm>
                        <a:off x="1493481" y="2100461"/>
                        <a:ext cx="2170695" cy="731430"/>
                      </a:xfrm>
                      <a:prstGeom prst="rect">
                        <a:avLst/>
                      </a:prstGeom>
                      <a:ln w="15875">
                        <a:solidFill>
                          <a:srgbClr val="C00000"/>
                        </a:solidFill>
                      </a:ln>
                    </p:spPr>
                  </p:pic>
                </p:oleObj>
              </mc:Fallback>
            </mc:AlternateContent>
          </a:graphicData>
        </a:graphic>
      </p:graphicFrame>
      <p:sp>
        <p:nvSpPr>
          <p:cNvPr id="6" name="TextBox 5">
            <a:extLst>
              <a:ext uri="{FF2B5EF4-FFF2-40B4-BE49-F238E27FC236}">
                <a16:creationId xmlns:a16="http://schemas.microsoft.com/office/drawing/2014/main" id="{5C27D53E-1D10-715B-0DE3-D624773DFBDF}"/>
              </a:ext>
            </a:extLst>
          </p:cNvPr>
          <p:cNvSpPr txBox="1"/>
          <p:nvPr/>
        </p:nvSpPr>
        <p:spPr>
          <a:xfrm>
            <a:off x="1119188" y="2939068"/>
            <a:ext cx="5430416"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Thay vào phương trình (3) ta có</a:t>
            </a:r>
          </a:p>
        </p:txBody>
      </p:sp>
      <p:pic>
        <p:nvPicPr>
          <p:cNvPr id="8" name="Picture 119">
            <a:extLst>
              <a:ext uri="{FF2B5EF4-FFF2-40B4-BE49-F238E27FC236}">
                <a16:creationId xmlns:a16="http://schemas.microsoft.com/office/drawing/2014/main" id="{AF34EB85-80C6-1166-6704-E5640A4B41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8541" y="3511100"/>
            <a:ext cx="4280959" cy="935819"/>
          </a:xfrm>
          <a:prstGeom prst="rect">
            <a:avLst/>
          </a:prstGeom>
          <a:solidFill>
            <a:schemeClr val="bg2">
              <a:lumMod val="90000"/>
            </a:schemeClr>
          </a:solidFill>
          <a:ln w="25400">
            <a:solidFill>
              <a:srgbClr val="FF0000"/>
            </a:solidFill>
          </a:ln>
          <a:effectLst/>
        </p:spPr>
      </p:pic>
      <p:pic>
        <p:nvPicPr>
          <p:cNvPr id="9" name="Picture 107">
            <a:extLst>
              <a:ext uri="{FF2B5EF4-FFF2-40B4-BE49-F238E27FC236}">
                <a16:creationId xmlns:a16="http://schemas.microsoft.com/office/drawing/2014/main" id="{99C77FA4-055F-9F36-8633-04F2F96F96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8541" y="4633372"/>
            <a:ext cx="5882055" cy="1140716"/>
          </a:xfrm>
          <a:prstGeom prst="rect">
            <a:avLst/>
          </a:prstGeom>
          <a:solidFill>
            <a:schemeClr val="bg2">
              <a:lumMod val="90000"/>
            </a:schemeClr>
          </a:solidFill>
          <a:ln w="19050">
            <a:solidFill>
              <a:srgbClr val="FF0000"/>
            </a:solidFill>
          </a:ln>
          <a:effectLst/>
        </p:spPr>
      </p:pic>
    </p:spTree>
    <p:extLst>
      <p:ext uri="{BB962C8B-B14F-4D97-AF65-F5344CB8AC3E}">
        <p14:creationId xmlns:p14="http://schemas.microsoft.com/office/powerpoint/2010/main" val="1670785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975C86B0-1ECD-EEE7-701D-93D44CAB116F}"/>
              </a:ext>
            </a:extLst>
          </p:cNvPr>
          <p:cNvSpPr txBox="1"/>
          <p:nvPr/>
        </p:nvSpPr>
        <p:spPr>
          <a:xfrm>
            <a:off x="990600" y="1165067"/>
            <a:ext cx="7266991" cy="584775"/>
          </a:xfrm>
          <a:prstGeom prst="rect">
            <a:avLst/>
          </a:prstGeom>
          <a:noFill/>
        </p:spPr>
        <p:txBody>
          <a:bodyPr wrap="square">
            <a:spAutoFit/>
          </a:bodyPr>
          <a:lstStyle/>
          <a:p>
            <a:r>
              <a:rPr lang="en-US" sz="3200">
                <a:solidFill>
                  <a:srgbClr val="0000FF"/>
                </a:solidFill>
                <a:latin typeface="Arial" panose="020B0604020202020204" pitchFamily="34" charset="0"/>
                <a:cs typeface="Arial" panose="020B0604020202020204" pitchFamily="34" charset="0"/>
              </a:rPr>
              <a:t>2.5. Ứng suất pháp trên mặt cắt ngang </a:t>
            </a:r>
          </a:p>
        </p:txBody>
      </p:sp>
      <p:pic>
        <p:nvPicPr>
          <p:cNvPr id="7" name="Picture 6">
            <a:extLst>
              <a:ext uri="{FF2B5EF4-FFF2-40B4-BE49-F238E27FC236}">
                <a16:creationId xmlns:a16="http://schemas.microsoft.com/office/drawing/2014/main" id="{781BD1F6-742A-A2F9-ACBF-3EB2564F2A05}"/>
              </a:ext>
            </a:extLst>
          </p:cNvPr>
          <p:cNvPicPr>
            <a:picLocks noChangeAspect="1"/>
          </p:cNvPicPr>
          <p:nvPr/>
        </p:nvPicPr>
        <p:blipFill>
          <a:blip r:embed="rId3"/>
          <a:stretch>
            <a:fillRect/>
          </a:stretch>
        </p:blipFill>
        <p:spPr>
          <a:xfrm>
            <a:off x="1119188" y="1818104"/>
            <a:ext cx="4564776" cy="3360711"/>
          </a:xfrm>
          <a:prstGeom prst="rect">
            <a:avLst/>
          </a:prstGeom>
        </p:spPr>
      </p:pic>
      <p:pic>
        <p:nvPicPr>
          <p:cNvPr id="9" name="Picture 8">
            <a:extLst>
              <a:ext uri="{FF2B5EF4-FFF2-40B4-BE49-F238E27FC236}">
                <a16:creationId xmlns:a16="http://schemas.microsoft.com/office/drawing/2014/main" id="{3F46B921-E2D3-21DA-28FF-4DADF965E1C7}"/>
              </a:ext>
            </a:extLst>
          </p:cNvPr>
          <p:cNvPicPr>
            <a:picLocks noChangeAspect="1"/>
          </p:cNvPicPr>
          <p:nvPr/>
        </p:nvPicPr>
        <p:blipFill>
          <a:blip r:embed="rId4"/>
          <a:stretch>
            <a:fillRect/>
          </a:stretch>
        </p:blipFill>
        <p:spPr>
          <a:xfrm>
            <a:off x="6090132" y="1939534"/>
            <a:ext cx="2636748" cy="3825572"/>
          </a:xfrm>
          <a:prstGeom prst="rect">
            <a:avLst/>
          </a:prstGeom>
        </p:spPr>
      </p:pic>
    </p:spTree>
    <p:extLst>
      <p:ext uri="{BB962C8B-B14F-4D97-AF65-F5344CB8AC3E}">
        <p14:creationId xmlns:p14="http://schemas.microsoft.com/office/powerpoint/2010/main" val="41920347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7" name="TextBox 6">
            <a:extLst>
              <a:ext uri="{FF2B5EF4-FFF2-40B4-BE49-F238E27FC236}">
                <a16:creationId xmlns:a16="http://schemas.microsoft.com/office/drawing/2014/main" id="{6DA2711B-C5D3-E317-BE40-42E423F45EB7}"/>
              </a:ext>
            </a:extLst>
          </p:cNvPr>
          <p:cNvSpPr txBox="1"/>
          <p:nvPr/>
        </p:nvSpPr>
        <p:spPr>
          <a:xfrm>
            <a:off x="4226767" y="906122"/>
            <a:ext cx="1362270"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Bài giải</a:t>
            </a:r>
          </a:p>
        </p:txBody>
      </p:sp>
      <p:pic>
        <p:nvPicPr>
          <p:cNvPr id="8" name="Picture 119">
            <a:extLst>
              <a:ext uri="{FF2B5EF4-FFF2-40B4-BE49-F238E27FC236}">
                <a16:creationId xmlns:a16="http://schemas.microsoft.com/office/drawing/2014/main" id="{AF34EB85-80C6-1166-6704-E5640A4B4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8" y="1361354"/>
            <a:ext cx="4280959" cy="935819"/>
          </a:xfrm>
          <a:prstGeom prst="rect">
            <a:avLst/>
          </a:prstGeom>
          <a:solidFill>
            <a:schemeClr val="bg2">
              <a:lumMod val="90000"/>
            </a:schemeClr>
          </a:solidFill>
          <a:ln w="25400">
            <a:solidFill>
              <a:srgbClr val="FF0000"/>
            </a:solidFill>
          </a:ln>
          <a:effectLst/>
        </p:spPr>
      </p:pic>
      <p:pic>
        <p:nvPicPr>
          <p:cNvPr id="9" name="Picture 107">
            <a:extLst>
              <a:ext uri="{FF2B5EF4-FFF2-40B4-BE49-F238E27FC236}">
                <a16:creationId xmlns:a16="http://schemas.microsoft.com/office/drawing/2014/main" id="{99C77FA4-055F-9F36-8633-04F2F96F9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533" y="2389485"/>
            <a:ext cx="5882055" cy="1140716"/>
          </a:xfrm>
          <a:prstGeom prst="rect">
            <a:avLst/>
          </a:prstGeom>
          <a:solidFill>
            <a:schemeClr val="bg2">
              <a:lumMod val="90000"/>
            </a:schemeClr>
          </a:solidFill>
          <a:ln w="19050">
            <a:solidFill>
              <a:srgbClr val="FF0000"/>
            </a:solidFill>
          </a:ln>
          <a:effectLst/>
        </p:spPr>
      </p:pic>
      <p:pic>
        <p:nvPicPr>
          <p:cNvPr id="3" name="Picture 108">
            <a:extLst>
              <a:ext uri="{FF2B5EF4-FFF2-40B4-BE49-F238E27FC236}">
                <a16:creationId xmlns:a16="http://schemas.microsoft.com/office/drawing/2014/main" id="{B5E47C55-9BAC-1E31-8E90-BD0A9D8733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318" y="3598463"/>
            <a:ext cx="7953964" cy="1105997"/>
          </a:xfrm>
          <a:prstGeom prst="rect">
            <a:avLst/>
          </a:prstGeom>
          <a:solidFill>
            <a:schemeClr val="bg2">
              <a:lumMod val="90000"/>
            </a:schemeClr>
          </a:solidFill>
          <a:ln w="19050">
            <a:solidFill>
              <a:srgbClr val="CC0000"/>
            </a:solidFill>
            <a:miter lim="800000"/>
            <a:headEnd/>
            <a:tailEnd/>
          </a:ln>
          <a:effectLst/>
        </p:spPr>
      </p:pic>
      <p:graphicFrame>
        <p:nvGraphicFramePr>
          <p:cNvPr id="11" name="Object 10">
            <a:extLst>
              <a:ext uri="{FF2B5EF4-FFF2-40B4-BE49-F238E27FC236}">
                <a16:creationId xmlns:a16="http://schemas.microsoft.com/office/drawing/2014/main" id="{17868096-1BF8-934A-8B75-FD70F1F70912}"/>
              </a:ext>
            </a:extLst>
          </p:cNvPr>
          <p:cNvGraphicFramePr>
            <a:graphicFrameLocks noChangeAspect="1"/>
          </p:cNvGraphicFramePr>
          <p:nvPr>
            <p:extLst>
              <p:ext uri="{D42A27DB-BD31-4B8C-83A1-F6EECF244321}">
                <p14:modId xmlns:p14="http://schemas.microsoft.com/office/powerpoint/2010/main" val="2356931644"/>
              </p:ext>
            </p:extLst>
          </p:nvPr>
        </p:nvGraphicFramePr>
        <p:xfrm>
          <a:off x="1090318" y="4772722"/>
          <a:ext cx="4843951" cy="498235"/>
        </p:xfrm>
        <a:graphic>
          <a:graphicData uri="http://schemas.openxmlformats.org/presentationml/2006/ole">
            <mc:AlternateContent xmlns:mc="http://schemas.openxmlformats.org/markup-compatibility/2006">
              <mc:Choice xmlns:v="urn:schemas-microsoft-com:vml" Requires="v">
                <p:oleObj name="Equation" r:id="rId6" imgW="2222280" imgH="228600" progId="Equation.DSMT4">
                  <p:embed/>
                </p:oleObj>
              </mc:Choice>
              <mc:Fallback>
                <p:oleObj name="Equation" r:id="rId6" imgW="2222280" imgH="228600" progId="Equation.DSMT4">
                  <p:embed/>
                  <p:pic>
                    <p:nvPicPr>
                      <p:cNvPr id="0" name=""/>
                      <p:cNvPicPr/>
                      <p:nvPr/>
                    </p:nvPicPr>
                    <p:blipFill>
                      <a:blip r:embed="rId7"/>
                      <a:stretch>
                        <a:fillRect/>
                      </a:stretch>
                    </p:blipFill>
                    <p:spPr>
                      <a:xfrm>
                        <a:off x="1090318" y="4772722"/>
                        <a:ext cx="4843951" cy="498235"/>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914C35C8-79FA-6837-AA41-0E9FC48E82CE}"/>
              </a:ext>
            </a:extLst>
          </p:cNvPr>
          <p:cNvGraphicFramePr>
            <a:graphicFrameLocks noChangeAspect="1"/>
          </p:cNvGraphicFramePr>
          <p:nvPr>
            <p:extLst>
              <p:ext uri="{D42A27DB-BD31-4B8C-83A1-F6EECF244321}">
                <p14:modId xmlns:p14="http://schemas.microsoft.com/office/powerpoint/2010/main" val="327621377"/>
              </p:ext>
            </p:extLst>
          </p:nvPr>
        </p:nvGraphicFramePr>
        <p:xfrm>
          <a:off x="4310744" y="5270957"/>
          <a:ext cx="4077477" cy="819742"/>
        </p:xfrm>
        <a:graphic>
          <a:graphicData uri="http://schemas.openxmlformats.org/presentationml/2006/ole">
            <mc:AlternateContent xmlns:mc="http://schemas.openxmlformats.org/markup-compatibility/2006">
              <mc:Choice xmlns:v="urn:schemas-microsoft-com:vml" Requires="v">
                <p:oleObj name="Equation" r:id="rId8" imgW="1955520" imgH="393480" progId="Equation.DSMT4">
                  <p:embed/>
                </p:oleObj>
              </mc:Choice>
              <mc:Fallback>
                <p:oleObj name="Equation" r:id="rId8" imgW="1955520" imgH="393480" progId="Equation.DSMT4">
                  <p:embed/>
                  <p:pic>
                    <p:nvPicPr>
                      <p:cNvPr id="9" name="Object 8">
                        <a:extLst>
                          <a:ext uri="{FF2B5EF4-FFF2-40B4-BE49-F238E27FC236}">
                            <a16:creationId xmlns:a16="http://schemas.microsoft.com/office/drawing/2014/main" id="{8456AFD2-3A51-BDDE-535F-C3505A9A498C}"/>
                          </a:ext>
                        </a:extLst>
                      </p:cNvPr>
                      <p:cNvPicPr/>
                      <p:nvPr/>
                    </p:nvPicPr>
                    <p:blipFill>
                      <a:blip r:embed="rId9"/>
                      <a:stretch>
                        <a:fillRect/>
                      </a:stretch>
                    </p:blipFill>
                    <p:spPr>
                      <a:xfrm>
                        <a:off x="4310744" y="5270957"/>
                        <a:ext cx="4077477" cy="819742"/>
                      </a:xfrm>
                      <a:prstGeom prst="rect">
                        <a:avLst/>
                      </a:prstGeom>
                      <a:ln w="15875">
                        <a:solidFill>
                          <a:srgbClr val="FF0000"/>
                        </a:solidFill>
                      </a:ln>
                    </p:spPr>
                  </p:pic>
                </p:oleObj>
              </mc:Fallback>
            </mc:AlternateContent>
          </a:graphicData>
        </a:graphic>
      </p:graphicFrame>
    </p:spTree>
    <p:extLst>
      <p:ext uri="{BB962C8B-B14F-4D97-AF65-F5344CB8AC3E}">
        <p14:creationId xmlns:p14="http://schemas.microsoft.com/office/powerpoint/2010/main" val="35827546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7" name="TextBox 6">
            <a:extLst>
              <a:ext uri="{FF2B5EF4-FFF2-40B4-BE49-F238E27FC236}">
                <a16:creationId xmlns:a16="http://schemas.microsoft.com/office/drawing/2014/main" id="{6DA2711B-C5D3-E317-BE40-42E423F45EB7}"/>
              </a:ext>
            </a:extLst>
          </p:cNvPr>
          <p:cNvSpPr txBox="1"/>
          <p:nvPr/>
        </p:nvSpPr>
        <p:spPr>
          <a:xfrm>
            <a:off x="4226767" y="906122"/>
            <a:ext cx="1362270"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Bài giải</a:t>
            </a:r>
          </a:p>
        </p:txBody>
      </p:sp>
      <p:sp>
        <p:nvSpPr>
          <p:cNvPr id="2" name="Rectangle 1">
            <a:extLst>
              <a:ext uri="{FF2B5EF4-FFF2-40B4-BE49-F238E27FC236}">
                <a16:creationId xmlns:a16="http://schemas.microsoft.com/office/drawing/2014/main" id="{765D1321-21C5-E10B-FC9B-0CCCA74A10F7}"/>
              </a:ext>
            </a:extLst>
          </p:cNvPr>
          <p:cNvSpPr/>
          <p:nvPr/>
        </p:nvSpPr>
        <p:spPr>
          <a:xfrm>
            <a:off x="990600" y="1291169"/>
            <a:ext cx="7658878" cy="501099"/>
          </a:xfrm>
          <a:prstGeom prst="rect">
            <a:avLst/>
          </a:prstGeom>
        </p:spPr>
        <p:txBody>
          <a:bodyPr wrap="square">
            <a:spAutoFit/>
          </a:bodyPr>
          <a:lstStyle/>
          <a:p>
            <a:pPr marL="457200" indent="-457200">
              <a:lnSpc>
                <a:spcPts val="3400"/>
              </a:lnSpc>
              <a:buClr>
                <a:srgbClr val="CC0000"/>
              </a:buClr>
              <a:buFont typeface="Wingdings" pitchFamily="2" charset="2"/>
              <a:buChar char="Ø"/>
              <a:tabLst>
                <a:tab pos="1625600" algn="l"/>
                <a:tab pos="1638300" algn="l"/>
                <a:tab pos="1816100" algn="l"/>
                <a:tab pos="2247900" algn="l"/>
                <a:tab pos="2959100" algn="l"/>
                <a:tab pos="2997200" algn="l"/>
              </a:tabLst>
            </a:pPr>
            <a:r>
              <a:rPr lang="en-US" altLang="zh-CN" sz="2800">
                <a:latin typeface="Arial" pitchFamily="34" charset="0"/>
                <a:cs typeface="Arial" pitchFamily="34" charset="0"/>
              </a:rPr>
              <a:t>Từ đó ta có biểu đồ lực dọc như hình bên</a:t>
            </a:r>
            <a:endParaRPr lang="en-US" altLang="zh-CN" sz="2800" dirty="0">
              <a:latin typeface="Arial" pitchFamily="34" charset="0"/>
              <a:cs typeface="Arial" pitchFamily="34" charset="0"/>
            </a:endParaRPr>
          </a:p>
        </p:txBody>
      </p:sp>
      <p:pic>
        <p:nvPicPr>
          <p:cNvPr id="4" name="Picture 108">
            <a:extLst>
              <a:ext uri="{FF2B5EF4-FFF2-40B4-BE49-F238E27FC236}">
                <a16:creationId xmlns:a16="http://schemas.microsoft.com/office/drawing/2014/main" id="{201A802E-E927-7099-F1CF-44CF1C9B8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850562"/>
            <a:ext cx="3159967" cy="1319618"/>
          </a:xfrm>
          <a:prstGeom prst="rect">
            <a:avLst/>
          </a:prstGeom>
          <a:noFill/>
          <a:ln w="254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a:extLst>
              <a:ext uri="{FF2B5EF4-FFF2-40B4-BE49-F238E27FC236}">
                <a16:creationId xmlns:a16="http://schemas.microsoft.com/office/drawing/2014/main" id="{9A065995-EA47-4D79-7D97-E99B0F4F7E7B}"/>
              </a:ext>
            </a:extLst>
          </p:cNvPr>
          <p:cNvGraphicFramePr>
            <a:graphicFrameLocks noChangeAspect="1"/>
          </p:cNvGraphicFramePr>
          <p:nvPr>
            <p:extLst>
              <p:ext uri="{D42A27DB-BD31-4B8C-83A1-F6EECF244321}">
                <p14:modId xmlns:p14="http://schemas.microsoft.com/office/powerpoint/2010/main" val="1935157231"/>
              </p:ext>
            </p:extLst>
          </p:nvPr>
        </p:nvGraphicFramePr>
        <p:xfrm>
          <a:off x="1101899" y="3363611"/>
          <a:ext cx="1093955" cy="480273"/>
        </p:xfrm>
        <a:graphic>
          <a:graphicData uri="http://schemas.openxmlformats.org/presentationml/2006/ole">
            <mc:AlternateContent xmlns:mc="http://schemas.openxmlformats.org/markup-compatibility/2006">
              <mc:Choice xmlns:v="urn:schemas-microsoft-com:vml" Requires="v">
                <p:oleObj name="Equation" r:id="rId4" imgW="520560" imgH="228600" progId="Equation.DSMT4">
                  <p:embed/>
                </p:oleObj>
              </mc:Choice>
              <mc:Fallback>
                <p:oleObj name="Equation" r:id="rId4" imgW="520560" imgH="228600" progId="Equation.DSMT4">
                  <p:embed/>
                  <p:pic>
                    <p:nvPicPr>
                      <p:cNvPr id="13" name="Object 12">
                        <a:extLst>
                          <a:ext uri="{FF2B5EF4-FFF2-40B4-BE49-F238E27FC236}">
                            <a16:creationId xmlns:a16="http://schemas.microsoft.com/office/drawing/2014/main" id="{37D7B9FE-2536-263B-89BE-5F3AECB31B9F}"/>
                          </a:ext>
                        </a:extLst>
                      </p:cNvPr>
                      <p:cNvPicPr/>
                      <p:nvPr/>
                    </p:nvPicPr>
                    <p:blipFill>
                      <a:blip r:embed="rId5"/>
                      <a:stretch>
                        <a:fillRect/>
                      </a:stretch>
                    </p:blipFill>
                    <p:spPr>
                      <a:xfrm>
                        <a:off x="1101899" y="3363611"/>
                        <a:ext cx="1093955" cy="480273"/>
                      </a:xfrm>
                      <a:prstGeom prst="rect">
                        <a:avLst/>
                      </a:prstGeom>
                      <a:ln w="12700">
                        <a:solidFill>
                          <a:srgbClr val="FF0000"/>
                        </a:solidFill>
                      </a:ln>
                    </p:spPr>
                  </p:pic>
                </p:oleObj>
              </mc:Fallback>
            </mc:AlternateContent>
          </a:graphicData>
        </a:graphic>
      </p:graphicFrame>
      <p:graphicFrame>
        <p:nvGraphicFramePr>
          <p:cNvPr id="6" name="Object 5">
            <a:extLst>
              <a:ext uri="{FF2B5EF4-FFF2-40B4-BE49-F238E27FC236}">
                <a16:creationId xmlns:a16="http://schemas.microsoft.com/office/drawing/2014/main" id="{3468A0E0-D287-1E70-288A-408786CED666}"/>
              </a:ext>
            </a:extLst>
          </p:cNvPr>
          <p:cNvGraphicFramePr>
            <a:graphicFrameLocks noChangeAspect="1"/>
          </p:cNvGraphicFramePr>
          <p:nvPr>
            <p:extLst>
              <p:ext uri="{D42A27DB-BD31-4B8C-83A1-F6EECF244321}">
                <p14:modId xmlns:p14="http://schemas.microsoft.com/office/powerpoint/2010/main" val="2564192445"/>
              </p:ext>
            </p:extLst>
          </p:nvPr>
        </p:nvGraphicFramePr>
        <p:xfrm>
          <a:off x="2334390" y="3340278"/>
          <a:ext cx="1804455" cy="523874"/>
        </p:xfrm>
        <a:graphic>
          <a:graphicData uri="http://schemas.openxmlformats.org/presentationml/2006/ole">
            <mc:AlternateContent xmlns:mc="http://schemas.openxmlformats.org/markup-compatibility/2006">
              <mc:Choice xmlns:v="urn:schemas-microsoft-com:vml" Requires="v">
                <p:oleObj name="Equation" r:id="rId6" imgW="787320" imgH="228600" progId="Equation.DSMT4">
                  <p:embed/>
                </p:oleObj>
              </mc:Choice>
              <mc:Fallback>
                <p:oleObj name="Equation" r:id="rId6" imgW="787320" imgH="228600" progId="Equation.DSMT4">
                  <p:embed/>
                  <p:pic>
                    <p:nvPicPr>
                      <p:cNvPr id="17" name="Object 16">
                        <a:extLst>
                          <a:ext uri="{FF2B5EF4-FFF2-40B4-BE49-F238E27FC236}">
                            <a16:creationId xmlns:a16="http://schemas.microsoft.com/office/drawing/2014/main" id="{43A20C94-04F9-B1AF-E1EA-306294DF046D}"/>
                          </a:ext>
                        </a:extLst>
                      </p:cNvPr>
                      <p:cNvPicPr/>
                      <p:nvPr/>
                    </p:nvPicPr>
                    <p:blipFill>
                      <a:blip r:embed="rId7"/>
                      <a:stretch>
                        <a:fillRect/>
                      </a:stretch>
                    </p:blipFill>
                    <p:spPr>
                      <a:xfrm>
                        <a:off x="2334390" y="3340278"/>
                        <a:ext cx="1804455" cy="523874"/>
                      </a:xfrm>
                      <a:prstGeom prst="rect">
                        <a:avLst/>
                      </a:prstGeom>
                      <a:ln w="12700">
                        <a:solidFill>
                          <a:srgbClr val="FF0000"/>
                        </a:solidFill>
                      </a:ln>
                    </p:spPr>
                  </p:pic>
                </p:oleObj>
              </mc:Fallback>
            </mc:AlternateContent>
          </a:graphicData>
        </a:graphic>
      </p:graphicFrame>
      <p:pic>
        <p:nvPicPr>
          <p:cNvPr id="15" name="Picture 14">
            <a:extLst>
              <a:ext uri="{FF2B5EF4-FFF2-40B4-BE49-F238E27FC236}">
                <a16:creationId xmlns:a16="http://schemas.microsoft.com/office/drawing/2014/main" id="{D8D8A86E-A7DD-F11F-A635-C549E002178B}"/>
              </a:ext>
            </a:extLst>
          </p:cNvPr>
          <p:cNvPicPr>
            <a:picLocks noChangeAspect="1"/>
          </p:cNvPicPr>
          <p:nvPr/>
        </p:nvPicPr>
        <p:blipFill>
          <a:blip r:embed="rId8"/>
          <a:stretch>
            <a:fillRect/>
          </a:stretch>
        </p:blipFill>
        <p:spPr>
          <a:xfrm>
            <a:off x="4319937" y="1817629"/>
            <a:ext cx="4210050" cy="3629025"/>
          </a:xfrm>
          <a:prstGeom prst="rect">
            <a:avLst/>
          </a:prstGeom>
        </p:spPr>
      </p:pic>
      <p:grpSp>
        <p:nvGrpSpPr>
          <p:cNvPr id="18" name="Group 17">
            <a:extLst>
              <a:ext uri="{FF2B5EF4-FFF2-40B4-BE49-F238E27FC236}">
                <a16:creationId xmlns:a16="http://schemas.microsoft.com/office/drawing/2014/main" id="{E8B521F4-8389-2A16-9560-2F4A7FFD43DF}"/>
              </a:ext>
            </a:extLst>
          </p:cNvPr>
          <p:cNvGrpSpPr/>
          <p:nvPr/>
        </p:nvGrpSpPr>
        <p:grpSpPr>
          <a:xfrm>
            <a:off x="8268846" y="4489856"/>
            <a:ext cx="761263" cy="761263"/>
            <a:chOff x="1871157" y="4817404"/>
            <a:chExt cx="761263" cy="761263"/>
          </a:xfrm>
        </p:grpSpPr>
        <p:graphicFrame>
          <p:nvGraphicFramePr>
            <p:cNvPr id="16" name="Object 15">
              <a:extLst>
                <a:ext uri="{FF2B5EF4-FFF2-40B4-BE49-F238E27FC236}">
                  <a16:creationId xmlns:a16="http://schemas.microsoft.com/office/drawing/2014/main" id="{B103295B-D7A8-6A6E-60C8-E4563384B7DA}"/>
                </a:ext>
              </a:extLst>
            </p:cNvPr>
            <p:cNvGraphicFramePr>
              <a:graphicFrameLocks noChangeAspect="1"/>
            </p:cNvGraphicFramePr>
            <p:nvPr>
              <p:extLst>
                <p:ext uri="{D42A27DB-BD31-4B8C-83A1-F6EECF244321}">
                  <p14:modId xmlns:p14="http://schemas.microsoft.com/office/powerpoint/2010/main" val="2703266765"/>
                </p:ext>
              </p:extLst>
            </p:nvPr>
          </p:nvGraphicFramePr>
          <p:xfrm>
            <a:off x="2052249" y="4831930"/>
            <a:ext cx="457686" cy="709413"/>
          </p:xfrm>
          <a:graphic>
            <a:graphicData uri="http://schemas.openxmlformats.org/presentationml/2006/ole">
              <mc:AlternateContent xmlns:mc="http://schemas.openxmlformats.org/markup-compatibility/2006">
                <mc:Choice xmlns:v="urn:schemas-microsoft-com:vml" Requires="v">
                  <p:oleObj name="Equation" r:id="rId9" imgW="253800" imgH="393480" progId="Equation.DSMT4">
                    <p:embed/>
                  </p:oleObj>
                </mc:Choice>
                <mc:Fallback>
                  <p:oleObj name="Equation" r:id="rId9" imgW="253800" imgH="393480" progId="Equation.DSMT4">
                    <p:embed/>
                    <p:pic>
                      <p:nvPicPr>
                        <p:cNvPr id="0" name=""/>
                        <p:cNvPicPr/>
                        <p:nvPr/>
                      </p:nvPicPr>
                      <p:blipFill>
                        <a:blip r:embed="rId10"/>
                        <a:stretch>
                          <a:fillRect/>
                        </a:stretch>
                      </p:blipFill>
                      <p:spPr>
                        <a:xfrm>
                          <a:off x="2052249" y="4831930"/>
                          <a:ext cx="457686" cy="709413"/>
                        </a:xfrm>
                        <a:prstGeom prst="rect">
                          <a:avLst/>
                        </a:prstGeom>
                      </p:spPr>
                    </p:pic>
                  </p:oleObj>
                </mc:Fallback>
              </mc:AlternateContent>
            </a:graphicData>
          </a:graphic>
        </p:graphicFrame>
        <p:sp>
          <p:nvSpPr>
            <p:cNvPr id="17" name="Oval 16">
              <a:extLst>
                <a:ext uri="{FF2B5EF4-FFF2-40B4-BE49-F238E27FC236}">
                  <a16:creationId xmlns:a16="http://schemas.microsoft.com/office/drawing/2014/main" id="{D8BB5927-823A-2D0F-ABE0-1186C57068DD}"/>
                </a:ext>
              </a:extLst>
            </p:cNvPr>
            <p:cNvSpPr/>
            <p:nvPr/>
          </p:nvSpPr>
          <p:spPr bwMode="auto">
            <a:xfrm>
              <a:off x="1871157" y="4817404"/>
              <a:ext cx="761263" cy="761263"/>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sp>
        <p:nvSpPr>
          <p:cNvPr id="19" name="Rectangle 18">
            <a:extLst>
              <a:ext uri="{FF2B5EF4-FFF2-40B4-BE49-F238E27FC236}">
                <a16:creationId xmlns:a16="http://schemas.microsoft.com/office/drawing/2014/main" id="{F4A95ED3-E80A-BB79-F211-5585E61F1DBF}"/>
              </a:ext>
            </a:extLst>
          </p:cNvPr>
          <p:cNvSpPr/>
          <p:nvPr/>
        </p:nvSpPr>
        <p:spPr>
          <a:xfrm>
            <a:off x="990600" y="3921092"/>
            <a:ext cx="3352801" cy="501099"/>
          </a:xfrm>
          <a:prstGeom prst="rect">
            <a:avLst/>
          </a:prstGeom>
        </p:spPr>
        <p:txBody>
          <a:bodyPr wrap="square">
            <a:spAutoFit/>
          </a:bodyPr>
          <a:lstStyle/>
          <a:p>
            <a:pPr>
              <a:lnSpc>
                <a:spcPts val="3400"/>
              </a:lnSpc>
              <a:buClr>
                <a:srgbClr val="CC0000"/>
              </a:buClr>
              <a:tabLst>
                <a:tab pos="1625600" algn="l"/>
                <a:tab pos="1638300" algn="l"/>
                <a:tab pos="1816100" algn="l"/>
                <a:tab pos="2247900" algn="l"/>
                <a:tab pos="2959100" algn="l"/>
                <a:tab pos="2997200" algn="l"/>
              </a:tabLst>
            </a:pPr>
            <a:r>
              <a:rPr lang="en-US" altLang="zh-CN" sz="2800">
                <a:latin typeface="Arial" pitchFamily="34" charset="0"/>
                <a:cs typeface="Arial" pitchFamily="34" charset="0"/>
              </a:rPr>
              <a:t>Ứng suất lớn nhất</a:t>
            </a:r>
            <a:endParaRPr lang="en-US" altLang="zh-CN" sz="2800" dirty="0">
              <a:latin typeface="Arial" pitchFamily="34" charset="0"/>
              <a:cs typeface="Arial" pitchFamily="34" charset="0"/>
            </a:endParaRPr>
          </a:p>
        </p:txBody>
      </p:sp>
      <p:pic>
        <p:nvPicPr>
          <p:cNvPr id="20" name="Picture 109">
            <a:extLst>
              <a:ext uri="{FF2B5EF4-FFF2-40B4-BE49-F238E27FC236}">
                <a16:creationId xmlns:a16="http://schemas.microsoft.com/office/drawing/2014/main" id="{1DE6024B-99FC-D0F2-0CB3-0A65809542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2417" y="4515101"/>
            <a:ext cx="2819883" cy="872922"/>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3215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7" name="TextBox 6">
            <a:extLst>
              <a:ext uri="{FF2B5EF4-FFF2-40B4-BE49-F238E27FC236}">
                <a16:creationId xmlns:a16="http://schemas.microsoft.com/office/drawing/2014/main" id="{6DA2711B-C5D3-E317-BE40-42E423F45EB7}"/>
              </a:ext>
            </a:extLst>
          </p:cNvPr>
          <p:cNvSpPr txBox="1"/>
          <p:nvPr/>
        </p:nvSpPr>
        <p:spPr>
          <a:xfrm>
            <a:off x="4226767" y="906122"/>
            <a:ext cx="1362270"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Bài giải</a:t>
            </a:r>
          </a:p>
        </p:txBody>
      </p:sp>
      <p:pic>
        <p:nvPicPr>
          <p:cNvPr id="3" name="Picture 109">
            <a:extLst>
              <a:ext uri="{FF2B5EF4-FFF2-40B4-BE49-F238E27FC236}">
                <a16:creationId xmlns:a16="http://schemas.microsoft.com/office/drawing/2014/main" id="{1EC620F1-A17A-4C95-C2A3-4B1E14189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8" y="1465515"/>
            <a:ext cx="4156878" cy="808392"/>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05">
            <a:extLst>
              <a:ext uri="{FF2B5EF4-FFF2-40B4-BE49-F238E27FC236}">
                <a16:creationId xmlns:a16="http://schemas.microsoft.com/office/drawing/2014/main" id="{A9A5500F-4682-067D-1073-0E62512CF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494" y="2457366"/>
            <a:ext cx="4191000" cy="81971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Object 9">
            <a:extLst>
              <a:ext uri="{FF2B5EF4-FFF2-40B4-BE49-F238E27FC236}">
                <a16:creationId xmlns:a16="http://schemas.microsoft.com/office/drawing/2014/main" id="{36161926-91A0-A535-1DA5-C243C7145DC2}"/>
              </a:ext>
            </a:extLst>
          </p:cNvPr>
          <p:cNvGraphicFramePr>
            <a:graphicFrameLocks noChangeAspect="1"/>
          </p:cNvGraphicFramePr>
          <p:nvPr>
            <p:extLst>
              <p:ext uri="{D42A27DB-BD31-4B8C-83A1-F6EECF244321}">
                <p14:modId xmlns:p14="http://schemas.microsoft.com/office/powerpoint/2010/main" val="175817812"/>
              </p:ext>
            </p:extLst>
          </p:nvPr>
        </p:nvGraphicFramePr>
        <p:xfrm>
          <a:off x="5557838" y="2538895"/>
          <a:ext cx="2381250" cy="738187"/>
        </p:xfrm>
        <a:graphic>
          <a:graphicData uri="http://schemas.openxmlformats.org/presentationml/2006/ole">
            <mc:AlternateContent xmlns:mc="http://schemas.openxmlformats.org/markup-compatibility/2006">
              <mc:Choice xmlns:v="urn:schemas-microsoft-com:vml" Requires="v">
                <p:oleObj name="Equation" r:id="rId5" imgW="1269720" imgH="393480" progId="Equation.DSMT4">
                  <p:embed/>
                </p:oleObj>
              </mc:Choice>
              <mc:Fallback>
                <p:oleObj name="Equation" r:id="rId5" imgW="1269720" imgH="393480" progId="Equation.DSMT4">
                  <p:embed/>
                  <p:pic>
                    <p:nvPicPr>
                      <p:cNvPr id="0" name=""/>
                      <p:cNvPicPr/>
                      <p:nvPr/>
                    </p:nvPicPr>
                    <p:blipFill>
                      <a:blip r:embed="rId6"/>
                      <a:stretch>
                        <a:fillRect/>
                      </a:stretch>
                    </p:blipFill>
                    <p:spPr>
                      <a:xfrm>
                        <a:off x="5557838" y="2538895"/>
                        <a:ext cx="2381250" cy="738187"/>
                      </a:xfrm>
                      <a:prstGeom prst="rect">
                        <a:avLst/>
                      </a:prstGeom>
                      <a:ln w="12700">
                        <a:solidFill>
                          <a:srgbClr val="C00000"/>
                        </a:solidFill>
                      </a:ln>
                    </p:spPr>
                  </p:pic>
                </p:oleObj>
              </mc:Fallback>
            </mc:AlternateContent>
          </a:graphicData>
        </a:graphic>
      </p:graphicFrame>
      <p:sp>
        <p:nvSpPr>
          <p:cNvPr id="11" name="Rectangle 10">
            <a:extLst>
              <a:ext uri="{FF2B5EF4-FFF2-40B4-BE49-F238E27FC236}">
                <a16:creationId xmlns:a16="http://schemas.microsoft.com/office/drawing/2014/main" id="{F691AD2B-D92E-8640-55C1-CA8DD9006EB0}"/>
              </a:ext>
            </a:extLst>
          </p:cNvPr>
          <p:cNvSpPr/>
          <p:nvPr/>
        </p:nvSpPr>
        <p:spPr>
          <a:xfrm>
            <a:off x="1054395" y="3517095"/>
            <a:ext cx="4320413" cy="425758"/>
          </a:xfrm>
          <a:prstGeom prst="rect">
            <a:avLst/>
          </a:prstGeom>
        </p:spPr>
        <p:txBody>
          <a:bodyPr wrap="none">
            <a:spAutoFit/>
          </a:bodyPr>
          <a:lstStyle/>
          <a:p>
            <a:pPr>
              <a:lnSpc>
                <a:spcPts val="2600"/>
              </a:lnSpc>
              <a:tabLst>
                <a:tab pos="825500" algn="l"/>
                <a:tab pos="863600" algn="l"/>
              </a:tabLst>
            </a:pPr>
            <a:r>
              <a:rPr lang="en-US" altLang="zh-CN" sz="2800">
                <a:latin typeface="Arial" pitchFamily="34" charset="0"/>
                <a:cs typeface="Arial" pitchFamily="34" charset="0"/>
              </a:rPr>
              <a:t>Chuyển vị điểm B và C là:</a:t>
            </a:r>
            <a:endParaRPr lang="en-US" altLang="zh-CN" sz="2800" dirty="0">
              <a:latin typeface="Arial" pitchFamily="34" charset="0"/>
              <a:cs typeface="Arial" pitchFamily="34" charset="0"/>
            </a:endParaRPr>
          </a:p>
        </p:txBody>
      </p:sp>
      <p:pic>
        <p:nvPicPr>
          <p:cNvPr id="12" name="Picture 107">
            <a:extLst>
              <a:ext uri="{FF2B5EF4-FFF2-40B4-BE49-F238E27FC236}">
                <a16:creationId xmlns:a16="http://schemas.microsoft.com/office/drawing/2014/main" id="{BBCF60FE-F0A3-D75C-66F8-7F3DE483AB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9188" y="4022901"/>
            <a:ext cx="4999149" cy="81390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a:extLst>
              <a:ext uri="{FF2B5EF4-FFF2-40B4-BE49-F238E27FC236}">
                <a16:creationId xmlns:a16="http://schemas.microsoft.com/office/drawing/2014/main" id="{FDE5B653-E063-4002-493F-FE7625C0C441}"/>
              </a:ext>
            </a:extLst>
          </p:cNvPr>
          <p:cNvSpPr txBox="1"/>
          <p:nvPr/>
        </p:nvSpPr>
        <p:spPr>
          <a:xfrm>
            <a:off x="6301557" y="3882702"/>
            <a:ext cx="2381250"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Chuyển dịch sang trái</a:t>
            </a:r>
          </a:p>
        </p:txBody>
      </p:sp>
      <p:pic>
        <p:nvPicPr>
          <p:cNvPr id="21" name="Picture 106">
            <a:extLst>
              <a:ext uri="{FF2B5EF4-FFF2-40B4-BE49-F238E27FC236}">
                <a16:creationId xmlns:a16="http://schemas.microsoft.com/office/drawing/2014/main" id="{AE5D2E42-86CF-F1FD-D860-F84BA7811F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9188" y="4946028"/>
            <a:ext cx="6793569" cy="1174399"/>
          </a:xfrm>
          <a:prstGeom prst="rect">
            <a:avLst/>
          </a:prstGeom>
          <a:solidFill>
            <a:schemeClr val="bg2">
              <a:lumMod val="75000"/>
            </a:schemeClr>
          </a:solidFill>
          <a:ln w="25400">
            <a:solidFill>
              <a:srgbClr val="FF0000"/>
            </a:solidFill>
          </a:ln>
          <a:effectLst/>
        </p:spPr>
      </p:pic>
    </p:spTree>
    <p:extLst>
      <p:ext uri="{BB962C8B-B14F-4D97-AF65-F5344CB8AC3E}">
        <p14:creationId xmlns:p14="http://schemas.microsoft.com/office/powerpoint/2010/main" val="14400530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4" name="TextBox 23">
            <a:extLst>
              <a:ext uri="{FF2B5EF4-FFF2-40B4-BE49-F238E27FC236}">
                <a16:creationId xmlns:a16="http://schemas.microsoft.com/office/drawing/2014/main" id="{1375A43D-C83B-23A7-47DB-76A54F3893E1}"/>
              </a:ext>
            </a:extLst>
          </p:cNvPr>
          <p:cNvSpPr txBox="1"/>
          <p:nvPr/>
        </p:nvSpPr>
        <p:spPr>
          <a:xfrm>
            <a:off x="1119189" y="1390423"/>
            <a:ext cx="2892974" cy="3054682"/>
          </a:xfrm>
          <a:prstGeom prst="rect">
            <a:avLst/>
          </a:prstGeom>
          <a:noFill/>
        </p:spPr>
        <p:txBody>
          <a:bodyPr wrap="square">
            <a:spAutoFit/>
          </a:bodyPr>
          <a:lstStyle/>
          <a:p>
            <a:pPr algn="just">
              <a:lnSpc>
                <a:spcPts val="3300"/>
              </a:lnSpc>
            </a:pPr>
            <a:r>
              <a:rPr lang="en-US" sz="2800">
                <a:latin typeface="Arial" panose="020B0604020202020204" pitchFamily="34" charset="0"/>
                <a:cs typeface="Arial" panose="020B0604020202020204" pitchFamily="34" charset="0"/>
              </a:rPr>
              <a:t>Thanh AD tuyệt đối cứng được giữ cân bằng nằm ngang nhờ gối cố định A và hai thanh BE và CF. </a:t>
            </a:r>
          </a:p>
        </p:txBody>
      </p:sp>
      <p:sp>
        <p:nvSpPr>
          <p:cNvPr id="25" name="TextBox 24">
            <a:extLst>
              <a:ext uri="{FF2B5EF4-FFF2-40B4-BE49-F238E27FC236}">
                <a16:creationId xmlns:a16="http://schemas.microsoft.com/office/drawing/2014/main" id="{3A5C2351-D14E-1983-FF30-684D146FD603}"/>
              </a:ext>
            </a:extLst>
          </p:cNvPr>
          <p:cNvSpPr txBox="1"/>
          <p:nvPr/>
        </p:nvSpPr>
        <p:spPr>
          <a:xfrm>
            <a:off x="1996751" y="938211"/>
            <a:ext cx="478660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Bài toán siêu tĩnh giàn thanh</a:t>
            </a:r>
          </a:p>
        </p:txBody>
      </p:sp>
      <p:pic>
        <p:nvPicPr>
          <p:cNvPr id="27" name="Picture 26">
            <a:extLst>
              <a:ext uri="{FF2B5EF4-FFF2-40B4-BE49-F238E27FC236}">
                <a16:creationId xmlns:a16="http://schemas.microsoft.com/office/drawing/2014/main" id="{DB0C9229-9F82-54AD-B12C-1F059BB8C118}"/>
              </a:ext>
            </a:extLst>
          </p:cNvPr>
          <p:cNvPicPr>
            <a:picLocks noChangeAspect="1"/>
          </p:cNvPicPr>
          <p:nvPr/>
        </p:nvPicPr>
        <p:blipFill>
          <a:blip r:embed="rId3"/>
          <a:stretch>
            <a:fillRect/>
          </a:stretch>
        </p:blipFill>
        <p:spPr>
          <a:xfrm>
            <a:off x="4157663" y="1461431"/>
            <a:ext cx="4733925" cy="2638425"/>
          </a:xfrm>
          <a:prstGeom prst="rect">
            <a:avLst/>
          </a:prstGeom>
        </p:spPr>
      </p:pic>
      <p:sp>
        <p:nvSpPr>
          <p:cNvPr id="29" name="TextBox 28">
            <a:extLst>
              <a:ext uri="{FF2B5EF4-FFF2-40B4-BE49-F238E27FC236}">
                <a16:creationId xmlns:a16="http://schemas.microsoft.com/office/drawing/2014/main" id="{451DFA6A-6CB4-935A-D6C8-06BC1D4CD060}"/>
              </a:ext>
            </a:extLst>
          </p:cNvPr>
          <p:cNvSpPr txBox="1"/>
          <p:nvPr/>
        </p:nvSpPr>
        <p:spPr>
          <a:xfrm>
            <a:off x="990600" y="4319700"/>
            <a:ext cx="8032102" cy="1815882"/>
          </a:xfrm>
          <a:prstGeom prst="rect">
            <a:avLst/>
          </a:prstGeom>
          <a:noFill/>
        </p:spPr>
        <p:txBody>
          <a:bodyPr wrap="square">
            <a:spAutoFit/>
          </a:bodyPr>
          <a:lstStyle/>
          <a:p>
            <a:pPr algn="just"/>
            <a:r>
              <a:rPr lang="en-US" sz="2800">
                <a:latin typeface="Arial" panose="020B0604020202020204" pitchFamily="34" charset="0"/>
                <a:cs typeface="Arial" panose="020B0604020202020204" pitchFamily="34" charset="0"/>
              </a:rPr>
              <a:t>Hai thanh BE và CF có cùng diện tích mặt cắt ngang A và được làm từ cùng loại vật liệu có mô đun đàn hồi E. Xác định ứng lực trong hai thanh BE và CF</a:t>
            </a:r>
            <a:endParaRPr lang="en-US" sz="2800"/>
          </a:p>
        </p:txBody>
      </p:sp>
    </p:spTree>
    <p:extLst>
      <p:ext uri="{BB962C8B-B14F-4D97-AF65-F5344CB8AC3E}">
        <p14:creationId xmlns:p14="http://schemas.microsoft.com/office/powerpoint/2010/main" val="10553535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5" name="TextBox 24">
            <a:extLst>
              <a:ext uri="{FF2B5EF4-FFF2-40B4-BE49-F238E27FC236}">
                <a16:creationId xmlns:a16="http://schemas.microsoft.com/office/drawing/2014/main" id="{3A5C2351-D14E-1983-FF30-684D146FD603}"/>
              </a:ext>
            </a:extLst>
          </p:cNvPr>
          <p:cNvSpPr txBox="1"/>
          <p:nvPr/>
        </p:nvSpPr>
        <p:spPr>
          <a:xfrm>
            <a:off x="2673998" y="869949"/>
            <a:ext cx="478660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Phương pháp hình học</a:t>
            </a:r>
          </a:p>
        </p:txBody>
      </p:sp>
      <p:sp>
        <p:nvSpPr>
          <p:cNvPr id="2" name="TextBox 1">
            <a:extLst>
              <a:ext uri="{FF2B5EF4-FFF2-40B4-BE49-F238E27FC236}">
                <a16:creationId xmlns:a16="http://schemas.microsoft.com/office/drawing/2014/main" id="{E8E51409-A5AB-B9C9-8A51-DCBE79217DD1}"/>
              </a:ext>
            </a:extLst>
          </p:cNvPr>
          <p:cNvSpPr txBox="1"/>
          <p:nvPr/>
        </p:nvSpPr>
        <p:spPr>
          <a:xfrm>
            <a:off x="990600" y="1347313"/>
            <a:ext cx="8024812"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Giải phóng liên kết và đặt phản lực liên kết có chiều như hình vẽ. Xét cân bằng của thanh AD</a:t>
            </a:r>
          </a:p>
        </p:txBody>
      </p:sp>
      <p:pic>
        <p:nvPicPr>
          <p:cNvPr id="6" name="Picture 5">
            <a:extLst>
              <a:ext uri="{FF2B5EF4-FFF2-40B4-BE49-F238E27FC236}">
                <a16:creationId xmlns:a16="http://schemas.microsoft.com/office/drawing/2014/main" id="{81ECAA4E-4DFD-6CF3-0315-7A7E205BDADD}"/>
              </a:ext>
            </a:extLst>
          </p:cNvPr>
          <p:cNvPicPr>
            <a:picLocks noChangeAspect="1"/>
          </p:cNvPicPr>
          <p:nvPr/>
        </p:nvPicPr>
        <p:blipFill>
          <a:blip r:embed="rId3"/>
          <a:stretch>
            <a:fillRect/>
          </a:stretch>
        </p:blipFill>
        <p:spPr>
          <a:xfrm>
            <a:off x="3724275" y="2438302"/>
            <a:ext cx="5419725" cy="1533525"/>
          </a:xfrm>
          <a:prstGeom prst="rect">
            <a:avLst/>
          </a:prstGeom>
        </p:spPr>
      </p:pic>
      <p:graphicFrame>
        <p:nvGraphicFramePr>
          <p:cNvPr id="7" name="Object 6">
            <a:extLst>
              <a:ext uri="{FF2B5EF4-FFF2-40B4-BE49-F238E27FC236}">
                <a16:creationId xmlns:a16="http://schemas.microsoft.com/office/drawing/2014/main" id="{D2C47CB5-5DF6-360A-03B5-4E0746928245}"/>
              </a:ext>
            </a:extLst>
          </p:cNvPr>
          <p:cNvGraphicFramePr>
            <a:graphicFrameLocks noChangeAspect="1"/>
          </p:cNvGraphicFramePr>
          <p:nvPr>
            <p:extLst>
              <p:ext uri="{D42A27DB-BD31-4B8C-83A1-F6EECF244321}">
                <p14:modId xmlns:p14="http://schemas.microsoft.com/office/powerpoint/2010/main" val="791240766"/>
              </p:ext>
            </p:extLst>
          </p:nvPr>
        </p:nvGraphicFramePr>
        <p:xfrm>
          <a:off x="1119188" y="3951660"/>
          <a:ext cx="4722825" cy="954106"/>
        </p:xfrm>
        <a:graphic>
          <a:graphicData uri="http://schemas.openxmlformats.org/presentationml/2006/ole">
            <mc:AlternateContent xmlns:mc="http://schemas.openxmlformats.org/markup-compatibility/2006">
              <mc:Choice xmlns:v="urn:schemas-microsoft-com:vml" Requires="v">
                <p:oleObj name="Equation" r:id="rId4" imgW="2514600" imgH="507960" progId="Equation.DSMT4">
                  <p:embed/>
                </p:oleObj>
              </mc:Choice>
              <mc:Fallback>
                <p:oleObj name="Equation" r:id="rId4" imgW="2514600" imgH="507960" progId="Equation.DSMT4">
                  <p:embed/>
                  <p:pic>
                    <p:nvPicPr>
                      <p:cNvPr id="0" name=""/>
                      <p:cNvPicPr/>
                      <p:nvPr/>
                    </p:nvPicPr>
                    <p:blipFill>
                      <a:blip r:embed="rId5"/>
                      <a:stretch>
                        <a:fillRect/>
                      </a:stretch>
                    </p:blipFill>
                    <p:spPr>
                      <a:xfrm>
                        <a:off x="1119188" y="3951660"/>
                        <a:ext cx="4722825" cy="95410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B96EA6FE-7DDC-2069-27CE-6196B25D36D5}"/>
              </a:ext>
            </a:extLst>
          </p:cNvPr>
          <p:cNvSpPr txBox="1"/>
          <p:nvPr/>
        </p:nvSpPr>
        <p:spPr>
          <a:xfrm>
            <a:off x="1102325" y="4829274"/>
            <a:ext cx="7913087" cy="1384995"/>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Phương trình (1) có hai ẩn số là N</a:t>
            </a:r>
            <a:r>
              <a:rPr lang="en-US" sz="2800" baseline="-25000">
                <a:latin typeface="Arial" panose="020B0604020202020204" pitchFamily="34" charset="0"/>
                <a:cs typeface="Arial" panose="020B0604020202020204" pitchFamily="34" charset="0"/>
              </a:rPr>
              <a:t>B</a:t>
            </a:r>
            <a:r>
              <a:rPr lang="en-US" sz="2800">
                <a:latin typeface="Arial" panose="020B0604020202020204" pitchFamily="34" charset="0"/>
                <a:cs typeface="Arial" panose="020B0604020202020204" pitchFamily="34" charset="0"/>
              </a:rPr>
              <a:t> và N</a:t>
            </a:r>
            <a:r>
              <a:rPr lang="en-US" sz="2800" baseline="-25000">
                <a:latin typeface="Arial" panose="020B0604020202020204" pitchFamily="34" charset="0"/>
                <a:cs typeface="Arial" panose="020B0604020202020204" pitchFamily="34" charset="0"/>
              </a:rPr>
              <a:t>C</a:t>
            </a:r>
            <a:r>
              <a:rPr lang="en-US" sz="2800">
                <a:latin typeface="Arial" panose="020B0604020202020204" pitchFamily="34" charset="0"/>
                <a:cs typeface="Arial" panose="020B0604020202020204" pitchFamily="34" charset="0"/>
              </a:rPr>
              <a:t>, do đó để giải được ta cần đưa them vào một phương trình thứ 2</a:t>
            </a:r>
          </a:p>
        </p:txBody>
      </p:sp>
    </p:spTree>
    <p:extLst>
      <p:ext uri="{BB962C8B-B14F-4D97-AF65-F5344CB8AC3E}">
        <p14:creationId xmlns:p14="http://schemas.microsoft.com/office/powerpoint/2010/main" val="36016699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5" name="TextBox 24">
            <a:extLst>
              <a:ext uri="{FF2B5EF4-FFF2-40B4-BE49-F238E27FC236}">
                <a16:creationId xmlns:a16="http://schemas.microsoft.com/office/drawing/2014/main" id="{3A5C2351-D14E-1983-FF30-684D146FD603}"/>
              </a:ext>
            </a:extLst>
          </p:cNvPr>
          <p:cNvSpPr txBox="1"/>
          <p:nvPr/>
        </p:nvSpPr>
        <p:spPr>
          <a:xfrm>
            <a:off x="2673998" y="869949"/>
            <a:ext cx="478660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Phương pháp hình học</a:t>
            </a:r>
          </a:p>
        </p:txBody>
      </p:sp>
      <p:sp>
        <p:nvSpPr>
          <p:cNvPr id="3" name="TextBox 2">
            <a:extLst>
              <a:ext uri="{FF2B5EF4-FFF2-40B4-BE49-F238E27FC236}">
                <a16:creationId xmlns:a16="http://schemas.microsoft.com/office/drawing/2014/main" id="{9E0BA505-834D-B613-0086-4981E5BEA841}"/>
              </a:ext>
            </a:extLst>
          </p:cNvPr>
          <p:cNvSpPr txBox="1"/>
          <p:nvPr/>
        </p:nvSpPr>
        <p:spPr>
          <a:xfrm>
            <a:off x="990600" y="1302268"/>
            <a:ext cx="5933977"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Phương trình tương thích biến dạng</a:t>
            </a:r>
          </a:p>
        </p:txBody>
      </p:sp>
      <p:pic>
        <p:nvPicPr>
          <p:cNvPr id="5" name="Picture 4">
            <a:extLst>
              <a:ext uri="{FF2B5EF4-FFF2-40B4-BE49-F238E27FC236}">
                <a16:creationId xmlns:a16="http://schemas.microsoft.com/office/drawing/2014/main" id="{342529DC-1A8A-2970-25E1-0B4A69F9F0CF}"/>
              </a:ext>
            </a:extLst>
          </p:cNvPr>
          <p:cNvPicPr>
            <a:picLocks noChangeAspect="1"/>
          </p:cNvPicPr>
          <p:nvPr/>
        </p:nvPicPr>
        <p:blipFill>
          <a:blip r:embed="rId3"/>
          <a:stretch>
            <a:fillRect/>
          </a:stretch>
        </p:blipFill>
        <p:spPr>
          <a:xfrm>
            <a:off x="3852863" y="1825488"/>
            <a:ext cx="5038725" cy="4124325"/>
          </a:xfrm>
          <a:prstGeom prst="rect">
            <a:avLst/>
          </a:prstGeom>
        </p:spPr>
      </p:pic>
      <p:sp>
        <p:nvSpPr>
          <p:cNvPr id="9" name="TextBox 8">
            <a:extLst>
              <a:ext uri="{FF2B5EF4-FFF2-40B4-BE49-F238E27FC236}">
                <a16:creationId xmlns:a16="http://schemas.microsoft.com/office/drawing/2014/main" id="{01E6ECF3-DE8D-D4DD-C8BB-F36F9876C4A8}"/>
              </a:ext>
            </a:extLst>
          </p:cNvPr>
          <p:cNvSpPr txBox="1"/>
          <p:nvPr/>
        </p:nvSpPr>
        <p:spPr>
          <a:xfrm>
            <a:off x="1072536" y="1825488"/>
            <a:ext cx="2733675" cy="1384995"/>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Gọi AB</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C</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D</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 là thanh ABCD sau biến dạng</a:t>
            </a:r>
          </a:p>
        </p:txBody>
      </p:sp>
      <p:sp>
        <p:nvSpPr>
          <p:cNvPr id="10" name="TextBox 9">
            <a:extLst>
              <a:ext uri="{FF2B5EF4-FFF2-40B4-BE49-F238E27FC236}">
                <a16:creationId xmlns:a16="http://schemas.microsoft.com/office/drawing/2014/main" id="{8AC4FE3C-E432-11B3-1B8B-EA700B2B5C28}"/>
              </a:ext>
            </a:extLst>
          </p:cNvPr>
          <p:cNvSpPr txBox="1"/>
          <p:nvPr/>
        </p:nvSpPr>
        <p:spPr>
          <a:xfrm>
            <a:off x="1072536" y="3247460"/>
            <a:ext cx="106417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Ta có</a:t>
            </a:r>
          </a:p>
        </p:txBody>
      </p:sp>
      <p:graphicFrame>
        <p:nvGraphicFramePr>
          <p:cNvPr id="11" name="Object 10">
            <a:extLst>
              <a:ext uri="{FF2B5EF4-FFF2-40B4-BE49-F238E27FC236}">
                <a16:creationId xmlns:a16="http://schemas.microsoft.com/office/drawing/2014/main" id="{4FEE19B5-238D-8C6A-DB75-F32895219806}"/>
              </a:ext>
            </a:extLst>
          </p:cNvPr>
          <p:cNvGraphicFramePr>
            <a:graphicFrameLocks noChangeAspect="1"/>
          </p:cNvGraphicFramePr>
          <p:nvPr>
            <p:extLst>
              <p:ext uri="{D42A27DB-BD31-4B8C-83A1-F6EECF244321}">
                <p14:modId xmlns:p14="http://schemas.microsoft.com/office/powerpoint/2010/main" val="1773386017"/>
              </p:ext>
            </p:extLst>
          </p:nvPr>
        </p:nvGraphicFramePr>
        <p:xfrm>
          <a:off x="1072536" y="3648245"/>
          <a:ext cx="2580454" cy="842043"/>
        </p:xfrm>
        <a:graphic>
          <a:graphicData uri="http://schemas.openxmlformats.org/presentationml/2006/ole">
            <mc:AlternateContent xmlns:mc="http://schemas.openxmlformats.org/markup-compatibility/2006">
              <mc:Choice xmlns:v="urn:schemas-microsoft-com:vml" Requires="v">
                <p:oleObj name="Equation" r:id="rId4" imgW="1206360" imgH="393480" progId="Equation.DSMT4">
                  <p:embed/>
                </p:oleObj>
              </mc:Choice>
              <mc:Fallback>
                <p:oleObj name="Equation" r:id="rId4" imgW="1206360" imgH="393480" progId="Equation.DSMT4">
                  <p:embed/>
                  <p:pic>
                    <p:nvPicPr>
                      <p:cNvPr id="0" name=""/>
                      <p:cNvPicPr/>
                      <p:nvPr/>
                    </p:nvPicPr>
                    <p:blipFill>
                      <a:blip r:embed="rId5"/>
                      <a:stretch>
                        <a:fillRect/>
                      </a:stretch>
                    </p:blipFill>
                    <p:spPr>
                      <a:xfrm>
                        <a:off x="1072536" y="3648245"/>
                        <a:ext cx="2580454" cy="842043"/>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19594030-C9B9-07FF-C86C-AEAEBB9CBE7B}"/>
              </a:ext>
            </a:extLst>
          </p:cNvPr>
          <p:cNvGraphicFramePr>
            <a:graphicFrameLocks noChangeAspect="1"/>
          </p:cNvGraphicFramePr>
          <p:nvPr>
            <p:extLst>
              <p:ext uri="{D42A27DB-BD31-4B8C-83A1-F6EECF244321}">
                <p14:modId xmlns:p14="http://schemas.microsoft.com/office/powerpoint/2010/main" val="3449971132"/>
              </p:ext>
            </p:extLst>
          </p:nvPr>
        </p:nvGraphicFramePr>
        <p:xfrm>
          <a:off x="1046163" y="4506913"/>
          <a:ext cx="2633662" cy="841375"/>
        </p:xfrm>
        <a:graphic>
          <a:graphicData uri="http://schemas.openxmlformats.org/presentationml/2006/ole">
            <mc:AlternateContent xmlns:mc="http://schemas.openxmlformats.org/markup-compatibility/2006">
              <mc:Choice xmlns:v="urn:schemas-microsoft-com:vml" Requires="v">
                <p:oleObj name="Equation" r:id="rId6" imgW="1231560" imgH="393480" progId="Equation.DSMT4">
                  <p:embed/>
                </p:oleObj>
              </mc:Choice>
              <mc:Fallback>
                <p:oleObj name="Equation" r:id="rId6" imgW="1231560" imgH="393480" progId="Equation.DSMT4">
                  <p:embed/>
                  <p:pic>
                    <p:nvPicPr>
                      <p:cNvPr id="11" name="Object 10">
                        <a:extLst>
                          <a:ext uri="{FF2B5EF4-FFF2-40B4-BE49-F238E27FC236}">
                            <a16:creationId xmlns:a16="http://schemas.microsoft.com/office/drawing/2014/main" id="{4FEE19B5-238D-8C6A-DB75-F32895219806}"/>
                          </a:ext>
                        </a:extLst>
                      </p:cNvPr>
                      <p:cNvPicPr/>
                      <p:nvPr/>
                    </p:nvPicPr>
                    <p:blipFill>
                      <a:blip r:embed="rId7"/>
                      <a:stretch>
                        <a:fillRect/>
                      </a:stretch>
                    </p:blipFill>
                    <p:spPr>
                      <a:xfrm>
                        <a:off x="1046163" y="4506913"/>
                        <a:ext cx="2633662" cy="841375"/>
                      </a:xfrm>
                      <a:prstGeom prst="rect">
                        <a:avLst/>
                      </a:prstGeom>
                    </p:spPr>
                  </p:pic>
                </p:oleObj>
              </mc:Fallback>
            </mc:AlternateContent>
          </a:graphicData>
        </a:graphic>
      </p:graphicFrame>
    </p:spTree>
    <p:extLst>
      <p:ext uri="{BB962C8B-B14F-4D97-AF65-F5344CB8AC3E}">
        <p14:creationId xmlns:p14="http://schemas.microsoft.com/office/powerpoint/2010/main" val="40162776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5" name="TextBox 24">
            <a:extLst>
              <a:ext uri="{FF2B5EF4-FFF2-40B4-BE49-F238E27FC236}">
                <a16:creationId xmlns:a16="http://schemas.microsoft.com/office/drawing/2014/main" id="{3A5C2351-D14E-1983-FF30-684D146FD603}"/>
              </a:ext>
            </a:extLst>
          </p:cNvPr>
          <p:cNvSpPr txBox="1"/>
          <p:nvPr/>
        </p:nvSpPr>
        <p:spPr>
          <a:xfrm>
            <a:off x="2673998" y="869949"/>
            <a:ext cx="478660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Phương pháp hình học</a:t>
            </a:r>
          </a:p>
        </p:txBody>
      </p:sp>
      <p:pic>
        <p:nvPicPr>
          <p:cNvPr id="5" name="Picture 4">
            <a:extLst>
              <a:ext uri="{FF2B5EF4-FFF2-40B4-BE49-F238E27FC236}">
                <a16:creationId xmlns:a16="http://schemas.microsoft.com/office/drawing/2014/main" id="{342529DC-1A8A-2970-25E1-0B4A69F9F0CF}"/>
              </a:ext>
            </a:extLst>
          </p:cNvPr>
          <p:cNvPicPr>
            <a:picLocks noChangeAspect="1"/>
          </p:cNvPicPr>
          <p:nvPr/>
        </p:nvPicPr>
        <p:blipFill>
          <a:blip r:embed="rId3"/>
          <a:stretch>
            <a:fillRect/>
          </a:stretch>
        </p:blipFill>
        <p:spPr>
          <a:xfrm>
            <a:off x="3863699" y="1497012"/>
            <a:ext cx="5038725" cy="4124325"/>
          </a:xfrm>
          <a:prstGeom prst="rect">
            <a:avLst/>
          </a:prstGeom>
        </p:spPr>
      </p:pic>
      <p:sp>
        <p:nvSpPr>
          <p:cNvPr id="2" name="TextBox 1">
            <a:extLst>
              <a:ext uri="{FF2B5EF4-FFF2-40B4-BE49-F238E27FC236}">
                <a16:creationId xmlns:a16="http://schemas.microsoft.com/office/drawing/2014/main" id="{731458E7-7EF8-BC9F-2F9F-A9C71176100A}"/>
              </a:ext>
            </a:extLst>
          </p:cNvPr>
          <p:cNvSpPr txBox="1"/>
          <p:nvPr/>
        </p:nvSpPr>
        <p:spPr>
          <a:xfrm>
            <a:off x="1028992" y="1301069"/>
            <a:ext cx="2239833"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Ta cũng có</a:t>
            </a:r>
          </a:p>
        </p:txBody>
      </p:sp>
      <p:graphicFrame>
        <p:nvGraphicFramePr>
          <p:cNvPr id="4" name="Object 3">
            <a:extLst>
              <a:ext uri="{FF2B5EF4-FFF2-40B4-BE49-F238E27FC236}">
                <a16:creationId xmlns:a16="http://schemas.microsoft.com/office/drawing/2014/main" id="{3F67D645-98D3-C8E0-2A44-531441CD6072}"/>
              </a:ext>
            </a:extLst>
          </p:cNvPr>
          <p:cNvGraphicFramePr>
            <a:graphicFrameLocks noChangeAspect="1"/>
          </p:cNvGraphicFramePr>
          <p:nvPr>
            <p:extLst>
              <p:ext uri="{D42A27DB-BD31-4B8C-83A1-F6EECF244321}">
                <p14:modId xmlns:p14="http://schemas.microsoft.com/office/powerpoint/2010/main" val="2333114558"/>
              </p:ext>
            </p:extLst>
          </p:nvPr>
        </p:nvGraphicFramePr>
        <p:xfrm>
          <a:off x="1119188" y="1824289"/>
          <a:ext cx="2019785" cy="448841"/>
        </p:xfrm>
        <a:graphic>
          <a:graphicData uri="http://schemas.openxmlformats.org/presentationml/2006/ole">
            <mc:AlternateContent xmlns:mc="http://schemas.openxmlformats.org/markup-compatibility/2006">
              <mc:Choice xmlns:v="urn:schemas-microsoft-com:vml" Requires="v">
                <p:oleObj name="Equation" r:id="rId4" imgW="1028520" imgH="228600" progId="Equation.DSMT4">
                  <p:embed/>
                </p:oleObj>
              </mc:Choice>
              <mc:Fallback>
                <p:oleObj name="Equation" r:id="rId4" imgW="1028520" imgH="228600" progId="Equation.DSMT4">
                  <p:embed/>
                  <p:pic>
                    <p:nvPicPr>
                      <p:cNvPr id="0" name=""/>
                      <p:cNvPicPr/>
                      <p:nvPr/>
                    </p:nvPicPr>
                    <p:blipFill>
                      <a:blip r:embed="rId5"/>
                      <a:stretch>
                        <a:fillRect/>
                      </a:stretch>
                    </p:blipFill>
                    <p:spPr>
                      <a:xfrm>
                        <a:off x="1119188" y="1824289"/>
                        <a:ext cx="2019785" cy="448841"/>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B6C356C7-11E9-BAF9-8490-29E0361BC95D}"/>
              </a:ext>
            </a:extLst>
          </p:cNvPr>
          <p:cNvGraphicFramePr>
            <a:graphicFrameLocks noChangeAspect="1"/>
          </p:cNvGraphicFramePr>
          <p:nvPr>
            <p:extLst>
              <p:ext uri="{D42A27DB-BD31-4B8C-83A1-F6EECF244321}">
                <p14:modId xmlns:p14="http://schemas.microsoft.com/office/powerpoint/2010/main" val="3563753427"/>
              </p:ext>
            </p:extLst>
          </p:nvPr>
        </p:nvGraphicFramePr>
        <p:xfrm>
          <a:off x="1119188" y="2273523"/>
          <a:ext cx="1931987" cy="738187"/>
        </p:xfrm>
        <a:graphic>
          <a:graphicData uri="http://schemas.openxmlformats.org/presentationml/2006/ole">
            <mc:AlternateContent xmlns:mc="http://schemas.openxmlformats.org/markup-compatibility/2006">
              <mc:Choice xmlns:v="urn:schemas-microsoft-com:vml" Requires="v">
                <p:oleObj name="Equation" r:id="rId6" imgW="1130040" imgH="431640" progId="Equation.DSMT4">
                  <p:embed/>
                </p:oleObj>
              </mc:Choice>
              <mc:Fallback>
                <p:oleObj name="Equation" r:id="rId6" imgW="1130040" imgH="431640" progId="Equation.DSMT4">
                  <p:embed/>
                  <p:pic>
                    <p:nvPicPr>
                      <p:cNvPr id="0" name=""/>
                      <p:cNvPicPr/>
                      <p:nvPr/>
                    </p:nvPicPr>
                    <p:blipFill>
                      <a:blip r:embed="rId7"/>
                      <a:stretch>
                        <a:fillRect/>
                      </a:stretch>
                    </p:blipFill>
                    <p:spPr>
                      <a:xfrm>
                        <a:off x="1119188" y="2273523"/>
                        <a:ext cx="1931987" cy="73818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E280C30A-8F41-8F5F-B82A-01997E0A6470}"/>
              </a:ext>
            </a:extLst>
          </p:cNvPr>
          <p:cNvGraphicFramePr>
            <a:graphicFrameLocks noChangeAspect="1"/>
          </p:cNvGraphicFramePr>
          <p:nvPr>
            <p:extLst>
              <p:ext uri="{D42A27DB-BD31-4B8C-83A1-F6EECF244321}">
                <p14:modId xmlns:p14="http://schemas.microsoft.com/office/powerpoint/2010/main" val="2582715647"/>
              </p:ext>
            </p:extLst>
          </p:nvPr>
        </p:nvGraphicFramePr>
        <p:xfrm>
          <a:off x="1119188" y="3019286"/>
          <a:ext cx="1415797" cy="424739"/>
        </p:xfrm>
        <a:graphic>
          <a:graphicData uri="http://schemas.openxmlformats.org/presentationml/2006/ole">
            <mc:AlternateContent xmlns:mc="http://schemas.openxmlformats.org/markup-compatibility/2006">
              <mc:Choice xmlns:v="urn:schemas-microsoft-com:vml" Requires="v">
                <p:oleObj name="Equation" r:id="rId8" imgW="761760" imgH="228600" progId="Equation.DSMT4">
                  <p:embed/>
                </p:oleObj>
              </mc:Choice>
              <mc:Fallback>
                <p:oleObj name="Equation" r:id="rId8" imgW="761760" imgH="228600" progId="Equation.DSMT4">
                  <p:embed/>
                  <p:pic>
                    <p:nvPicPr>
                      <p:cNvPr id="0" name=""/>
                      <p:cNvPicPr/>
                      <p:nvPr/>
                    </p:nvPicPr>
                    <p:blipFill>
                      <a:blip r:embed="rId9"/>
                      <a:stretch>
                        <a:fillRect/>
                      </a:stretch>
                    </p:blipFill>
                    <p:spPr>
                      <a:xfrm>
                        <a:off x="1119188" y="3019286"/>
                        <a:ext cx="1415797" cy="424739"/>
                      </a:xfrm>
                      <a:prstGeom prst="rect">
                        <a:avLst/>
                      </a:prstGeom>
                      <a:ln w="19050">
                        <a:solidFill>
                          <a:srgbClr val="C00000"/>
                        </a:solidFill>
                      </a:ln>
                    </p:spPr>
                  </p:pic>
                </p:oleObj>
              </mc:Fallback>
            </mc:AlternateContent>
          </a:graphicData>
        </a:graphic>
      </p:graphicFrame>
      <p:graphicFrame>
        <p:nvGraphicFramePr>
          <p:cNvPr id="8" name="Object 7">
            <a:extLst>
              <a:ext uri="{FF2B5EF4-FFF2-40B4-BE49-F238E27FC236}">
                <a16:creationId xmlns:a16="http://schemas.microsoft.com/office/drawing/2014/main" id="{383D59FD-C61E-C192-C299-CA38735FD3CA}"/>
              </a:ext>
            </a:extLst>
          </p:cNvPr>
          <p:cNvGraphicFramePr>
            <a:graphicFrameLocks noChangeAspect="1"/>
          </p:cNvGraphicFramePr>
          <p:nvPr>
            <p:extLst>
              <p:ext uri="{D42A27DB-BD31-4B8C-83A1-F6EECF244321}">
                <p14:modId xmlns:p14="http://schemas.microsoft.com/office/powerpoint/2010/main" val="1016104141"/>
              </p:ext>
            </p:extLst>
          </p:nvPr>
        </p:nvGraphicFramePr>
        <p:xfrm>
          <a:off x="985808" y="3462413"/>
          <a:ext cx="2580454" cy="842043"/>
        </p:xfrm>
        <a:graphic>
          <a:graphicData uri="http://schemas.openxmlformats.org/presentationml/2006/ole">
            <mc:AlternateContent xmlns:mc="http://schemas.openxmlformats.org/markup-compatibility/2006">
              <mc:Choice xmlns:v="urn:schemas-microsoft-com:vml" Requires="v">
                <p:oleObj name="Equation" r:id="rId10" imgW="1206360" imgH="393480" progId="Equation.DSMT4">
                  <p:embed/>
                </p:oleObj>
              </mc:Choice>
              <mc:Fallback>
                <p:oleObj name="Equation" r:id="rId10" imgW="1206360" imgH="393480" progId="Equation.DSMT4">
                  <p:embed/>
                  <p:pic>
                    <p:nvPicPr>
                      <p:cNvPr id="11" name="Object 10">
                        <a:extLst>
                          <a:ext uri="{FF2B5EF4-FFF2-40B4-BE49-F238E27FC236}">
                            <a16:creationId xmlns:a16="http://schemas.microsoft.com/office/drawing/2014/main" id="{4FEE19B5-238D-8C6A-DB75-F32895219806}"/>
                          </a:ext>
                        </a:extLst>
                      </p:cNvPr>
                      <p:cNvPicPr/>
                      <p:nvPr/>
                    </p:nvPicPr>
                    <p:blipFill>
                      <a:blip r:embed="rId11"/>
                      <a:stretch>
                        <a:fillRect/>
                      </a:stretch>
                    </p:blipFill>
                    <p:spPr>
                      <a:xfrm>
                        <a:off x="985808" y="3462413"/>
                        <a:ext cx="2580454" cy="842043"/>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E3E7DA5D-1784-611A-64BC-BCBA2CE7816B}"/>
              </a:ext>
            </a:extLst>
          </p:cNvPr>
          <p:cNvGraphicFramePr>
            <a:graphicFrameLocks noChangeAspect="1"/>
          </p:cNvGraphicFramePr>
          <p:nvPr>
            <p:extLst>
              <p:ext uri="{D42A27DB-BD31-4B8C-83A1-F6EECF244321}">
                <p14:modId xmlns:p14="http://schemas.microsoft.com/office/powerpoint/2010/main" val="318926272"/>
              </p:ext>
            </p:extLst>
          </p:nvPr>
        </p:nvGraphicFramePr>
        <p:xfrm>
          <a:off x="985808" y="4304456"/>
          <a:ext cx="2633662" cy="841375"/>
        </p:xfrm>
        <a:graphic>
          <a:graphicData uri="http://schemas.openxmlformats.org/presentationml/2006/ole">
            <mc:AlternateContent xmlns:mc="http://schemas.openxmlformats.org/markup-compatibility/2006">
              <mc:Choice xmlns:v="urn:schemas-microsoft-com:vml" Requires="v">
                <p:oleObj name="Equation" r:id="rId12" imgW="1231560" imgH="393480" progId="Equation.DSMT4">
                  <p:embed/>
                </p:oleObj>
              </mc:Choice>
              <mc:Fallback>
                <p:oleObj name="Equation" r:id="rId12" imgW="1231560" imgH="393480" progId="Equation.DSMT4">
                  <p:embed/>
                  <p:pic>
                    <p:nvPicPr>
                      <p:cNvPr id="12" name="Object 11">
                        <a:extLst>
                          <a:ext uri="{FF2B5EF4-FFF2-40B4-BE49-F238E27FC236}">
                            <a16:creationId xmlns:a16="http://schemas.microsoft.com/office/drawing/2014/main" id="{19594030-C9B9-07FF-C86C-AEAEBB9CBE7B}"/>
                          </a:ext>
                        </a:extLst>
                      </p:cNvPr>
                      <p:cNvPicPr/>
                      <p:nvPr/>
                    </p:nvPicPr>
                    <p:blipFill>
                      <a:blip r:embed="rId13"/>
                      <a:stretch>
                        <a:fillRect/>
                      </a:stretch>
                    </p:blipFill>
                    <p:spPr>
                      <a:xfrm>
                        <a:off x="985808" y="4304456"/>
                        <a:ext cx="2633662" cy="84137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291CC07D-7FDE-B1BE-E647-FEFA298BCEBB}"/>
              </a:ext>
            </a:extLst>
          </p:cNvPr>
          <p:cNvGraphicFramePr>
            <a:graphicFrameLocks noChangeAspect="1"/>
          </p:cNvGraphicFramePr>
          <p:nvPr>
            <p:extLst>
              <p:ext uri="{D42A27DB-BD31-4B8C-83A1-F6EECF244321}">
                <p14:modId xmlns:p14="http://schemas.microsoft.com/office/powerpoint/2010/main" val="1344639600"/>
              </p:ext>
            </p:extLst>
          </p:nvPr>
        </p:nvGraphicFramePr>
        <p:xfrm>
          <a:off x="1186119" y="5164736"/>
          <a:ext cx="3881181" cy="841375"/>
        </p:xfrm>
        <a:graphic>
          <a:graphicData uri="http://schemas.openxmlformats.org/presentationml/2006/ole">
            <mc:AlternateContent xmlns:mc="http://schemas.openxmlformats.org/markup-compatibility/2006">
              <mc:Choice xmlns:v="urn:schemas-microsoft-com:vml" Requires="v">
                <p:oleObj name="Equation" r:id="rId14" imgW="1815840" imgH="393480" progId="Equation.DSMT4">
                  <p:embed/>
                </p:oleObj>
              </mc:Choice>
              <mc:Fallback>
                <p:oleObj name="Equation" r:id="rId14" imgW="1815840" imgH="393480" progId="Equation.DSMT4">
                  <p:embed/>
                  <p:pic>
                    <p:nvPicPr>
                      <p:cNvPr id="0" name=""/>
                      <p:cNvPicPr/>
                      <p:nvPr/>
                    </p:nvPicPr>
                    <p:blipFill>
                      <a:blip r:embed="rId15"/>
                      <a:stretch>
                        <a:fillRect/>
                      </a:stretch>
                    </p:blipFill>
                    <p:spPr>
                      <a:xfrm>
                        <a:off x="1186119" y="5164736"/>
                        <a:ext cx="3881181" cy="841375"/>
                      </a:xfrm>
                      <a:prstGeom prst="rect">
                        <a:avLst/>
                      </a:prstGeom>
                      <a:ln w="19050">
                        <a:solidFill>
                          <a:srgbClr val="C00000"/>
                        </a:solidFill>
                      </a:ln>
                    </p:spPr>
                  </p:pic>
                </p:oleObj>
              </mc:Fallback>
            </mc:AlternateContent>
          </a:graphicData>
        </a:graphic>
      </p:graphicFrame>
    </p:spTree>
    <p:extLst>
      <p:ext uri="{BB962C8B-B14F-4D97-AF65-F5344CB8AC3E}">
        <p14:creationId xmlns:p14="http://schemas.microsoft.com/office/powerpoint/2010/main" val="32765019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5" name="TextBox 24">
            <a:extLst>
              <a:ext uri="{FF2B5EF4-FFF2-40B4-BE49-F238E27FC236}">
                <a16:creationId xmlns:a16="http://schemas.microsoft.com/office/drawing/2014/main" id="{3A5C2351-D14E-1983-FF30-684D146FD603}"/>
              </a:ext>
            </a:extLst>
          </p:cNvPr>
          <p:cNvSpPr txBox="1"/>
          <p:nvPr/>
        </p:nvSpPr>
        <p:spPr>
          <a:xfrm>
            <a:off x="2673998" y="869949"/>
            <a:ext cx="4786604"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Phương pháp hình học</a:t>
            </a:r>
          </a:p>
        </p:txBody>
      </p:sp>
      <p:sp>
        <p:nvSpPr>
          <p:cNvPr id="3" name="TextBox 2">
            <a:extLst>
              <a:ext uri="{FF2B5EF4-FFF2-40B4-BE49-F238E27FC236}">
                <a16:creationId xmlns:a16="http://schemas.microsoft.com/office/drawing/2014/main" id="{FA2F6290-862B-ABFD-2011-CA71982EE534}"/>
              </a:ext>
            </a:extLst>
          </p:cNvPr>
          <p:cNvSpPr txBox="1"/>
          <p:nvPr/>
        </p:nvSpPr>
        <p:spPr>
          <a:xfrm>
            <a:off x="1119188" y="1306286"/>
            <a:ext cx="5747657"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Kết hợp với phương trình số (1)</a:t>
            </a:r>
          </a:p>
        </p:txBody>
      </p:sp>
      <p:graphicFrame>
        <p:nvGraphicFramePr>
          <p:cNvPr id="9" name="Object 8">
            <a:extLst>
              <a:ext uri="{FF2B5EF4-FFF2-40B4-BE49-F238E27FC236}">
                <a16:creationId xmlns:a16="http://schemas.microsoft.com/office/drawing/2014/main" id="{49A223E4-D13C-5F50-FDA1-CE40FA2C3C2F}"/>
              </a:ext>
            </a:extLst>
          </p:cNvPr>
          <p:cNvGraphicFramePr>
            <a:graphicFrameLocks noChangeAspect="1"/>
          </p:cNvGraphicFramePr>
          <p:nvPr>
            <p:extLst>
              <p:ext uri="{D42A27DB-BD31-4B8C-83A1-F6EECF244321}">
                <p14:modId xmlns:p14="http://schemas.microsoft.com/office/powerpoint/2010/main" val="2743477909"/>
              </p:ext>
            </p:extLst>
          </p:nvPr>
        </p:nvGraphicFramePr>
        <p:xfrm>
          <a:off x="1339725" y="1889926"/>
          <a:ext cx="4038591" cy="914398"/>
        </p:xfrm>
        <a:graphic>
          <a:graphicData uri="http://schemas.openxmlformats.org/presentationml/2006/ole">
            <mc:AlternateContent xmlns:mc="http://schemas.openxmlformats.org/markup-compatibility/2006">
              <mc:Choice xmlns:v="urn:schemas-microsoft-com:vml" Requires="v">
                <p:oleObj name="Equation" r:id="rId3" imgW="2019240" imgH="457200" progId="Equation.DSMT4">
                  <p:embed/>
                </p:oleObj>
              </mc:Choice>
              <mc:Fallback>
                <p:oleObj name="Equation" r:id="rId3" imgW="2019240" imgH="457200" progId="Equation.DSMT4">
                  <p:embed/>
                  <p:pic>
                    <p:nvPicPr>
                      <p:cNvPr id="0" name=""/>
                      <p:cNvPicPr/>
                      <p:nvPr/>
                    </p:nvPicPr>
                    <p:blipFill>
                      <a:blip r:embed="rId4"/>
                      <a:stretch>
                        <a:fillRect/>
                      </a:stretch>
                    </p:blipFill>
                    <p:spPr>
                      <a:xfrm>
                        <a:off x="1339725" y="1889926"/>
                        <a:ext cx="4038591" cy="914398"/>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626A8FAF-FE56-ED5C-900C-3FE54DB54468}"/>
              </a:ext>
            </a:extLst>
          </p:cNvPr>
          <p:cNvSpPr txBox="1"/>
          <p:nvPr/>
        </p:nvSpPr>
        <p:spPr>
          <a:xfrm>
            <a:off x="2882382" y="2872586"/>
            <a:ext cx="3126532"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Phương pháp lực</a:t>
            </a:r>
          </a:p>
        </p:txBody>
      </p:sp>
      <p:pic>
        <p:nvPicPr>
          <p:cNvPr id="11" name="Picture 10">
            <a:extLst>
              <a:ext uri="{FF2B5EF4-FFF2-40B4-BE49-F238E27FC236}">
                <a16:creationId xmlns:a16="http://schemas.microsoft.com/office/drawing/2014/main" id="{0D47AA0E-67B8-2B0D-B111-CD455DA42CCD}"/>
              </a:ext>
            </a:extLst>
          </p:cNvPr>
          <p:cNvPicPr>
            <a:picLocks noChangeAspect="1"/>
          </p:cNvPicPr>
          <p:nvPr/>
        </p:nvPicPr>
        <p:blipFill>
          <a:blip r:embed="rId5"/>
          <a:stretch>
            <a:fillRect/>
          </a:stretch>
        </p:blipFill>
        <p:spPr>
          <a:xfrm>
            <a:off x="4619625" y="2994812"/>
            <a:ext cx="4733925" cy="2638425"/>
          </a:xfrm>
          <a:prstGeom prst="rect">
            <a:avLst/>
          </a:prstGeom>
        </p:spPr>
      </p:pic>
    </p:spTree>
    <p:extLst>
      <p:ext uri="{BB962C8B-B14F-4D97-AF65-F5344CB8AC3E}">
        <p14:creationId xmlns:p14="http://schemas.microsoft.com/office/powerpoint/2010/main" val="8790466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10" name="TextBox 9">
            <a:extLst>
              <a:ext uri="{FF2B5EF4-FFF2-40B4-BE49-F238E27FC236}">
                <a16:creationId xmlns:a16="http://schemas.microsoft.com/office/drawing/2014/main" id="{626A8FAF-FE56-ED5C-900C-3FE54DB54468}"/>
              </a:ext>
            </a:extLst>
          </p:cNvPr>
          <p:cNvSpPr txBox="1"/>
          <p:nvPr/>
        </p:nvSpPr>
        <p:spPr>
          <a:xfrm>
            <a:off x="3227614" y="924215"/>
            <a:ext cx="3126532"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Phương pháp lực</a:t>
            </a:r>
          </a:p>
        </p:txBody>
      </p:sp>
      <p:pic>
        <p:nvPicPr>
          <p:cNvPr id="11" name="Picture 10">
            <a:extLst>
              <a:ext uri="{FF2B5EF4-FFF2-40B4-BE49-F238E27FC236}">
                <a16:creationId xmlns:a16="http://schemas.microsoft.com/office/drawing/2014/main" id="{0D47AA0E-67B8-2B0D-B111-CD455DA42CCD}"/>
              </a:ext>
            </a:extLst>
          </p:cNvPr>
          <p:cNvPicPr>
            <a:picLocks noChangeAspect="1"/>
          </p:cNvPicPr>
          <p:nvPr/>
        </p:nvPicPr>
        <p:blipFill>
          <a:blip r:embed="rId3"/>
          <a:stretch>
            <a:fillRect/>
          </a:stretch>
        </p:blipFill>
        <p:spPr>
          <a:xfrm>
            <a:off x="4157663" y="1515697"/>
            <a:ext cx="4733925" cy="2638425"/>
          </a:xfrm>
          <a:prstGeom prst="rect">
            <a:avLst/>
          </a:prstGeom>
        </p:spPr>
      </p:pic>
      <p:sp>
        <p:nvSpPr>
          <p:cNvPr id="2" name="TextBox 1">
            <a:extLst>
              <a:ext uri="{FF2B5EF4-FFF2-40B4-BE49-F238E27FC236}">
                <a16:creationId xmlns:a16="http://schemas.microsoft.com/office/drawing/2014/main" id="{4AEE7116-F182-0D00-75DF-661FBFE65863}"/>
              </a:ext>
            </a:extLst>
          </p:cNvPr>
          <p:cNvSpPr txBox="1"/>
          <p:nvPr/>
        </p:nvSpPr>
        <p:spPr>
          <a:xfrm>
            <a:off x="990600" y="1394707"/>
            <a:ext cx="3928673" cy="523220"/>
          </a:xfrm>
          <a:prstGeom prst="rect">
            <a:avLst/>
          </a:prstGeom>
          <a:noFill/>
        </p:spPr>
        <p:txBody>
          <a:bodyPr wrap="square" rtlCol="0">
            <a:spAutoFit/>
          </a:bodyPr>
          <a:lstStyle/>
          <a:p>
            <a:pPr algn="l"/>
            <a:r>
              <a:rPr lang="en-US" sz="2800" u="sng">
                <a:solidFill>
                  <a:srgbClr val="C00000"/>
                </a:solidFill>
                <a:latin typeface="Arial" panose="020B0604020202020204" pitchFamily="34" charset="0"/>
                <a:cs typeface="Arial" panose="020B0604020202020204" pitchFamily="34" charset="0"/>
              </a:rPr>
              <a:t>Bước 1</a:t>
            </a:r>
            <a:r>
              <a:rPr lang="en-US" sz="2800">
                <a:latin typeface="Arial" panose="020B0604020202020204" pitchFamily="34" charset="0"/>
                <a:cs typeface="Arial" panose="020B0604020202020204" pitchFamily="34" charset="0"/>
              </a:rPr>
              <a:t>: Lập hệ cơ bản</a:t>
            </a:r>
          </a:p>
        </p:txBody>
      </p:sp>
      <p:sp>
        <p:nvSpPr>
          <p:cNvPr id="4" name="TextBox 3">
            <a:extLst>
              <a:ext uri="{FF2B5EF4-FFF2-40B4-BE49-F238E27FC236}">
                <a16:creationId xmlns:a16="http://schemas.microsoft.com/office/drawing/2014/main" id="{6FE9661A-437D-4299-DE2E-68B5801C3573}"/>
              </a:ext>
            </a:extLst>
          </p:cNvPr>
          <p:cNvSpPr txBox="1"/>
          <p:nvPr/>
        </p:nvSpPr>
        <p:spPr>
          <a:xfrm>
            <a:off x="1119188" y="1986189"/>
            <a:ext cx="3038475" cy="1384995"/>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a) Thay liên kết thừa bằng phản lực liên kết </a:t>
            </a:r>
            <a:r>
              <a:rPr lang="en-US" sz="2800">
                <a:solidFill>
                  <a:srgbClr val="0000FF"/>
                </a:solidFill>
                <a:latin typeface="Arial" panose="020B0604020202020204" pitchFamily="34" charset="0"/>
                <a:cs typeface="Arial" panose="020B0604020202020204" pitchFamily="34" charset="0"/>
              </a:rPr>
              <a:t>X</a:t>
            </a:r>
            <a:r>
              <a:rPr lang="en-US" sz="2800" baseline="-25000">
                <a:solidFill>
                  <a:srgbClr val="0000FF"/>
                </a:solidFill>
                <a:latin typeface="Arial" panose="020B0604020202020204" pitchFamily="34" charset="0"/>
                <a:cs typeface="Arial" panose="020B0604020202020204" pitchFamily="34" charset="0"/>
              </a:rPr>
              <a:t>1</a:t>
            </a:r>
          </a:p>
        </p:txBody>
      </p:sp>
      <p:sp>
        <p:nvSpPr>
          <p:cNvPr id="5" name="Rectangle 4">
            <a:extLst>
              <a:ext uri="{FF2B5EF4-FFF2-40B4-BE49-F238E27FC236}">
                <a16:creationId xmlns:a16="http://schemas.microsoft.com/office/drawing/2014/main" id="{08969D0D-5786-C3C0-2B61-8801A25AA0A8}"/>
              </a:ext>
            </a:extLst>
          </p:cNvPr>
          <p:cNvSpPr/>
          <p:nvPr/>
        </p:nvSpPr>
        <p:spPr bwMode="auto">
          <a:xfrm>
            <a:off x="6158204" y="1515697"/>
            <a:ext cx="1614196" cy="17126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7" name="Straight Arrow Connector 6">
            <a:extLst>
              <a:ext uri="{FF2B5EF4-FFF2-40B4-BE49-F238E27FC236}">
                <a16:creationId xmlns:a16="http://schemas.microsoft.com/office/drawing/2014/main" id="{AAB7D428-46B3-DCE8-FAAA-B62C89660D2A}"/>
              </a:ext>
            </a:extLst>
          </p:cNvPr>
          <p:cNvCxnSpPr>
            <a:cxnSpLocks/>
          </p:cNvCxnSpPr>
          <p:nvPr/>
        </p:nvCxnSpPr>
        <p:spPr bwMode="auto">
          <a:xfrm flipV="1">
            <a:off x="7427167" y="2662060"/>
            <a:ext cx="0" cy="765110"/>
          </a:xfrm>
          <a:prstGeom prst="straightConnector1">
            <a:avLst/>
          </a:prstGeom>
          <a:noFill/>
          <a:ln w="38100" cap="flat" cmpd="sng" algn="ctr">
            <a:solidFill>
              <a:srgbClr val="C00000"/>
            </a:solidFill>
            <a:prstDash val="solid"/>
            <a:round/>
            <a:headEnd type="none" w="med" len="med"/>
            <a:tailEnd type="triangle"/>
          </a:ln>
          <a:effectLst/>
        </p:spPr>
      </p:cxnSp>
      <p:sp>
        <p:nvSpPr>
          <p:cNvPr id="12" name="TextBox 11">
            <a:extLst>
              <a:ext uri="{FF2B5EF4-FFF2-40B4-BE49-F238E27FC236}">
                <a16:creationId xmlns:a16="http://schemas.microsoft.com/office/drawing/2014/main" id="{CA629A9A-42FE-7889-C095-E04AE6F5FE0D}"/>
              </a:ext>
            </a:extLst>
          </p:cNvPr>
          <p:cNvSpPr txBox="1"/>
          <p:nvPr/>
        </p:nvSpPr>
        <p:spPr>
          <a:xfrm>
            <a:off x="7469155" y="2573299"/>
            <a:ext cx="606490"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X</a:t>
            </a:r>
            <a:r>
              <a:rPr lang="en-US" sz="2800" baseline="-25000">
                <a:solidFill>
                  <a:srgbClr val="0000FF"/>
                </a:solidFill>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7FC87ABB-12CF-D52C-1391-996F472111D5}"/>
              </a:ext>
            </a:extLst>
          </p:cNvPr>
          <p:cNvSpPr txBox="1"/>
          <p:nvPr/>
        </p:nvSpPr>
        <p:spPr>
          <a:xfrm>
            <a:off x="1112968" y="3390666"/>
            <a:ext cx="3038475" cy="1384995"/>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b) Giải phóng liên kết trong hệ cơ bản </a:t>
            </a:r>
            <a:endParaRPr lang="en-US" sz="2800" baseline="-25000">
              <a:solidFill>
                <a:srgbClr val="0000FF"/>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8BEFDD0-E596-FD2E-7987-ECACC3B7EAE5}"/>
              </a:ext>
            </a:extLst>
          </p:cNvPr>
          <p:cNvSpPr/>
          <p:nvPr/>
        </p:nvSpPr>
        <p:spPr bwMode="auto">
          <a:xfrm>
            <a:off x="5039016" y="1475044"/>
            <a:ext cx="1191207" cy="17126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5" name="Rectangle 14">
            <a:extLst>
              <a:ext uri="{FF2B5EF4-FFF2-40B4-BE49-F238E27FC236}">
                <a16:creationId xmlns:a16="http://schemas.microsoft.com/office/drawing/2014/main" id="{9968ECF3-0F89-F5B2-7C7B-594ADAAF5E4C}"/>
              </a:ext>
            </a:extLst>
          </p:cNvPr>
          <p:cNvSpPr/>
          <p:nvPr/>
        </p:nvSpPr>
        <p:spPr bwMode="auto">
          <a:xfrm>
            <a:off x="5286741" y="2662060"/>
            <a:ext cx="333424" cy="82280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6" name="Rectangle 15">
            <a:extLst>
              <a:ext uri="{FF2B5EF4-FFF2-40B4-BE49-F238E27FC236}">
                <a16:creationId xmlns:a16="http://schemas.microsoft.com/office/drawing/2014/main" id="{E4097395-8F1B-7E0F-0C11-2A50A541E745}"/>
              </a:ext>
            </a:extLst>
          </p:cNvPr>
          <p:cNvSpPr/>
          <p:nvPr/>
        </p:nvSpPr>
        <p:spPr bwMode="auto">
          <a:xfrm>
            <a:off x="4132978" y="2662060"/>
            <a:ext cx="467015" cy="150882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18" name="Straight Arrow Connector 17">
            <a:extLst>
              <a:ext uri="{FF2B5EF4-FFF2-40B4-BE49-F238E27FC236}">
                <a16:creationId xmlns:a16="http://schemas.microsoft.com/office/drawing/2014/main" id="{E27EC592-3178-2EE5-37D7-6D1EBB28CF87}"/>
              </a:ext>
            </a:extLst>
          </p:cNvPr>
          <p:cNvCxnSpPr/>
          <p:nvPr/>
        </p:nvCxnSpPr>
        <p:spPr bwMode="auto">
          <a:xfrm flipV="1">
            <a:off x="4627984" y="2929812"/>
            <a:ext cx="0" cy="597160"/>
          </a:xfrm>
          <a:prstGeom prst="straightConnector1">
            <a:avLst/>
          </a:prstGeom>
          <a:noFill/>
          <a:ln w="38100" cap="flat" cmpd="sng" algn="ctr">
            <a:solidFill>
              <a:srgbClr val="C0000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DE79CA0A-C280-9248-3470-46CCF3FB66AB}"/>
              </a:ext>
            </a:extLst>
          </p:cNvPr>
          <p:cNvCxnSpPr/>
          <p:nvPr/>
        </p:nvCxnSpPr>
        <p:spPr bwMode="auto">
          <a:xfrm flipV="1">
            <a:off x="5620165" y="2895600"/>
            <a:ext cx="0" cy="597160"/>
          </a:xfrm>
          <a:prstGeom prst="straightConnector1">
            <a:avLst/>
          </a:prstGeom>
          <a:noFill/>
          <a:ln w="38100" cap="flat" cmpd="sng" algn="ctr">
            <a:solidFill>
              <a:srgbClr val="C0000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FDE74902-5F15-121A-D8FD-12F0C53EA8D8}"/>
              </a:ext>
            </a:extLst>
          </p:cNvPr>
          <p:cNvCxnSpPr/>
          <p:nvPr/>
        </p:nvCxnSpPr>
        <p:spPr bwMode="auto">
          <a:xfrm flipH="1">
            <a:off x="3872204" y="3526972"/>
            <a:ext cx="755780" cy="0"/>
          </a:xfrm>
          <a:prstGeom prst="straightConnector1">
            <a:avLst/>
          </a:prstGeom>
          <a:noFill/>
          <a:ln w="38100" cap="flat" cmpd="sng" algn="ctr">
            <a:solidFill>
              <a:srgbClr val="C00000"/>
            </a:solidFill>
            <a:prstDash val="solid"/>
            <a:round/>
            <a:headEnd type="none" w="med" len="med"/>
            <a:tailEnd type="triangle"/>
          </a:ln>
          <a:effectLst/>
        </p:spPr>
      </p:cxnSp>
      <p:sp>
        <p:nvSpPr>
          <p:cNvPr id="22" name="TextBox 21">
            <a:extLst>
              <a:ext uri="{FF2B5EF4-FFF2-40B4-BE49-F238E27FC236}">
                <a16:creationId xmlns:a16="http://schemas.microsoft.com/office/drawing/2014/main" id="{FD0E3254-46C7-33BE-5047-94214F342178}"/>
              </a:ext>
            </a:extLst>
          </p:cNvPr>
          <p:cNvSpPr txBox="1"/>
          <p:nvPr/>
        </p:nvSpPr>
        <p:spPr>
          <a:xfrm>
            <a:off x="5650729" y="2668202"/>
            <a:ext cx="75626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N</a:t>
            </a:r>
            <a:r>
              <a:rPr lang="en-US" sz="2800" baseline="-25000">
                <a:latin typeface="Arial" panose="020B0604020202020204" pitchFamily="34" charset="0"/>
                <a:cs typeface="Arial" panose="020B0604020202020204" pitchFamily="34" charset="0"/>
              </a:rPr>
              <a:t>B</a:t>
            </a:r>
          </a:p>
        </p:txBody>
      </p:sp>
      <p:sp>
        <p:nvSpPr>
          <p:cNvPr id="23" name="TextBox 22">
            <a:extLst>
              <a:ext uri="{FF2B5EF4-FFF2-40B4-BE49-F238E27FC236}">
                <a16:creationId xmlns:a16="http://schemas.microsoft.com/office/drawing/2014/main" id="{46263302-3C0E-6EE7-D97F-A72829C36A1D}"/>
              </a:ext>
            </a:extLst>
          </p:cNvPr>
          <p:cNvSpPr txBox="1"/>
          <p:nvPr/>
        </p:nvSpPr>
        <p:spPr>
          <a:xfrm>
            <a:off x="4625651" y="2541070"/>
            <a:ext cx="75626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Y</a:t>
            </a:r>
            <a:r>
              <a:rPr lang="en-US" sz="2800" baseline="-2500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9D8730DC-2421-CE09-F9EE-8D9C0071610E}"/>
              </a:ext>
            </a:extLst>
          </p:cNvPr>
          <p:cNvSpPr txBox="1"/>
          <p:nvPr/>
        </p:nvSpPr>
        <p:spPr>
          <a:xfrm>
            <a:off x="3817828" y="2935490"/>
            <a:ext cx="75626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X</a:t>
            </a:r>
            <a:r>
              <a:rPr lang="en-US" sz="2800" baseline="-25000">
                <a:latin typeface="Arial" panose="020B0604020202020204" pitchFamily="34" charset="0"/>
                <a:cs typeface="Arial" panose="020B0604020202020204" pitchFamily="34" charset="0"/>
              </a:rPr>
              <a:t>A</a:t>
            </a:r>
          </a:p>
        </p:txBody>
      </p:sp>
      <p:sp>
        <p:nvSpPr>
          <p:cNvPr id="26" name="TextBox 25">
            <a:extLst>
              <a:ext uri="{FF2B5EF4-FFF2-40B4-BE49-F238E27FC236}">
                <a16:creationId xmlns:a16="http://schemas.microsoft.com/office/drawing/2014/main" id="{1CC77B2C-5689-4053-2701-9CC911053315}"/>
              </a:ext>
            </a:extLst>
          </p:cNvPr>
          <p:cNvSpPr txBox="1"/>
          <p:nvPr/>
        </p:nvSpPr>
        <p:spPr>
          <a:xfrm>
            <a:off x="1079243" y="4616166"/>
            <a:ext cx="7826632"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c) Viết phương trình cân bằng tĩnh học trong hệ cơ bản</a:t>
            </a:r>
            <a:endParaRPr lang="en-US" sz="2800" baseline="-25000">
              <a:solidFill>
                <a:srgbClr val="0000FF"/>
              </a:solidFill>
              <a:latin typeface="Arial" panose="020B0604020202020204" pitchFamily="34" charset="0"/>
              <a:cs typeface="Arial" panose="020B0604020202020204" pitchFamily="34" charset="0"/>
            </a:endParaRPr>
          </a:p>
        </p:txBody>
      </p:sp>
      <p:graphicFrame>
        <p:nvGraphicFramePr>
          <p:cNvPr id="27" name="Object 26">
            <a:extLst>
              <a:ext uri="{FF2B5EF4-FFF2-40B4-BE49-F238E27FC236}">
                <a16:creationId xmlns:a16="http://schemas.microsoft.com/office/drawing/2014/main" id="{F675CAA7-DE53-8DBE-4F54-E2DD5DAF0B41}"/>
              </a:ext>
            </a:extLst>
          </p:cNvPr>
          <p:cNvGraphicFramePr>
            <a:graphicFrameLocks noChangeAspect="1"/>
          </p:cNvGraphicFramePr>
          <p:nvPr>
            <p:extLst>
              <p:ext uri="{D42A27DB-BD31-4B8C-83A1-F6EECF244321}">
                <p14:modId xmlns:p14="http://schemas.microsoft.com/office/powerpoint/2010/main" val="2164227776"/>
              </p:ext>
            </p:extLst>
          </p:nvPr>
        </p:nvGraphicFramePr>
        <p:xfrm>
          <a:off x="3077742" y="5136017"/>
          <a:ext cx="4414278" cy="896300"/>
        </p:xfrm>
        <a:graphic>
          <a:graphicData uri="http://schemas.openxmlformats.org/presentationml/2006/ole">
            <mc:AlternateContent xmlns:mc="http://schemas.openxmlformats.org/markup-compatibility/2006">
              <mc:Choice xmlns:v="urn:schemas-microsoft-com:vml" Requires="v">
                <p:oleObj name="Equation" r:id="rId4" imgW="2501640" imgH="507960" progId="Equation.DSMT4">
                  <p:embed/>
                </p:oleObj>
              </mc:Choice>
              <mc:Fallback>
                <p:oleObj name="Equation" r:id="rId4" imgW="2501640" imgH="507960" progId="Equation.DSMT4">
                  <p:embed/>
                  <p:pic>
                    <p:nvPicPr>
                      <p:cNvPr id="0" name=""/>
                      <p:cNvPicPr/>
                      <p:nvPr/>
                    </p:nvPicPr>
                    <p:blipFill>
                      <a:blip r:embed="rId5"/>
                      <a:stretch>
                        <a:fillRect/>
                      </a:stretch>
                    </p:blipFill>
                    <p:spPr>
                      <a:xfrm>
                        <a:off x="3077742" y="5136017"/>
                        <a:ext cx="4414278" cy="896300"/>
                      </a:xfrm>
                      <a:prstGeom prst="rect">
                        <a:avLst/>
                      </a:prstGeom>
                    </p:spPr>
                  </p:pic>
                </p:oleObj>
              </mc:Fallback>
            </mc:AlternateContent>
          </a:graphicData>
        </a:graphic>
      </p:graphicFrame>
    </p:spTree>
    <p:extLst>
      <p:ext uri="{BB962C8B-B14F-4D97-AF65-F5344CB8AC3E}">
        <p14:creationId xmlns:p14="http://schemas.microsoft.com/office/powerpoint/2010/main" val="12459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22" presetClass="entr" presetSubtype="4"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3" grpId="0"/>
      <p:bldP spid="14" grpId="0" animBg="1"/>
      <p:bldP spid="15" grpId="0" animBg="1"/>
      <p:bldP spid="16" grpId="0" animBg="1"/>
      <p:bldP spid="22" grpId="0"/>
      <p:bldP spid="23" grpId="0"/>
      <p:bldP spid="24" grpId="0"/>
      <p:bldP spid="2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10" name="TextBox 9">
            <a:extLst>
              <a:ext uri="{FF2B5EF4-FFF2-40B4-BE49-F238E27FC236}">
                <a16:creationId xmlns:a16="http://schemas.microsoft.com/office/drawing/2014/main" id="{626A8FAF-FE56-ED5C-900C-3FE54DB54468}"/>
              </a:ext>
            </a:extLst>
          </p:cNvPr>
          <p:cNvSpPr txBox="1"/>
          <p:nvPr/>
        </p:nvSpPr>
        <p:spPr>
          <a:xfrm>
            <a:off x="3227614" y="924215"/>
            <a:ext cx="3126532"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Phương pháp lực</a:t>
            </a:r>
          </a:p>
        </p:txBody>
      </p:sp>
      <p:pic>
        <p:nvPicPr>
          <p:cNvPr id="11" name="Picture 10">
            <a:extLst>
              <a:ext uri="{FF2B5EF4-FFF2-40B4-BE49-F238E27FC236}">
                <a16:creationId xmlns:a16="http://schemas.microsoft.com/office/drawing/2014/main" id="{0D47AA0E-67B8-2B0D-B111-CD455DA42CCD}"/>
              </a:ext>
            </a:extLst>
          </p:cNvPr>
          <p:cNvPicPr>
            <a:picLocks noChangeAspect="1"/>
          </p:cNvPicPr>
          <p:nvPr/>
        </p:nvPicPr>
        <p:blipFill>
          <a:blip r:embed="rId3"/>
          <a:stretch>
            <a:fillRect/>
          </a:stretch>
        </p:blipFill>
        <p:spPr>
          <a:xfrm>
            <a:off x="4157663" y="1515697"/>
            <a:ext cx="4733925" cy="2638425"/>
          </a:xfrm>
          <a:prstGeom prst="rect">
            <a:avLst/>
          </a:prstGeom>
        </p:spPr>
      </p:pic>
      <p:sp>
        <p:nvSpPr>
          <p:cNvPr id="5" name="Rectangle 4">
            <a:extLst>
              <a:ext uri="{FF2B5EF4-FFF2-40B4-BE49-F238E27FC236}">
                <a16:creationId xmlns:a16="http://schemas.microsoft.com/office/drawing/2014/main" id="{08969D0D-5786-C3C0-2B61-8801A25AA0A8}"/>
              </a:ext>
            </a:extLst>
          </p:cNvPr>
          <p:cNvSpPr/>
          <p:nvPr/>
        </p:nvSpPr>
        <p:spPr bwMode="auto">
          <a:xfrm>
            <a:off x="6158204" y="1515697"/>
            <a:ext cx="1614196" cy="17126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7" name="Straight Arrow Connector 6">
            <a:extLst>
              <a:ext uri="{FF2B5EF4-FFF2-40B4-BE49-F238E27FC236}">
                <a16:creationId xmlns:a16="http://schemas.microsoft.com/office/drawing/2014/main" id="{AAB7D428-46B3-DCE8-FAAA-B62C89660D2A}"/>
              </a:ext>
            </a:extLst>
          </p:cNvPr>
          <p:cNvCxnSpPr>
            <a:cxnSpLocks/>
          </p:cNvCxnSpPr>
          <p:nvPr/>
        </p:nvCxnSpPr>
        <p:spPr bwMode="auto">
          <a:xfrm flipV="1">
            <a:off x="7427167" y="2662060"/>
            <a:ext cx="0" cy="765110"/>
          </a:xfrm>
          <a:prstGeom prst="straightConnector1">
            <a:avLst/>
          </a:prstGeom>
          <a:noFill/>
          <a:ln w="38100" cap="flat" cmpd="sng" algn="ctr">
            <a:solidFill>
              <a:srgbClr val="C00000"/>
            </a:solidFill>
            <a:prstDash val="solid"/>
            <a:round/>
            <a:headEnd type="none" w="med" len="med"/>
            <a:tailEnd type="triangle"/>
          </a:ln>
          <a:effectLst/>
        </p:spPr>
      </p:cxnSp>
      <p:sp>
        <p:nvSpPr>
          <p:cNvPr id="14" name="Rectangle 13">
            <a:extLst>
              <a:ext uri="{FF2B5EF4-FFF2-40B4-BE49-F238E27FC236}">
                <a16:creationId xmlns:a16="http://schemas.microsoft.com/office/drawing/2014/main" id="{88BEFDD0-E596-FD2E-7987-ECACC3B7EAE5}"/>
              </a:ext>
            </a:extLst>
          </p:cNvPr>
          <p:cNvSpPr/>
          <p:nvPr/>
        </p:nvSpPr>
        <p:spPr bwMode="auto">
          <a:xfrm>
            <a:off x="5039016" y="1475044"/>
            <a:ext cx="1191207" cy="17126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5" name="Rectangle 14">
            <a:extLst>
              <a:ext uri="{FF2B5EF4-FFF2-40B4-BE49-F238E27FC236}">
                <a16:creationId xmlns:a16="http://schemas.microsoft.com/office/drawing/2014/main" id="{9968ECF3-0F89-F5B2-7C7B-594ADAAF5E4C}"/>
              </a:ext>
            </a:extLst>
          </p:cNvPr>
          <p:cNvSpPr/>
          <p:nvPr/>
        </p:nvSpPr>
        <p:spPr bwMode="auto">
          <a:xfrm>
            <a:off x="5286741" y="2662060"/>
            <a:ext cx="333424" cy="82280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6" name="Rectangle 15">
            <a:extLst>
              <a:ext uri="{FF2B5EF4-FFF2-40B4-BE49-F238E27FC236}">
                <a16:creationId xmlns:a16="http://schemas.microsoft.com/office/drawing/2014/main" id="{E4097395-8F1B-7E0F-0C11-2A50A541E745}"/>
              </a:ext>
            </a:extLst>
          </p:cNvPr>
          <p:cNvSpPr/>
          <p:nvPr/>
        </p:nvSpPr>
        <p:spPr bwMode="auto">
          <a:xfrm>
            <a:off x="4132978" y="2662060"/>
            <a:ext cx="467015" cy="150882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18" name="Straight Arrow Connector 17">
            <a:extLst>
              <a:ext uri="{FF2B5EF4-FFF2-40B4-BE49-F238E27FC236}">
                <a16:creationId xmlns:a16="http://schemas.microsoft.com/office/drawing/2014/main" id="{E27EC592-3178-2EE5-37D7-6D1EBB28CF87}"/>
              </a:ext>
            </a:extLst>
          </p:cNvPr>
          <p:cNvCxnSpPr/>
          <p:nvPr/>
        </p:nvCxnSpPr>
        <p:spPr bwMode="auto">
          <a:xfrm flipV="1">
            <a:off x="4627984" y="2929812"/>
            <a:ext cx="0" cy="597160"/>
          </a:xfrm>
          <a:prstGeom prst="straightConnector1">
            <a:avLst/>
          </a:prstGeom>
          <a:noFill/>
          <a:ln w="38100" cap="flat" cmpd="sng" algn="ctr">
            <a:solidFill>
              <a:srgbClr val="C0000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DE79CA0A-C280-9248-3470-46CCF3FB66AB}"/>
              </a:ext>
            </a:extLst>
          </p:cNvPr>
          <p:cNvCxnSpPr/>
          <p:nvPr/>
        </p:nvCxnSpPr>
        <p:spPr bwMode="auto">
          <a:xfrm flipV="1">
            <a:off x="5620165" y="2895600"/>
            <a:ext cx="0" cy="597160"/>
          </a:xfrm>
          <a:prstGeom prst="straightConnector1">
            <a:avLst/>
          </a:prstGeom>
          <a:noFill/>
          <a:ln w="38100" cap="flat" cmpd="sng" algn="ctr">
            <a:solidFill>
              <a:srgbClr val="C0000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FDE74902-5F15-121A-D8FD-12F0C53EA8D8}"/>
              </a:ext>
            </a:extLst>
          </p:cNvPr>
          <p:cNvCxnSpPr/>
          <p:nvPr/>
        </p:nvCxnSpPr>
        <p:spPr bwMode="auto">
          <a:xfrm flipH="1">
            <a:off x="3872204" y="3526972"/>
            <a:ext cx="755780" cy="0"/>
          </a:xfrm>
          <a:prstGeom prst="straightConnector1">
            <a:avLst/>
          </a:prstGeom>
          <a:noFill/>
          <a:ln w="38100" cap="flat" cmpd="sng" algn="ctr">
            <a:solidFill>
              <a:srgbClr val="C00000"/>
            </a:solidFill>
            <a:prstDash val="solid"/>
            <a:round/>
            <a:headEnd type="none" w="med" len="med"/>
            <a:tailEnd type="triangle"/>
          </a:ln>
          <a:effectLst/>
        </p:spPr>
      </p:cxnSp>
      <p:sp>
        <p:nvSpPr>
          <p:cNvPr id="23" name="TextBox 22">
            <a:extLst>
              <a:ext uri="{FF2B5EF4-FFF2-40B4-BE49-F238E27FC236}">
                <a16:creationId xmlns:a16="http://schemas.microsoft.com/office/drawing/2014/main" id="{46263302-3C0E-6EE7-D97F-A72829C36A1D}"/>
              </a:ext>
            </a:extLst>
          </p:cNvPr>
          <p:cNvSpPr txBox="1"/>
          <p:nvPr/>
        </p:nvSpPr>
        <p:spPr>
          <a:xfrm>
            <a:off x="4625651" y="2541070"/>
            <a:ext cx="75626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Y</a:t>
            </a:r>
            <a:r>
              <a:rPr lang="en-US" sz="2800" baseline="-2500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9D8730DC-2421-CE09-F9EE-8D9C0071610E}"/>
              </a:ext>
            </a:extLst>
          </p:cNvPr>
          <p:cNvSpPr txBox="1"/>
          <p:nvPr/>
        </p:nvSpPr>
        <p:spPr>
          <a:xfrm>
            <a:off x="3817828" y="2935490"/>
            <a:ext cx="75626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X</a:t>
            </a:r>
            <a:r>
              <a:rPr lang="en-US" sz="2800" baseline="-25000">
                <a:latin typeface="Arial" panose="020B0604020202020204" pitchFamily="34" charset="0"/>
                <a:cs typeface="Arial" panose="020B0604020202020204" pitchFamily="34" charset="0"/>
              </a:rPr>
              <a:t>A</a:t>
            </a:r>
          </a:p>
        </p:txBody>
      </p:sp>
      <p:graphicFrame>
        <p:nvGraphicFramePr>
          <p:cNvPr id="27" name="Object 26">
            <a:extLst>
              <a:ext uri="{FF2B5EF4-FFF2-40B4-BE49-F238E27FC236}">
                <a16:creationId xmlns:a16="http://schemas.microsoft.com/office/drawing/2014/main" id="{F675CAA7-DE53-8DBE-4F54-E2DD5DAF0B41}"/>
              </a:ext>
            </a:extLst>
          </p:cNvPr>
          <p:cNvGraphicFramePr>
            <a:graphicFrameLocks noChangeAspect="1"/>
          </p:cNvGraphicFramePr>
          <p:nvPr>
            <p:extLst>
              <p:ext uri="{D42A27DB-BD31-4B8C-83A1-F6EECF244321}">
                <p14:modId xmlns:p14="http://schemas.microsoft.com/office/powerpoint/2010/main" val="1946804872"/>
              </p:ext>
            </p:extLst>
          </p:nvPr>
        </p:nvGraphicFramePr>
        <p:xfrm>
          <a:off x="1119188" y="1997594"/>
          <a:ext cx="1635125" cy="403225"/>
        </p:xfrm>
        <a:graphic>
          <a:graphicData uri="http://schemas.openxmlformats.org/presentationml/2006/ole">
            <mc:AlternateContent xmlns:mc="http://schemas.openxmlformats.org/markup-compatibility/2006">
              <mc:Choice xmlns:v="urn:schemas-microsoft-com:vml" Requires="v">
                <p:oleObj name="Equation" r:id="rId4" imgW="927000" imgH="228600" progId="Equation.DSMT4">
                  <p:embed/>
                </p:oleObj>
              </mc:Choice>
              <mc:Fallback>
                <p:oleObj name="Equation" r:id="rId4" imgW="927000" imgH="228600" progId="Equation.DSMT4">
                  <p:embed/>
                  <p:pic>
                    <p:nvPicPr>
                      <p:cNvPr id="27" name="Object 26">
                        <a:extLst>
                          <a:ext uri="{FF2B5EF4-FFF2-40B4-BE49-F238E27FC236}">
                            <a16:creationId xmlns:a16="http://schemas.microsoft.com/office/drawing/2014/main" id="{F675CAA7-DE53-8DBE-4F54-E2DD5DAF0B41}"/>
                          </a:ext>
                        </a:extLst>
                      </p:cNvPr>
                      <p:cNvPicPr/>
                      <p:nvPr/>
                    </p:nvPicPr>
                    <p:blipFill>
                      <a:blip r:embed="rId5"/>
                      <a:stretch>
                        <a:fillRect/>
                      </a:stretch>
                    </p:blipFill>
                    <p:spPr>
                      <a:xfrm>
                        <a:off x="1119188" y="1997594"/>
                        <a:ext cx="1635125" cy="403225"/>
                      </a:xfrm>
                      <a:prstGeom prst="rect">
                        <a:avLst/>
                      </a:prstGeom>
                      <a:ln w="19050">
                        <a:solidFill>
                          <a:srgbClr val="C00000"/>
                        </a:solidFill>
                      </a:ln>
                    </p:spPr>
                  </p:pic>
                </p:oleObj>
              </mc:Fallback>
            </mc:AlternateContent>
          </a:graphicData>
        </a:graphic>
      </p:graphicFrame>
      <p:sp>
        <p:nvSpPr>
          <p:cNvPr id="2" name="TextBox 1">
            <a:extLst>
              <a:ext uri="{FF2B5EF4-FFF2-40B4-BE49-F238E27FC236}">
                <a16:creationId xmlns:a16="http://schemas.microsoft.com/office/drawing/2014/main" id="{4AEE7116-F182-0D00-75DF-661FBFE65863}"/>
              </a:ext>
            </a:extLst>
          </p:cNvPr>
          <p:cNvSpPr txBox="1"/>
          <p:nvPr/>
        </p:nvSpPr>
        <p:spPr>
          <a:xfrm>
            <a:off x="950803" y="1373936"/>
            <a:ext cx="7437418" cy="523220"/>
          </a:xfrm>
          <a:prstGeom prst="rect">
            <a:avLst/>
          </a:prstGeom>
          <a:noFill/>
        </p:spPr>
        <p:txBody>
          <a:bodyPr wrap="square" rtlCol="0">
            <a:spAutoFit/>
          </a:bodyPr>
          <a:lstStyle/>
          <a:p>
            <a:pPr algn="l"/>
            <a:r>
              <a:rPr lang="en-US" sz="2800" u="sng">
                <a:solidFill>
                  <a:srgbClr val="C00000"/>
                </a:solidFill>
                <a:latin typeface="Arial" panose="020B0604020202020204" pitchFamily="34" charset="0"/>
                <a:cs typeface="Arial" panose="020B0604020202020204" pitchFamily="34" charset="0"/>
              </a:rPr>
              <a:t>Bước 2</a:t>
            </a:r>
            <a:r>
              <a:rPr lang="en-US" sz="2800">
                <a:latin typeface="Arial" panose="020B0604020202020204" pitchFamily="34" charset="0"/>
                <a:cs typeface="Arial" panose="020B0604020202020204" pitchFamily="34" charset="0"/>
              </a:rPr>
              <a:t>: Lập trạng thái </a:t>
            </a:r>
            <a:r>
              <a:rPr lang="en-US" sz="2800">
                <a:solidFill>
                  <a:srgbClr val="0000FF"/>
                </a:solidFill>
                <a:latin typeface="Arial" panose="020B0604020202020204" pitchFamily="34" charset="0"/>
                <a:cs typeface="Arial" panose="020B0604020202020204" pitchFamily="34" charset="0"/>
              </a:rPr>
              <a:t>“m”</a:t>
            </a:r>
            <a:r>
              <a:rPr lang="en-US" sz="2800">
                <a:latin typeface="Arial" panose="020B0604020202020204" pitchFamily="34" charset="0"/>
                <a:cs typeface="Arial" panose="020B0604020202020204" pitchFamily="34" charset="0"/>
              </a:rPr>
              <a:t> trong hệ cơ bản</a:t>
            </a:r>
          </a:p>
        </p:txBody>
      </p:sp>
      <p:sp>
        <p:nvSpPr>
          <p:cNvPr id="3" name="TextBox 2">
            <a:extLst>
              <a:ext uri="{FF2B5EF4-FFF2-40B4-BE49-F238E27FC236}">
                <a16:creationId xmlns:a16="http://schemas.microsoft.com/office/drawing/2014/main" id="{4177EA04-A770-A196-EC1A-BE179C6D7084}"/>
              </a:ext>
            </a:extLst>
          </p:cNvPr>
          <p:cNvSpPr txBox="1"/>
          <p:nvPr/>
        </p:nvSpPr>
        <p:spPr>
          <a:xfrm>
            <a:off x="1008386" y="2492279"/>
            <a:ext cx="2602759"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a) Thay </a:t>
            </a:r>
            <a:r>
              <a:rPr lang="en-US" sz="2800">
                <a:solidFill>
                  <a:srgbClr val="0000FF"/>
                </a:solidFill>
                <a:latin typeface="Arial" panose="020B0604020202020204" pitchFamily="34" charset="0"/>
                <a:cs typeface="Arial" panose="020B0604020202020204" pitchFamily="34" charset="0"/>
              </a:rPr>
              <a:t>X</a:t>
            </a:r>
            <a:r>
              <a:rPr lang="en-US" sz="2800" baseline="-25000">
                <a:solidFill>
                  <a:srgbClr val="0000FF"/>
                </a:solidFill>
                <a:latin typeface="Arial" panose="020B0604020202020204" pitchFamily="34" charset="0"/>
                <a:cs typeface="Arial" panose="020B0604020202020204" pitchFamily="34" charset="0"/>
              </a:rPr>
              <a:t>1</a:t>
            </a:r>
            <a:r>
              <a:rPr lang="en-US" sz="2800">
                <a:solidFill>
                  <a:srgbClr val="0000FF"/>
                </a:solidFill>
                <a:latin typeface="Arial" panose="020B0604020202020204" pitchFamily="34" charset="0"/>
                <a:cs typeface="Arial" panose="020B0604020202020204" pitchFamily="34" charset="0"/>
              </a:rPr>
              <a:t> = 0</a:t>
            </a:r>
          </a:p>
        </p:txBody>
      </p:sp>
      <p:sp>
        <p:nvSpPr>
          <p:cNvPr id="6" name="TextBox 5">
            <a:extLst>
              <a:ext uri="{FF2B5EF4-FFF2-40B4-BE49-F238E27FC236}">
                <a16:creationId xmlns:a16="http://schemas.microsoft.com/office/drawing/2014/main" id="{6C9E5FFA-973A-8D4F-EB2D-408C78BCD77D}"/>
              </a:ext>
            </a:extLst>
          </p:cNvPr>
          <p:cNvSpPr txBox="1"/>
          <p:nvPr/>
        </p:nvSpPr>
        <p:spPr>
          <a:xfrm>
            <a:off x="1008386" y="4175818"/>
            <a:ext cx="7814308"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b) Tính ứng lực trong các thanh ở trạng thái </a:t>
            </a:r>
            <a:r>
              <a:rPr lang="en-US" sz="2800">
                <a:solidFill>
                  <a:srgbClr val="0000FF"/>
                </a:solidFill>
                <a:latin typeface="Arial" panose="020B0604020202020204" pitchFamily="34" charset="0"/>
                <a:cs typeface="Arial" panose="020B0604020202020204" pitchFamily="34" charset="0"/>
              </a:rPr>
              <a:t>“m”</a:t>
            </a:r>
          </a:p>
        </p:txBody>
      </p:sp>
      <p:graphicFrame>
        <p:nvGraphicFramePr>
          <p:cNvPr id="8" name="Object 7">
            <a:extLst>
              <a:ext uri="{FF2B5EF4-FFF2-40B4-BE49-F238E27FC236}">
                <a16:creationId xmlns:a16="http://schemas.microsoft.com/office/drawing/2014/main" id="{96EACDDC-63C2-F7A0-4DC5-7F59F1073FFD}"/>
              </a:ext>
            </a:extLst>
          </p:cNvPr>
          <p:cNvGraphicFramePr>
            <a:graphicFrameLocks noChangeAspect="1"/>
          </p:cNvGraphicFramePr>
          <p:nvPr>
            <p:extLst>
              <p:ext uri="{D42A27DB-BD31-4B8C-83A1-F6EECF244321}">
                <p14:modId xmlns:p14="http://schemas.microsoft.com/office/powerpoint/2010/main" val="2619026027"/>
              </p:ext>
            </p:extLst>
          </p:nvPr>
        </p:nvGraphicFramePr>
        <p:xfrm>
          <a:off x="1462299" y="4767188"/>
          <a:ext cx="2165174" cy="483980"/>
        </p:xfrm>
        <a:graphic>
          <a:graphicData uri="http://schemas.openxmlformats.org/presentationml/2006/ole">
            <mc:AlternateContent xmlns:mc="http://schemas.openxmlformats.org/markup-compatibility/2006">
              <mc:Choice xmlns:v="urn:schemas-microsoft-com:vml" Requires="v">
                <p:oleObj name="Equation" r:id="rId6" imgW="1079280" imgH="241200" progId="Equation.DSMT4">
                  <p:embed/>
                </p:oleObj>
              </mc:Choice>
              <mc:Fallback>
                <p:oleObj name="Equation" r:id="rId6" imgW="1079280" imgH="241200" progId="Equation.DSMT4">
                  <p:embed/>
                  <p:pic>
                    <p:nvPicPr>
                      <p:cNvPr id="0" name=""/>
                      <p:cNvPicPr/>
                      <p:nvPr/>
                    </p:nvPicPr>
                    <p:blipFill>
                      <a:blip r:embed="rId7"/>
                      <a:stretch>
                        <a:fillRect/>
                      </a:stretch>
                    </p:blipFill>
                    <p:spPr>
                      <a:xfrm>
                        <a:off x="1462299" y="4767188"/>
                        <a:ext cx="2165174" cy="48398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1ACD5D0-F01A-4873-3E01-DDD330249CE8}"/>
              </a:ext>
            </a:extLst>
          </p:cNvPr>
          <p:cNvGraphicFramePr>
            <a:graphicFrameLocks noChangeAspect="1"/>
          </p:cNvGraphicFramePr>
          <p:nvPr>
            <p:extLst>
              <p:ext uri="{D42A27DB-BD31-4B8C-83A1-F6EECF244321}">
                <p14:modId xmlns:p14="http://schemas.microsoft.com/office/powerpoint/2010/main" val="1271639225"/>
              </p:ext>
            </p:extLst>
          </p:nvPr>
        </p:nvGraphicFramePr>
        <p:xfrm>
          <a:off x="5648044" y="2621679"/>
          <a:ext cx="560779" cy="560779"/>
        </p:xfrm>
        <a:graphic>
          <a:graphicData uri="http://schemas.openxmlformats.org/presentationml/2006/ole">
            <mc:AlternateContent xmlns:mc="http://schemas.openxmlformats.org/markup-compatibility/2006">
              <mc:Choice xmlns:v="urn:schemas-microsoft-com:vml" Requires="v">
                <p:oleObj name="Equation" r:id="rId8" imgW="241200" imgH="241200" progId="Equation.DSMT4">
                  <p:embed/>
                </p:oleObj>
              </mc:Choice>
              <mc:Fallback>
                <p:oleObj name="Equation" r:id="rId8" imgW="241200" imgH="241200" progId="Equation.DSMT4">
                  <p:embed/>
                  <p:pic>
                    <p:nvPicPr>
                      <p:cNvPr id="0" name=""/>
                      <p:cNvPicPr/>
                      <p:nvPr/>
                    </p:nvPicPr>
                    <p:blipFill>
                      <a:blip r:embed="rId9"/>
                      <a:stretch>
                        <a:fillRect/>
                      </a:stretch>
                    </p:blipFill>
                    <p:spPr>
                      <a:xfrm>
                        <a:off x="5648044" y="2621679"/>
                        <a:ext cx="560779" cy="560779"/>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99E7EE9D-91ED-0C05-215D-D65B9B2BB913}"/>
              </a:ext>
            </a:extLst>
          </p:cNvPr>
          <p:cNvGraphicFramePr>
            <a:graphicFrameLocks noChangeAspect="1"/>
          </p:cNvGraphicFramePr>
          <p:nvPr>
            <p:extLst>
              <p:ext uri="{D42A27DB-BD31-4B8C-83A1-F6EECF244321}">
                <p14:modId xmlns:p14="http://schemas.microsoft.com/office/powerpoint/2010/main" val="1751250354"/>
              </p:ext>
            </p:extLst>
          </p:nvPr>
        </p:nvGraphicFramePr>
        <p:xfrm>
          <a:off x="7490673" y="2519164"/>
          <a:ext cx="528287" cy="528287"/>
        </p:xfrm>
        <a:graphic>
          <a:graphicData uri="http://schemas.openxmlformats.org/presentationml/2006/ole">
            <mc:AlternateContent xmlns:mc="http://schemas.openxmlformats.org/markup-compatibility/2006">
              <mc:Choice xmlns:v="urn:schemas-microsoft-com:vml" Requires="v">
                <p:oleObj name="Equation" r:id="rId10" imgW="241200" imgH="241200" progId="Equation.DSMT4">
                  <p:embed/>
                </p:oleObj>
              </mc:Choice>
              <mc:Fallback>
                <p:oleObj name="Equation" r:id="rId10" imgW="241200" imgH="241200" progId="Equation.DSMT4">
                  <p:embed/>
                  <p:pic>
                    <p:nvPicPr>
                      <p:cNvPr id="0" name=""/>
                      <p:cNvPicPr/>
                      <p:nvPr/>
                    </p:nvPicPr>
                    <p:blipFill>
                      <a:blip r:embed="rId11"/>
                      <a:stretch>
                        <a:fillRect/>
                      </a:stretch>
                    </p:blipFill>
                    <p:spPr>
                      <a:xfrm>
                        <a:off x="7490673" y="2519164"/>
                        <a:ext cx="528287" cy="528287"/>
                      </a:xfrm>
                      <a:prstGeom prst="rect">
                        <a:avLst/>
                      </a:prstGeom>
                    </p:spPr>
                  </p:pic>
                </p:oleObj>
              </mc:Fallback>
            </mc:AlternateContent>
          </a:graphicData>
        </a:graphic>
      </p:graphicFrame>
    </p:spTree>
    <p:extLst>
      <p:ext uri="{BB962C8B-B14F-4D97-AF65-F5344CB8AC3E}">
        <p14:creationId xmlns:p14="http://schemas.microsoft.com/office/powerpoint/2010/main" val="1990331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EDFB5B85-EA09-76DD-D9AD-47F5B72EF670}"/>
              </a:ext>
            </a:extLst>
          </p:cNvPr>
          <p:cNvSpPr txBox="1"/>
          <p:nvPr/>
        </p:nvSpPr>
        <p:spPr>
          <a:xfrm>
            <a:off x="990600" y="1070515"/>
            <a:ext cx="6078894" cy="584775"/>
          </a:xfrm>
          <a:prstGeom prst="rect">
            <a:avLst/>
          </a:prstGeom>
          <a:noFill/>
        </p:spPr>
        <p:txBody>
          <a:bodyPr wrap="square">
            <a:spAutoFit/>
          </a:bodyPr>
          <a:lstStyle/>
          <a:p>
            <a:r>
              <a:rPr lang="en-US" sz="3200">
                <a:solidFill>
                  <a:srgbClr val="0000FF"/>
                </a:solidFill>
                <a:latin typeface="Arial" panose="020B0604020202020204" pitchFamily="34" charset="0"/>
                <a:cs typeface="Arial" panose="020B0604020202020204" pitchFamily="34" charset="0"/>
              </a:rPr>
              <a:t>2.6. Các giả thiết về biến dạng </a:t>
            </a:r>
          </a:p>
        </p:txBody>
      </p:sp>
      <p:sp>
        <p:nvSpPr>
          <p:cNvPr id="5" name="TextBox 4">
            <a:extLst>
              <a:ext uri="{FF2B5EF4-FFF2-40B4-BE49-F238E27FC236}">
                <a16:creationId xmlns:a16="http://schemas.microsoft.com/office/drawing/2014/main" id="{A18C92B9-A193-4EB8-191C-6B329D4211DD}"/>
              </a:ext>
            </a:extLst>
          </p:cNvPr>
          <p:cNvSpPr txBox="1"/>
          <p:nvPr/>
        </p:nvSpPr>
        <p:spPr>
          <a:xfrm>
            <a:off x="990600" y="1538233"/>
            <a:ext cx="6078894" cy="954107"/>
          </a:xfrm>
          <a:prstGeom prst="rect">
            <a:avLst/>
          </a:prstGeom>
          <a:noFill/>
        </p:spPr>
        <p:txBody>
          <a:bodyPr wrap="square" rtlCol="0">
            <a:spAutoFit/>
          </a:bodyPr>
          <a:lstStyle/>
          <a:p>
            <a:r>
              <a:rPr lang="en-US" sz="2800" u="sng">
                <a:solidFill>
                  <a:srgbClr val="C00000"/>
                </a:solidFill>
                <a:latin typeface="Arial" panose="020B0604020202020204" pitchFamily="34" charset="0"/>
                <a:cs typeface="Arial" panose="020B0604020202020204" pitchFamily="34" charset="0"/>
              </a:rPr>
              <a:t>Giả thiết 1</a:t>
            </a:r>
            <a:r>
              <a:rPr lang="en-US" sz="2800">
                <a:latin typeface="Arial" panose="020B0604020202020204" pitchFamily="34" charset="0"/>
                <a:cs typeface="Arial" panose="020B0604020202020204" pitchFamily="34" charset="0"/>
              </a:rPr>
              <a:t>: Giả thiết mặt cắt ngang phẳng (Bernouli) </a:t>
            </a:r>
          </a:p>
        </p:txBody>
      </p:sp>
      <p:sp>
        <p:nvSpPr>
          <p:cNvPr id="6" name="TextBox 5">
            <a:extLst>
              <a:ext uri="{FF2B5EF4-FFF2-40B4-BE49-F238E27FC236}">
                <a16:creationId xmlns:a16="http://schemas.microsoft.com/office/drawing/2014/main" id="{C4AAA761-5E0A-85A4-ED8E-5F4E8A7630F8}"/>
              </a:ext>
            </a:extLst>
          </p:cNvPr>
          <p:cNvSpPr txBox="1"/>
          <p:nvPr/>
        </p:nvSpPr>
        <p:spPr>
          <a:xfrm>
            <a:off x="933839" y="2431709"/>
            <a:ext cx="8210161" cy="1384995"/>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Mặt cắt ngang trước biến dạng là </a:t>
            </a:r>
            <a:r>
              <a:rPr lang="en-US" sz="2800">
                <a:solidFill>
                  <a:srgbClr val="0000FF"/>
                </a:solidFill>
                <a:latin typeface="Arial" panose="020B0604020202020204" pitchFamily="34" charset="0"/>
                <a:cs typeface="Arial" panose="020B0604020202020204" pitchFamily="34" charset="0"/>
              </a:rPr>
              <a:t>phẳng và vuông góc </a:t>
            </a:r>
            <a:r>
              <a:rPr lang="en-US" sz="2800">
                <a:latin typeface="Arial" panose="020B0604020202020204" pitchFamily="34" charset="0"/>
                <a:cs typeface="Arial" panose="020B0604020202020204" pitchFamily="34" charset="0"/>
              </a:rPr>
              <a:t>với trục thanh, sau biến dạng </a:t>
            </a:r>
            <a:r>
              <a:rPr lang="en-US" sz="2800">
                <a:solidFill>
                  <a:srgbClr val="0000FF"/>
                </a:solidFill>
                <a:latin typeface="Arial" panose="020B0604020202020204" pitchFamily="34" charset="0"/>
                <a:cs typeface="Arial" panose="020B0604020202020204" pitchFamily="34" charset="0"/>
              </a:rPr>
              <a:t>vẫn phẳng và vuông góc</a:t>
            </a:r>
            <a:r>
              <a:rPr lang="en-US" sz="2800">
                <a:latin typeface="Arial" panose="020B0604020202020204" pitchFamily="34" charset="0"/>
                <a:cs typeface="Arial" panose="020B0604020202020204" pitchFamily="34" charset="0"/>
              </a:rPr>
              <a:t> với trục</a:t>
            </a:r>
          </a:p>
        </p:txBody>
      </p:sp>
      <p:sp>
        <p:nvSpPr>
          <p:cNvPr id="8" name="TextBox 7">
            <a:extLst>
              <a:ext uri="{FF2B5EF4-FFF2-40B4-BE49-F238E27FC236}">
                <a16:creationId xmlns:a16="http://schemas.microsoft.com/office/drawing/2014/main" id="{EE021B99-351B-66FE-DA45-9CB71E63216A}"/>
              </a:ext>
            </a:extLst>
          </p:cNvPr>
          <p:cNvSpPr txBox="1"/>
          <p:nvPr/>
        </p:nvSpPr>
        <p:spPr>
          <a:xfrm>
            <a:off x="933839" y="3756453"/>
            <a:ext cx="6078894" cy="523220"/>
          </a:xfrm>
          <a:prstGeom prst="rect">
            <a:avLst/>
          </a:prstGeom>
          <a:noFill/>
        </p:spPr>
        <p:txBody>
          <a:bodyPr wrap="square" rtlCol="0">
            <a:spAutoFit/>
          </a:bodyPr>
          <a:lstStyle/>
          <a:p>
            <a:r>
              <a:rPr lang="en-US" sz="2800" u="sng">
                <a:solidFill>
                  <a:srgbClr val="C00000"/>
                </a:solidFill>
                <a:latin typeface="Arial" panose="020B0604020202020204" pitchFamily="34" charset="0"/>
                <a:cs typeface="Arial" panose="020B0604020202020204" pitchFamily="34" charset="0"/>
              </a:rPr>
              <a:t>Giả thiết 2</a:t>
            </a:r>
            <a:r>
              <a:rPr lang="en-US" sz="2800">
                <a:latin typeface="Arial" panose="020B0604020202020204" pitchFamily="34" charset="0"/>
                <a:cs typeface="Arial" panose="020B0604020202020204" pitchFamily="34" charset="0"/>
              </a:rPr>
              <a:t>: Giả thiết về các thớ dọc</a:t>
            </a:r>
          </a:p>
        </p:txBody>
      </p:sp>
      <p:sp>
        <p:nvSpPr>
          <p:cNvPr id="10" name="TextBox 9">
            <a:extLst>
              <a:ext uri="{FF2B5EF4-FFF2-40B4-BE49-F238E27FC236}">
                <a16:creationId xmlns:a16="http://schemas.microsoft.com/office/drawing/2014/main" id="{24B7199A-13F9-0633-007E-72D9EA33597C}"/>
              </a:ext>
            </a:extLst>
          </p:cNvPr>
          <p:cNvSpPr txBox="1"/>
          <p:nvPr/>
        </p:nvSpPr>
        <p:spPr>
          <a:xfrm>
            <a:off x="990600" y="4228673"/>
            <a:ext cx="8022771" cy="1384995"/>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Các lớp vật liệu dọc trục </a:t>
            </a:r>
            <a:r>
              <a:rPr lang="en-US" sz="2800">
                <a:solidFill>
                  <a:srgbClr val="0000FF"/>
                </a:solidFill>
                <a:latin typeface="Arial" panose="020B0604020202020204" pitchFamily="34" charset="0"/>
                <a:cs typeface="Arial" panose="020B0604020202020204" pitchFamily="34" charset="0"/>
              </a:rPr>
              <a:t>không có tác dụng tương hỗ </a:t>
            </a:r>
            <a:r>
              <a:rPr lang="en-US" sz="2800">
                <a:latin typeface="Arial" panose="020B0604020202020204" pitchFamily="34" charset="0"/>
                <a:cs typeface="Arial" panose="020B0604020202020204" pitchFamily="34" charset="0"/>
              </a:rPr>
              <a:t>với nhau (không chèn ép, xô đẩy lẫn nhau)</a:t>
            </a:r>
          </a:p>
        </p:txBody>
      </p:sp>
      <p:pic>
        <p:nvPicPr>
          <p:cNvPr id="12" name="Picture 11">
            <a:extLst>
              <a:ext uri="{FF2B5EF4-FFF2-40B4-BE49-F238E27FC236}">
                <a16:creationId xmlns:a16="http://schemas.microsoft.com/office/drawing/2014/main" id="{9210E065-8B05-0137-9CF3-0452F794FB22}"/>
              </a:ext>
            </a:extLst>
          </p:cNvPr>
          <p:cNvPicPr>
            <a:picLocks noChangeAspect="1"/>
          </p:cNvPicPr>
          <p:nvPr/>
        </p:nvPicPr>
        <p:blipFill>
          <a:blip r:embed="rId3"/>
          <a:stretch>
            <a:fillRect/>
          </a:stretch>
        </p:blipFill>
        <p:spPr>
          <a:xfrm>
            <a:off x="7668593" y="71349"/>
            <a:ext cx="1439255" cy="1815882"/>
          </a:xfrm>
          <a:prstGeom prst="rect">
            <a:avLst/>
          </a:prstGeom>
        </p:spPr>
      </p:pic>
      <p:sp>
        <p:nvSpPr>
          <p:cNvPr id="13" name="TextBox 12">
            <a:extLst>
              <a:ext uri="{FF2B5EF4-FFF2-40B4-BE49-F238E27FC236}">
                <a16:creationId xmlns:a16="http://schemas.microsoft.com/office/drawing/2014/main" id="{0AA0158C-C98B-70B3-0F7A-19B67E13516F}"/>
              </a:ext>
            </a:extLst>
          </p:cNvPr>
          <p:cNvSpPr txBox="1"/>
          <p:nvPr/>
        </p:nvSpPr>
        <p:spPr>
          <a:xfrm>
            <a:off x="933839" y="5453122"/>
            <a:ext cx="8312799" cy="830997"/>
          </a:xfrm>
          <a:prstGeom prst="rect">
            <a:avLst/>
          </a:prstGeom>
          <a:noFill/>
        </p:spPr>
        <p:txBody>
          <a:bodyPr wrap="square" rtlCol="0">
            <a:spAutoFit/>
          </a:bodyPr>
          <a:lstStyle/>
          <a:p>
            <a:r>
              <a:rPr lang="en-US" sz="2400" i="1">
                <a:solidFill>
                  <a:srgbClr val="0000FF"/>
                </a:solidFill>
                <a:latin typeface="Arial" panose="020B0604020202020204" pitchFamily="34" charset="0"/>
                <a:cs typeface="Arial" panose="020B0604020202020204" pitchFamily="34" charset="0"/>
              </a:rPr>
              <a:t>Ứng xử vật liệu tuân theo định luật Hooke (ứng suất tỉ lệ với biến dạng)</a:t>
            </a:r>
          </a:p>
        </p:txBody>
      </p:sp>
    </p:spTree>
    <p:extLst>
      <p:ext uri="{BB962C8B-B14F-4D97-AF65-F5344CB8AC3E}">
        <p14:creationId xmlns:p14="http://schemas.microsoft.com/office/powerpoint/2010/main" val="215066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10" name="TextBox 9">
            <a:extLst>
              <a:ext uri="{FF2B5EF4-FFF2-40B4-BE49-F238E27FC236}">
                <a16:creationId xmlns:a16="http://schemas.microsoft.com/office/drawing/2014/main" id="{626A8FAF-FE56-ED5C-900C-3FE54DB54468}"/>
              </a:ext>
            </a:extLst>
          </p:cNvPr>
          <p:cNvSpPr txBox="1"/>
          <p:nvPr/>
        </p:nvSpPr>
        <p:spPr>
          <a:xfrm>
            <a:off x="3227614" y="924215"/>
            <a:ext cx="3126532"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Phương pháp lực</a:t>
            </a:r>
          </a:p>
        </p:txBody>
      </p:sp>
      <p:pic>
        <p:nvPicPr>
          <p:cNvPr id="11" name="Picture 10">
            <a:extLst>
              <a:ext uri="{FF2B5EF4-FFF2-40B4-BE49-F238E27FC236}">
                <a16:creationId xmlns:a16="http://schemas.microsoft.com/office/drawing/2014/main" id="{0D47AA0E-67B8-2B0D-B111-CD455DA42CCD}"/>
              </a:ext>
            </a:extLst>
          </p:cNvPr>
          <p:cNvPicPr>
            <a:picLocks noChangeAspect="1"/>
          </p:cNvPicPr>
          <p:nvPr/>
        </p:nvPicPr>
        <p:blipFill>
          <a:blip r:embed="rId3"/>
          <a:stretch>
            <a:fillRect/>
          </a:stretch>
        </p:blipFill>
        <p:spPr>
          <a:xfrm>
            <a:off x="4157663" y="1515697"/>
            <a:ext cx="4733925" cy="2638425"/>
          </a:xfrm>
          <a:prstGeom prst="rect">
            <a:avLst/>
          </a:prstGeom>
        </p:spPr>
      </p:pic>
      <p:sp>
        <p:nvSpPr>
          <p:cNvPr id="5" name="Rectangle 4">
            <a:extLst>
              <a:ext uri="{FF2B5EF4-FFF2-40B4-BE49-F238E27FC236}">
                <a16:creationId xmlns:a16="http://schemas.microsoft.com/office/drawing/2014/main" id="{08969D0D-5786-C3C0-2B61-8801A25AA0A8}"/>
              </a:ext>
            </a:extLst>
          </p:cNvPr>
          <p:cNvSpPr/>
          <p:nvPr/>
        </p:nvSpPr>
        <p:spPr bwMode="auto">
          <a:xfrm>
            <a:off x="6158204" y="1515697"/>
            <a:ext cx="1614196" cy="17126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7" name="Straight Arrow Connector 6">
            <a:extLst>
              <a:ext uri="{FF2B5EF4-FFF2-40B4-BE49-F238E27FC236}">
                <a16:creationId xmlns:a16="http://schemas.microsoft.com/office/drawing/2014/main" id="{AAB7D428-46B3-DCE8-FAAA-B62C89660D2A}"/>
              </a:ext>
            </a:extLst>
          </p:cNvPr>
          <p:cNvCxnSpPr>
            <a:cxnSpLocks/>
          </p:cNvCxnSpPr>
          <p:nvPr/>
        </p:nvCxnSpPr>
        <p:spPr bwMode="auto">
          <a:xfrm flipV="1">
            <a:off x="7427167" y="2662060"/>
            <a:ext cx="0" cy="765110"/>
          </a:xfrm>
          <a:prstGeom prst="straightConnector1">
            <a:avLst/>
          </a:prstGeom>
          <a:noFill/>
          <a:ln w="38100" cap="flat" cmpd="sng" algn="ctr">
            <a:solidFill>
              <a:srgbClr val="C00000"/>
            </a:solidFill>
            <a:prstDash val="solid"/>
            <a:round/>
            <a:headEnd type="none" w="med" len="med"/>
            <a:tailEnd type="triangle"/>
          </a:ln>
          <a:effectLst/>
        </p:spPr>
      </p:cxnSp>
      <p:sp>
        <p:nvSpPr>
          <p:cNvPr id="14" name="Rectangle 13">
            <a:extLst>
              <a:ext uri="{FF2B5EF4-FFF2-40B4-BE49-F238E27FC236}">
                <a16:creationId xmlns:a16="http://schemas.microsoft.com/office/drawing/2014/main" id="{88BEFDD0-E596-FD2E-7987-ECACC3B7EAE5}"/>
              </a:ext>
            </a:extLst>
          </p:cNvPr>
          <p:cNvSpPr/>
          <p:nvPr/>
        </p:nvSpPr>
        <p:spPr bwMode="auto">
          <a:xfrm>
            <a:off x="5039016" y="1475044"/>
            <a:ext cx="1191207" cy="17126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5" name="Rectangle 14">
            <a:extLst>
              <a:ext uri="{FF2B5EF4-FFF2-40B4-BE49-F238E27FC236}">
                <a16:creationId xmlns:a16="http://schemas.microsoft.com/office/drawing/2014/main" id="{9968ECF3-0F89-F5B2-7C7B-594ADAAF5E4C}"/>
              </a:ext>
            </a:extLst>
          </p:cNvPr>
          <p:cNvSpPr/>
          <p:nvPr/>
        </p:nvSpPr>
        <p:spPr bwMode="auto">
          <a:xfrm>
            <a:off x="5286741" y="2662060"/>
            <a:ext cx="333424" cy="82280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6" name="Rectangle 15">
            <a:extLst>
              <a:ext uri="{FF2B5EF4-FFF2-40B4-BE49-F238E27FC236}">
                <a16:creationId xmlns:a16="http://schemas.microsoft.com/office/drawing/2014/main" id="{E4097395-8F1B-7E0F-0C11-2A50A541E745}"/>
              </a:ext>
            </a:extLst>
          </p:cNvPr>
          <p:cNvSpPr/>
          <p:nvPr/>
        </p:nvSpPr>
        <p:spPr bwMode="auto">
          <a:xfrm>
            <a:off x="4132978" y="2662060"/>
            <a:ext cx="467015" cy="150882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18" name="Straight Arrow Connector 17">
            <a:extLst>
              <a:ext uri="{FF2B5EF4-FFF2-40B4-BE49-F238E27FC236}">
                <a16:creationId xmlns:a16="http://schemas.microsoft.com/office/drawing/2014/main" id="{E27EC592-3178-2EE5-37D7-6D1EBB28CF87}"/>
              </a:ext>
            </a:extLst>
          </p:cNvPr>
          <p:cNvCxnSpPr/>
          <p:nvPr/>
        </p:nvCxnSpPr>
        <p:spPr bwMode="auto">
          <a:xfrm flipV="1">
            <a:off x="4627984" y="2929812"/>
            <a:ext cx="0" cy="597160"/>
          </a:xfrm>
          <a:prstGeom prst="straightConnector1">
            <a:avLst/>
          </a:prstGeom>
          <a:noFill/>
          <a:ln w="38100" cap="flat" cmpd="sng" algn="ctr">
            <a:solidFill>
              <a:srgbClr val="C0000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DE79CA0A-C280-9248-3470-46CCF3FB66AB}"/>
              </a:ext>
            </a:extLst>
          </p:cNvPr>
          <p:cNvCxnSpPr/>
          <p:nvPr/>
        </p:nvCxnSpPr>
        <p:spPr bwMode="auto">
          <a:xfrm flipV="1">
            <a:off x="5620165" y="2895600"/>
            <a:ext cx="0" cy="597160"/>
          </a:xfrm>
          <a:prstGeom prst="straightConnector1">
            <a:avLst/>
          </a:prstGeom>
          <a:noFill/>
          <a:ln w="38100" cap="flat" cmpd="sng" algn="ctr">
            <a:solidFill>
              <a:srgbClr val="C0000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FDE74902-5F15-121A-D8FD-12F0C53EA8D8}"/>
              </a:ext>
            </a:extLst>
          </p:cNvPr>
          <p:cNvCxnSpPr/>
          <p:nvPr/>
        </p:nvCxnSpPr>
        <p:spPr bwMode="auto">
          <a:xfrm flipH="1">
            <a:off x="3872204" y="3526972"/>
            <a:ext cx="755780" cy="0"/>
          </a:xfrm>
          <a:prstGeom prst="straightConnector1">
            <a:avLst/>
          </a:prstGeom>
          <a:noFill/>
          <a:ln w="38100" cap="flat" cmpd="sng" algn="ctr">
            <a:solidFill>
              <a:srgbClr val="C00000"/>
            </a:solidFill>
            <a:prstDash val="solid"/>
            <a:round/>
            <a:headEnd type="none" w="med" len="med"/>
            <a:tailEnd type="triangle"/>
          </a:ln>
          <a:effectLst/>
        </p:spPr>
      </p:cxnSp>
      <p:sp>
        <p:nvSpPr>
          <p:cNvPr id="23" name="TextBox 22">
            <a:extLst>
              <a:ext uri="{FF2B5EF4-FFF2-40B4-BE49-F238E27FC236}">
                <a16:creationId xmlns:a16="http://schemas.microsoft.com/office/drawing/2014/main" id="{46263302-3C0E-6EE7-D97F-A72829C36A1D}"/>
              </a:ext>
            </a:extLst>
          </p:cNvPr>
          <p:cNvSpPr txBox="1"/>
          <p:nvPr/>
        </p:nvSpPr>
        <p:spPr>
          <a:xfrm>
            <a:off x="4625651" y="2541070"/>
            <a:ext cx="75626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Y</a:t>
            </a:r>
            <a:r>
              <a:rPr lang="en-US" sz="2800" baseline="-2500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9D8730DC-2421-CE09-F9EE-8D9C0071610E}"/>
              </a:ext>
            </a:extLst>
          </p:cNvPr>
          <p:cNvSpPr txBox="1"/>
          <p:nvPr/>
        </p:nvSpPr>
        <p:spPr>
          <a:xfrm>
            <a:off x="3817828" y="2935490"/>
            <a:ext cx="75626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X</a:t>
            </a:r>
            <a:r>
              <a:rPr lang="en-US" sz="2800" baseline="-25000">
                <a:latin typeface="Arial" panose="020B0604020202020204" pitchFamily="34" charset="0"/>
                <a:cs typeface="Arial" panose="020B0604020202020204" pitchFamily="34" charset="0"/>
              </a:rPr>
              <a:t>A</a:t>
            </a:r>
          </a:p>
        </p:txBody>
      </p:sp>
      <p:graphicFrame>
        <p:nvGraphicFramePr>
          <p:cNvPr id="27" name="Object 26">
            <a:extLst>
              <a:ext uri="{FF2B5EF4-FFF2-40B4-BE49-F238E27FC236}">
                <a16:creationId xmlns:a16="http://schemas.microsoft.com/office/drawing/2014/main" id="{F675CAA7-DE53-8DBE-4F54-E2DD5DAF0B41}"/>
              </a:ext>
            </a:extLst>
          </p:cNvPr>
          <p:cNvGraphicFramePr>
            <a:graphicFrameLocks noChangeAspect="1"/>
          </p:cNvGraphicFramePr>
          <p:nvPr/>
        </p:nvGraphicFramePr>
        <p:xfrm>
          <a:off x="1119188" y="1997594"/>
          <a:ext cx="1635125" cy="403225"/>
        </p:xfrm>
        <a:graphic>
          <a:graphicData uri="http://schemas.openxmlformats.org/presentationml/2006/ole">
            <mc:AlternateContent xmlns:mc="http://schemas.openxmlformats.org/markup-compatibility/2006">
              <mc:Choice xmlns:v="urn:schemas-microsoft-com:vml" Requires="v">
                <p:oleObj name="Equation" r:id="rId4" imgW="927000" imgH="228600" progId="Equation.DSMT4">
                  <p:embed/>
                </p:oleObj>
              </mc:Choice>
              <mc:Fallback>
                <p:oleObj name="Equation" r:id="rId4" imgW="927000" imgH="228600" progId="Equation.DSMT4">
                  <p:embed/>
                  <p:pic>
                    <p:nvPicPr>
                      <p:cNvPr id="27" name="Object 26">
                        <a:extLst>
                          <a:ext uri="{FF2B5EF4-FFF2-40B4-BE49-F238E27FC236}">
                            <a16:creationId xmlns:a16="http://schemas.microsoft.com/office/drawing/2014/main" id="{F675CAA7-DE53-8DBE-4F54-E2DD5DAF0B41}"/>
                          </a:ext>
                        </a:extLst>
                      </p:cNvPr>
                      <p:cNvPicPr/>
                      <p:nvPr/>
                    </p:nvPicPr>
                    <p:blipFill>
                      <a:blip r:embed="rId5"/>
                      <a:stretch>
                        <a:fillRect/>
                      </a:stretch>
                    </p:blipFill>
                    <p:spPr>
                      <a:xfrm>
                        <a:off x="1119188" y="1997594"/>
                        <a:ext cx="1635125" cy="403225"/>
                      </a:xfrm>
                      <a:prstGeom prst="rect">
                        <a:avLst/>
                      </a:prstGeom>
                      <a:ln w="19050">
                        <a:solidFill>
                          <a:srgbClr val="C00000"/>
                        </a:solidFill>
                      </a:ln>
                    </p:spPr>
                  </p:pic>
                </p:oleObj>
              </mc:Fallback>
            </mc:AlternateContent>
          </a:graphicData>
        </a:graphic>
      </p:graphicFrame>
      <p:sp>
        <p:nvSpPr>
          <p:cNvPr id="2" name="TextBox 1">
            <a:extLst>
              <a:ext uri="{FF2B5EF4-FFF2-40B4-BE49-F238E27FC236}">
                <a16:creationId xmlns:a16="http://schemas.microsoft.com/office/drawing/2014/main" id="{4AEE7116-F182-0D00-75DF-661FBFE65863}"/>
              </a:ext>
            </a:extLst>
          </p:cNvPr>
          <p:cNvSpPr txBox="1"/>
          <p:nvPr/>
        </p:nvSpPr>
        <p:spPr>
          <a:xfrm>
            <a:off x="950803" y="1373936"/>
            <a:ext cx="7437418" cy="523220"/>
          </a:xfrm>
          <a:prstGeom prst="rect">
            <a:avLst/>
          </a:prstGeom>
          <a:noFill/>
        </p:spPr>
        <p:txBody>
          <a:bodyPr wrap="square" rtlCol="0">
            <a:spAutoFit/>
          </a:bodyPr>
          <a:lstStyle/>
          <a:p>
            <a:pPr algn="l"/>
            <a:r>
              <a:rPr lang="en-US" sz="2800" u="sng">
                <a:solidFill>
                  <a:srgbClr val="C00000"/>
                </a:solidFill>
                <a:latin typeface="Arial" panose="020B0604020202020204" pitchFamily="34" charset="0"/>
                <a:cs typeface="Arial" panose="020B0604020202020204" pitchFamily="34" charset="0"/>
              </a:rPr>
              <a:t>Bước 3</a:t>
            </a:r>
            <a:r>
              <a:rPr lang="en-US" sz="2800">
                <a:latin typeface="Arial" panose="020B0604020202020204" pitchFamily="34" charset="0"/>
                <a:cs typeface="Arial" panose="020B0604020202020204" pitchFamily="34" charset="0"/>
              </a:rPr>
              <a:t>: Lập trạng thái </a:t>
            </a:r>
            <a:r>
              <a:rPr lang="en-US" sz="2800">
                <a:solidFill>
                  <a:srgbClr val="0000FF"/>
                </a:solidFill>
                <a:latin typeface="Arial" panose="020B0604020202020204" pitchFamily="34" charset="0"/>
                <a:cs typeface="Arial" panose="020B0604020202020204" pitchFamily="34" charset="0"/>
              </a:rPr>
              <a:t>“k”</a:t>
            </a:r>
            <a:r>
              <a:rPr lang="en-US" sz="2800">
                <a:latin typeface="Arial" panose="020B0604020202020204" pitchFamily="34" charset="0"/>
                <a:cs typeface="Arial" panose="020B0604020202020204" pitchFamily="34" charset="0"/>
              </a:rPr>
              <a:t> trong hệ cơ bản</a:t>
            </a:r>
          </a:p>
        </p:txBody>
      </p:sp>
      <p:sp>
        <p:nvSpPr>
          <p:cNvPr id="3" name="TextBox 2">
            <a:extLst>
              <a:ext uri="{FF2B5EF4-FFF2-40B4-BE49-F238E27FC236}">
                <a16:creationId xmlns:a16="http://schemas.microsoft.com/office/drawing/2014/main" id="{4177EA04-A770-A196-EC1A-BE179C6D7084}"/>
              </a:ext>
            </a:extLst>
          </p:cNvPr>
          <p:cNvSpPr txBox="1"/>
          <p:nvPr/>
        </p:nvSpPr>
        <p:spPr>
          <a:xfrm>
            <a:off x="1008386" y="2492279"/>
            <a:ext cx="2193621" cy="1384995"/>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a) </a:t>
            </a:r>
            <a:r>
              <a:rPr lang="en-US" sz="2800" b="1">
                <a:solidFill>
                  <a:srgbClr val="C00000"/>
                </a:solidFill>
                <a:latin typeface="Arial" panose="020B0604020202020204" pitchFamily="34" charset="0"/>
                <a:cs typeface="Arial" panose="020B0604020202020204" pitchFamily="34" charset="0"/>
              </a:rPr>
              <a:t>Bỏ hết tải trọng </a:t>
            </a:r>
            <a:r>
              <a:rPr lang="en-US" sz="2800">
                <a:latin typeface="Arial" panose="020B0604020202020204" pitchFamily="34" charset="0"/>
                <a:cs typeface="Arial" panose="020B0604020202020204" pitchFamily="34" charset="0"/>
              </a:rPr>
              <a:t>thay </a:t>
            </a:r>
            <a:r>
              <a:rPr lang="en-US" sz="2800">
                <a:solidFill>
                  <a:srgbClr val="0000FF"/>
                </a:solidFill>
                <a:latin typeface="Arial" panose="020B0604020202020204" pitchFamily="34" charset="0"/>
                <a:cs typeface="Arial" panose="020B0604020202020204" pitchFamily="34" charset="0"/>
              </a:rPr>
              <a:t>X</a:t>
            </a:r>
            <a:r>
              <a:rPr lang="en-US" sz="2800" baseline="-25000">
                <a:solidFill>
                  <a:srgbClr val="0000FF"/>
                </a:solidFill>
                <a:latin typeface="Arial" panose="020B0604020202020204" pitchFamily="34" charset="0"/>
                <a:cs typeface="Arial" panose="020B0604020202020204" pitchFamily="34" charset="0"/>
              </a:rPr>
              <a:t>1</a:t>
            </a:r>
            <a:r>
              <a:rPr lang="en-US" sz="2800">
                <a:solidFill>
                  <a:srgbClr val="0000FF"/>
                </a:solidFill>
                <a:latin typeface="Arial" panose="020B0604020202020204" pitchFamily="34" charset="0"/>
                <a:cs typeface="Arial" panose="020B0604020202020204" pitchFamily="34" charset="0"/>
              </a:rPr>
              <a:t> = 1</a:t>
            </a:r>
          </a:p>
        </p:txBody>
      </p:sp>
      <p:sp>
        <p:nvSpPr>
          <p:cNvPr id="6" name="TextBox 5">
            <a:extLst>
              <a:ext uri="{FF2B5EF4-FFF2-40B4-BE49-F238E27FC236}">
                <a16:creationId xmlns:a16="http://schemas.microsoft.com/office/drawing/2014/main" id="{6C9E5FFA-973A-8D4F-EB2D-408C78BCD77D}"/>
              </a:ext>
            </a:extLst>
          </p:cNvPr>
          <p:cNvSpPr txBox="1"/>
          <p:nvPr/>
        </p:nvSpPr>
        <p:spPr>
          <a:xfrm>
            <a:off x="1008386" y="4175818"/>
            <a:ext cx="7814308"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b) Tính ứng lực trong các thanh ở trạng thái </a:t>
            </a:r>
            <a:r>
              <a:rPr lang="en-US" sz="2800">
                <a:solidFill>
                  <a:srgbClr val="0000FF"/>
                </a:solidFill>
                <a:latin typeface="Arial" panose="020B0604020202020204" pitchFamily="34" charset="0"/>
                <a:cs typeface="Arial" panose="020B0604020202020204" pitchFamily="34" charset="0"/>
              </a:rPr>
              <a:t>“k”</a:t>
            </a:r>
          </a:p>
        </p:txBody>
      </p:sp>
      <p:graphicFrame>
        <p:nvGraphicFramePr>
          <p:cNvPr id="8" name="Object 7">
            <a:extLst>
              <a:ext uri="{FF2B5EF4-FFF2-40B4-BE49-F238E27FC236}">
                <a16:creationId xmlns:a16="http://schemas.microsoft.com/office/drawing/2014/main" id="{96EACDDC-63C2-F7A0-4DC5-7F59F1073FFD}"/>
              </a:ext>
            </a:extLst>
          </p:cNvPr>
          <p:cNvGraphicFramePr>
            <a:graphicFrameLocks noChangeAspect="1"/>
          </p:cNvGraphicFramePr>
          <p:nvPr>
            <p:extLst>
              <p:ext uri="{D42A27DB-BD31-4B8C-83A1-F6EECF244321}">
                <p14:modId xmlns:p14="http://schemas.microsoft.com/office/powerpoint/2010/main" val="2386721349"/>
              </p:ext>
            </p:extLst>
          </p:nvPr>
        </p:nvGraphicFramePr>
        <p:xfrm>
          <a:off x="1512888" y="4767263"/>
          <a:ext cx="2063750" cy="484187"/>
        </p:xfrm>
        <a:graphic>
          <a:graphicData uri="http://schemas.openxmlformats.org/presentationml/2006/ole">
            <mc:AlternateContent xmlns:mc="http://schemas.openxmlformats.org/markup-compatibility/2006">
              <mc:Choice xmlns:v="urn:schemas-microsoft-com:vml" Requires="v">
                <p:oleObj name="Equation" r:id="rId6" imgW="1028520" imgH="241200" progId="Equation.DSMT4">
                  <p:embed/>
                </p:oleObj>
              </mc:Choice>
              <mc:Fallback>
                <p:oleObj name="Equation" r:id="rId6" imgW="1028520" imgH="241200" progId="Equation.DSMT4">
                  <p:embed/>
                  <p:pic>
                    <p:nvPicPr>
                      <p:cNvPr id="8" name="Object 7">
                        <a:extLst>
                          <a:ext uri="{FF2B5EF4-FFF2-40B4-BE49-F238E27FC236}">
                            <a16:creationId xmlns:a16="http://schemas.microsoft.com/office/drawing/2014/main" id="{96EACDDC-63C2-F7A0-4DC5-7F59F1073FFD}"/>
                          </a:ext>
                        </a:extLst>
                      </p:cNvPr>
                      <p:cNvPicPr/>
                      <p:nvPr/>
                    </p:nvPicPr>
                    <p:blipFill>
                      <a:blip r:embed="rId7"/>
                      <a:stretch>
                        <a:fillRect/>
                      </a:stretch>
                    </p:blipFill>
                    <p:spPr>
                      <a:xfrm>
                        <a:off x="1512888" y="4767263"/>
                        <a:ext cx="2063750" cy="48418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1ACD5D0-F01A-4873-3E01-DDD330249CE8}"/>
              </a:ext>
            </a:extLst>
          </p:cNvPr>
          <p:cNvGraphicFramePr>
            <a:graphicFrameLocks noChangeAspect="1"/>
          </p:cNvGraphicFramePr>
          <p:nvPr>
            <p:extLst>
              <p:ext uri="{D42A27DB-BD31-4B8C-83A1-F6EECF244321}">
                <p14:modId xmlns:p14="http://schemas.microsoft.com/office/powerpoint/2010/main" val="1618665085"/>
              </p:ext>
            </p:extLst>
          </p:nvPr>
        </p:nvGraphicFramePr>
        <p:xfrm>
          <a:off x="5662613" y="2620963"/>
          <a:ext cx="530225" cy="561975"/>
        </p:xfrm>
        <a:graphic>
          <a:graphicData uri="http://schemas.openxmlformats.org/presentationml/2006/ole">
            <mc:AlternateContent xmlns:mc="http://schemas.openxmlformats.org/markup-compatibility/2006">
              <mc:Choice xmlns:v="urn:schemas-microsoft-com:vml" Requires="v">
                <p:oleObj name="Equation" r:id="rId8" imgW="228600" imgH="241200" progId="Equation.DSMT4">
                  <p:embed/>
                </p:oleObj>
              </mc:Choice>
              <mc:Fallback>
                <p:oleObj name="Equation" r:id="rId8" imgW="228600" imgH="241200" progId="Equation.DSMT4">
                  <p:embed/>
                  <p:pic>
                    <p:nvPicPr>
                      <p:cNvPr id="9" name="Object 8">
                        <a:extLst>
                          <a:ext uri="{FF2B5EF4-FFF2-40B4-BE49-F238E27FC236}">
                            <a16:creationId xmlns:a16="http://schemas.microsoft.com/office/drawing/2014/main" id="{71ACD5D0-F01A-4873-3E01-DDD330249CE8}"/>
                          </a:ext>
                        </a:extLst>
                      </p:cNvPr>
                      <p:cNvPicPr/>
                      <p:nvPr/>
                    </p:nvPicPr>
                    <p:blipFill>
                      <a:blip r:embed="rId9"/>
                      <a:stretch>
                        <a:fillRect/>
                      </a:stretch>
                    </p:blipFill>
                    <p:spPr>
                      <a:xfrm>
                        <a:off x="5662613" y="2620963"/>
                        <a:ext cx="530225" cy="561975"/>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99E7EE9D-91ED-0C05-215D-D65B9B2BB913}"/>
              </a:ext>
            </a:extLst>
          </p:cNvPr>
          <p:cNvGraphicFramePr>
            <a:graphicFrameLocks noChangeAspect="1"/>
          </p:cNvGraphicFramePr>
          <p:nvPr>
            <p:extLst>
              <p:ext uri="{D42A27DB-BD31-4B8C-83A1-F6EECF244321}">
                <p14:modId xmlns:p14="http://schemas.microsoft.com/office/powerpoint/2010/main" val="3942010285"/>
              </p:ext>
            </p:extLst>
          </p:nvPr>
        </p:nvGraphicFramePr>
        <p:xfrm>
          <a:off x="7266591" y="2261963"/>
          <a:ext cx="915987" cy="501650"/>
        </p:xfrm>
        <a:graphic>
          <a:graphicData uri="http://schemas.openxmlformats.org/presentationml/2006/ole">
            <mc:AlternateContent xmlns:mc="http://schemas.openxmlformats.org/markup-compatibility/2006">
              <mc:Choice xmlns:v="urn:schemas-microsoft-com:vml" Requires="v">
                <p:oleObj name="Equation" r:id="rId10" imgW="419040" imgH="228600" progId="Equation.DSMT4">
                  <p:embed/>
                </p:oleObj>
              </mc:Choice>
              <mc:Fallback>
                <p:oleObj name="Equation" r:id="rId10" imgW="419040" imgH="228600" progId="Equation.DSMT4">
                  <p:embed/>
                  <p:pic>
                    <p:nvPicPr>
                      <p:cNvPr id="17" name="Object 16">
                        <a:extLst>
                          <a:ext uri="{FF2B5EF4-FFF2-40B4-BE49-F238E27FC236}">
                            <a16:creationId xmlns:a16="http://schemas.microsoft.com/office/drawing/2014/main" id="{99E7EE9D-91ED-0C05-215D-D65B9B2BB913}"/>
                          </a:ext>
                        </a:extLst>
                      </p:cNvPr>
                      <p:cNvPicPr/>
                      <p:nvPr/>
                    </p:nvPicPr>
                    <p:blipFill>
                      <a:blip r:embed="rId11"/>
                      <a:stretch>
                        <a:fillRect/>
                      </a:stretch>
                    </p:blipFill>
                    <p:spPr>
                      <a:xfrm>
                        <a:off x="7266591" y="2261963"/>
                        <a:ext cx="915987" cy="501650"/>
                      </a:xfrm>
                      <a:prstGeom prst="rect">
                        <a:avLst/>
                      </a:prstGeom>
                    </p:spPr>
                  </p:pic>
                </p:oleObj>
              </mc:Fallback>
            </mc:AlternateContent>
          </a:graphicData>
        </a:graphic>
      </p:graphicFrame>
    </p:spTree>
    <p:extLst>
      <p:ext uri="{BB962C8B-B14F-4D97-AF65-F5344CB8AC3E}">
        <p14:creationId xmlns:p14="http://schemas.microsoft.com/office/powerpoint/2010/main" val="17632386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10" name="TextBox 9">
            <a:extLst>
              <a:ext uri="{FF2B5EF4-FFF2-40B4-BE49-F238E27FC236}">
                <a16:creationId xmlns:a16="http://schemas.microsoft.com/office/drawing/2014/main" id="{626A8FAF-FE56-ED5C-900C-3FE54DB54468}"/>
              </a:ext>
            </a:extLst>
          </p:cNvPr>
          <p:cNvSpPr txBox="1"/>
          <p:nvPr/>
        </p:nvSpPr>
        <p:spPr>
          <a:xfrm>
            <a:off x="3227614" y="924215"/>
            <a:ext cx="3126532"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Phương pháp lực</a:t>
            </a:r>
          </a:p>
        </p:txBody>
      </p:sp>
      <p:sp>
        <p:nvSpPr>
          <p:cNvPr id="15" name="Rectangle 14">
            <a:extLst>
              <a:ext uri="{FF2B5EF4-FFF2-40B4-BE49-F238E27FC236}">
                <a16:creationId xmlns:a16="http://schemas.microsoft.com/office/drawing/2014/main" id="{9968ECF3-0F89-F5B2-7C7B-594ADAAF5E4C}"/>
              </a:ext>
            </a:extLst>
          </p:cNvPr>
          <p:cNvSpPr/>
          <p:nvPr/>
        </p:nvSpPr>
        <p:spPr bwMode="auto">
          <a:xfrm>
            <a:off x="5286741" y="2662060"/>
            <a:ext cx="333424" cy="82280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2" name="TextBox 1">
            <a:extLst>
              <a:ext uri="{FF2B5EF4-FFF2-40B4-BE49-F238E27FC236}">
                <a16:creationId xmlns:a16="http://schemas.microsoft.com/office/drawing/2014/main" id="{4AEE7116-F182-0D00-75DF-661FBFE65863}"/>
              </a:ext>
            </a:extLst>
          </p:cNvPr>
          <p:cNvSpPr txBox="1"/>
          <p:nvPr/>
        </p:nvSpPr>
        <p:spPr>
          <a:xfrm>
            <a:off x="950803" y="1373936"/>
            <a:ext cx="5963180" cy="523220"/>
          </a:xfrm>
          <a:prstGeom prst="rect">
            <a:avLst/>
          </a:prstGeom>
          <a:noFill/>
        </p:spPr>
        <p:txBody>
          <a:bodyPr wrap="square" rtlCol="0">
            <a:spAutoFit/>
          </a:bodyPr>
          <a:lstStyle/>
          <a:p>
            <a:pPr algn="l"/>
            <a:r>
              <a:rPr lang="en-US" sz="2800" u="sng">
                <a:solidFill>
                  <a:srgbClr val="C00000"/>
                </a:solidFill>
                <a:latin typeface="Arial" panose="020B0604020202020204" pitchFamily="34" charset="0"/>
                <a:cs typeface="Arial" panose="020B0604020202020204" pitchFamily="34" charset="0"/>
              </a:rPr>
              <a:t>Bước 4</a:t>
            </a:r>
            <a:r>
              <a:rPr lang="en-US" sz="2800">
                <a:latin typeface="Arial" panose="020B0604020202020204" pitchFamily="34" charset="0"/>
                <a:cs typeface="Arial" panose="020B0604020202020204" pitchFamily="34" charset="0"/>
              </a:rPr>
              <a:t>: Viết phương trình chính tắc</a:t>
            </a:r>
          </a:p>
        </p:txBody>
      </p:sp>
      <p:graphicFrame>
        <p:nvGraphicFramePr>
          <p:cNvPr id="4" name="Object 3">
            <a:extLst>
              <a:ext uri="{FF2B5EF4-FFF2-40B4-BE49-F238E27FC236}">
                <a16:creationId xmlns:a16="http://schemas.microsoft.com/office/drawing/2014/main" id="{26666C6F-38BD-DC31-DEA0-2FA8A5F4B5FB}"/>
              </a:ext>
            </a:extLst>
          </p:cNvPr>
          <p:cNvGraphicFramePr>
            <a:graphicFrameLocks noChangeAspect="1"/>
          </p:cNvGraphicFramePr>
          <p:nvPr>
            <p:extLst>
              <p:ext uri="{D42A27DB-BD31-4B8C-83A1-F6EECF244321}">
                <p14:modId xmlns:p14="http://schemas.microsoft.com/office/powerpoint/2010/main" val="3106698381"/>
              </p:ext>
            </p:extLst>
          </p:nvPr>
        </p:nvGraphicFramePr>
        <p:xfrm>
          <a:off x="6881813" y="1387475"/>
          <a:ext cx="2114550" cy="495300"/>
        </p:xfrm>
        <a:graphic>
          <a:graphicData uri="http://schemas.openxmlformats.org/presentationml/2006/ole">
            <mc:AlternateContent xmlns:mc="http://schemas.openxmlformats.org/markup-compatibility/2006">
              <mc:Choice xmlns:v="urn:schemas-microsoft-com:vml" Requires="v">
                <p:oleObj name="Equation" r:id="rId3" imgW="977760" imgH="228600" progId="Equation.DSMT4">
                  <p:embed/>
                </p:oleObj>
              </mc:Choice>
              <mc:Fallback>
                <p:oleObj name="Equation" r:id="rId3" imgW="977760" imgH="228600" progId="Equation.DSMT4">
                  <p:embed/>
                  <p:pic>
                    <p:nvPicPr>
                      <p:cNvPr id="0" name=""/>
                      <p:cNvPicPr/>
                      <p:nvPr/>
                    </p:nvPicPr>
                    <p:blipFill>
                      <a:blip r:embed="rId4"/>
                      <a:stretch>
                        <a:fillRect/>
                      </a:stretch>
                    </p:blipFill>
                    <p:spPr>
                      <a:xfrm>
                        <a:off x="6881813" y="1387475"/>
                        <a:ext cx="2114550" cy="495300"/>
                      </a:xfrm>
                      <a:prstGeom prst="rect">
                        <a:avLst/>
                      </a:prstGeom>
                      <a:ln w="19050">
                        <a:solidFill>
                          <a:srgbClr val="C00000"/>
                        </a:solidFill>
                      </a:ln>
                    </p:spPr>
                  </p:pic>
                </p:oleObj>
              </mc:Fallback>
            </mc:AlternateContent>
          </a:graphicData>
        </a:graphic>
      </p:graphicFrame>
      <p:graphicFrame>
        <p:nvGraphicFramePr>
          <p:cNvPr id="12" name="Object 11">
            <a:extLst>
              <a:ext uri="{FF2B5EF4-FFF2-40B4-BE49-F238E27FC236}">
                <a16:creationId xmlns:a16="http://schemas.microsoft.com/office/drawing/2014/main" id="{5AEB8A53-80D4-E330-AC4A-D1488F0D6DF7}"/>
              </a:ext>
            </a:extLst>
          </p:cNvPr>
          <p:cNvGraphicFramePr>
            <a:graphicFrameLocks noChangeAspect="1"/>
          </p:cNvGraphicFramePr>
          <p:nvPr>
            <p:extLst>
              <p:ext uri="{D42A27DB-BD31-4B8C-83A1-F6EECF244321}">
                <p14:modId xmlns:p14="http://schemas.microsoft.com/office/powerpoint/2010/main" val="3556374213"/>
              </p:ext>
            </p:extLst>
          </p:nvPr>
        </p:nvGraphicFramePr>
        <p:xfrm>
          <a:off x="1199361" y="2048777"/>
          <a:ext cx="2216421" cy="1574280"/>
        </p:xfrm>
        <a:graphic>
          <a:graphicData uri="http://schemas.openxmlformats.org/presentationml/2006/ole">
            <mc:AlternateContent xmlns:mc="http://schemas.openxmlformats.org/markup-compatibility/2006">
              <mc:Choice xmlns:v="urn:schemas-microsoft-com:vml" Requires="v">
                <p:oleObj name="Equation" r:id="rId5" imgW="1358640" imgH="965160" progId="Equation.DSMT4">
                  <p:embed/>
                </p:oleObj>
              </mc:Choice>
              <mc:Fallback>
                <p:oleObj name="Equation" r:id="rId5" imgW="1358640" imgH="965160" progId="Equation.DSMT4">
                  <p:embed/>
                  <p:pic>
                    <p:nvPicPr>
                      <p:cNvPr id="0" name=""/>
                      <p:cNvPicPr/>
                      <p:nvPr/>
                    </p:nvPicPr>
                    <p:blipFill>
                      <a:blip r:embed="rId6"/>
                      <a:stretch>
                        <a:fillRect/>
                      </a:stretch>
                    </p:blipFill>
                    <p:spPr>
                      <a:xfrm>
                        <a:off x="1199361" y="2048777"/>
                        <a:ext cx="2216421" cy="1574280"/>
                      </a:xfrm>
                      <a:prstGeom prst="rect">
                        <a:avLst/>
                      </a:prstGeom>
                      <a:ln w="15875">
                        <a:solidFill>
                          <a:srgbClr val="C00000"/>
                        </a:solidFill>
                      </a:ln>
                    </p:spPr>
                  </p:pic>
                </p:oleObj>
              </mc:Fallback>
            </mc:AlternateContent>
          </a:graphicData>
        </a:graphic>
      </p:graphicFrame>
      <p:graphicFrame>
        <p:nvGraphicFramePr>
          <p:cNvPr id="13" name="Object 12">
            <a:extLst>
              <a:ext uri="{FF2B5EF4-FFF2-40B4-BE49-F238E27FC236}">
                <a16:creationId xmlns:a16="http://schemas.microsoft.com/office/drawing/2014/main" id="{5D5B07B4-DD7D-12B7-5B85-1DA05081471E}"/>
              </a:ext>
            </a:extLst>
          </p:cNvPr>
          <p:cNvGraphicFramePr>
            <a:graphicFrameLocks noChangeAspect="1"/>
          </p:cNvGraphicFramePr>
          <p:nvPr>
            <p:extLst>
              <p:ext uri="{D42A27DB-BD31-4B8C-83A1-F6EECF244321}">
                <p14:modId xmlns:p14="http://schemas.microsoft.com/office/powerpoint/2010/main" val="1511901156"/>
              </p:ext>
            </p:extLst>
          </p:nvPr>
        </p:nvGraphicFramePr>
        <p:xfrm>
          <a:off x="3984713" y="2037618"/>
          <a:ext cx="2165174" cy="483980"/>
        </p:xfrm>
        <a:graphic>
          <a:graphicData uri="http://schemas.openxmlformats.org/presentationml/2006/ole">
            <mc:AlternateContent xmlns:mc="http://schemas.openxmlformats.org/markup-compatibility/2006">
              <mc:Choice xmlns:v="urn:schemas-microsoft-com:vml" Requires="v">
                <p:oleObj name="Equation" r:id="rId7" imgW="1079280" imgH="241200" progId="Equation.DSMT4">
                  <p:embed/>
                </p:oleObj>
              </mc:Choice>
              <mc:Fallback>
                <p:oleObj name="Equation" r:id="rId7" imgW="1079280" imgH="241200" progId="Equation.DSMT4">
                  <p:embed/>
                  <p:pic>
                    <p:nvPicPr>
                      <p:cNvPr id="8" name="Object 7">
                        <a:extLst>
                          <a:ext uri="{FF2B5EF4-FFF2-40B4-BE49-F238E27FC236}">
                            <a16:creationId xmlns:a16="http://schemas.microsoft.com/office/drawing/2014/main" id="{96EACDDC-63C2-F7A0-4DC5-7F59F1073FFD}"/>
                          </a:ext>
                        </a:extLst>
                      </p:cNvPr>
                      <p:cNvPicPr/>
                      <p:nvPr/>
                    </p:nvPicPr>
                    <p:blipFill>
                      <a:blip r:embed="rId8"/>
                      <a:stretch>
                        <a:fillRect/>
                      </a:stretch>
                    </p:blipFill>
                    <p:spPr>
                      <a:xfrm>
                        <a:off x="3984713" y="2037618"/>
                        <a:ext cx="2165174" cy="483980"/>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3CB86A41-39C3-EB7C-8E6D-4D97696BEFA9}"/>
              </a:ext>
            </a:extLst>
          </p:cNvPr>
          <p:cNvGraphicFramePr>
            <a:graphicFrameLocks noChangeAspect="1"/>
          </p:cNvGraphicFramePr>
          <p:nvPr>
            <p:extLst>
              <p:ext uri="{D42A27DB-BD31-4B8C-83A1-F6EECF244321}">
                <p14:modId xmlns:p14="http://schemas.microsoft.com/office/powerpoint/2010/main" val="3656875204"/>
              </p:ext>
            </p:extLst>
          </p:nvPr>
        </p:nvGraphicFramePr>
        <p:xfrm>
          <a:off x="3932393" y="2552644"/>
          <a:ext cx="2063750" cy="484187"/>
        </p:xfrm>
        <a:graphic>
          <a:graphicData uri="http://schemas.openxmlformats.org/presentationml/2006/ole">
            <mc:AlternateContent xmlns:mc="http://schemas.openxmlformats.org/markup-compatibility/2006">
              <mc:Choice xmlns:v="urn:schemas-microsoft-com:vml" Requires="v">
                <p:oleObj name="Equation" r:id="rId9" imgW="1028520" imgH="241200" progId="Equation.DSMT4">
                  <p:embed/>
                </p:oleObj>
              </mc:Choice>
              <mc:Fallback>
                <p:oleObj name="Equation" r:id="rId9" imgW="1028520" imgH="241200" progId="Equation.DSMT4">
                  <p:embed/>
                  <p:pic>
                    <p:nvPicPr>
                      <p:cNvPr id="8" name="Object 7">
                        <a:extLst>
                          <a:ext uri="{FF2B5EF4-FFF2-40B4-BE49-F238E27FC236}">
                            <a16:creationId xmlns:a16="http://schemas.microsoft.com/office/drawing/2014/main" id="{96EACDDC-63C2-F7A0-4DC5-7F59F1073FFD}"/>
                          </a:ext>
                        </a:extLst>
                      </p:cNvPr>
                      <p:cNvPicPr/>
                      <p:nvPr/>
                    </p:nvPicPr>
                    <p:blipFill>
                      <a:blip r:embed="rId10"/>
                      <a:stretch>
                        <a:fillRect/>
                      </a:stretch>
                    </p:blipFill>
                    <p:spPr>
                      <a:xfrm>
                        <a:off x="3932393" y="2552644"/>
                        <a:ext cx="2063750" cy="484187"/>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4523A561-4B40-E641-C4D2-25EB461C2D70}"/>
              </a:ext>
            </a:extLst>
          </p:cNvPr>
          <p:cNvGraphicFramePr>
            <a:graphicFrameLocks noChangeAspect="1"/>
          </p:cNvGraphicFramePr>
          <p:nvPr>
            <p:extLst>
              <p:ext uri="{D42A27DB-BD31-4B8C-83A1-F6EECF244321}">
                <p14:modId xmlns:p14="http://schemas.microsoft.com/office/powerpoint/2010/main" val="3436998226"/>
              </p:ext>
            </p:extLst>
          </p:nvPr>
        </p:nvGraphicFramePr>
        <p:xfrm>
          <a:off x="3787361" y="3095857"/>
          <a:ext cx="3881718" cy="646953"/>
        </p:xfrm>
        <a:graphic>
          <a:graphicData uri="http://schemas.openxmlformats.org/presentationml/2006/ole">
            <mc:AlternateContent xmlns:mc="http://schemas.openxmlformats.org/markup-compatibility/2006">
              <mc:Choice xmlns:v="urn:schemas-microsoft-com:vml" Requires="v">
                <p:oleObj name="Equation" r:id="rId11" imgW="2361960" imgH="393480" progId="Equation.DSMT4">
                  <p:embed/>
                </p:oleObj>
              </mc:Choice>
              <mc:Fallback>
                <p:oleObj name="Equation" r:id="rId11" imgW="2361960" imgH="393480" progId="Equation.DSMT4">
                  <p:embed/>
                  <p:pic>
                    <p:nvPicPr>
                      <p:cNvPr id="0" name=""/>
                      <p:cNvPicPr/>
                      <p:nvPr/>
                    </p:nvPicPr>
                    <p:blipFill>
                      <a:blip r:embed="rId12"/>
                      <a:stretch>
                        <a:fillRect/>
                      </a:stretch>
                    </p:blipFill>
                    <p:spPr>
                      <a:xfrm>
                        <a:off x="3787361" y="3095857"/>
                        <a:ext cx="3881718" cy="646953"/>
                      </a:xfrm>
                      <a:prstGeom prst="rect">
                        <a:avLst/>
                      </a:prstGeom>
                      <a:ln w="19050">
                        <a:solidFill>
                          <a:srgbClr val="0000FF"/>
                        </a:solidFill>
                      </a:ln>
                    </p:spPr>
                  </p:pic>
                </p:oleObj>
              </mc:Fallback>
            </mc:AlternateContent>
          </a:graphicData>
        </a:graphic>
      </p:graphicFrame>
      <p:graphicFrame>
        <p:nvGraphicFramePr>
          <p:cNvPr id="25" name="Object 24">
            <a:extLst>
              <a:ext uri="{FF2B5EF4-FFF2-40B4-BE49-F238E27FC236}">
                <a16:creationId xmlns:a16="http://schemas.microsoft.com/office/drawing/2014/main" id="{2D53F1AB-50C4-0A83-A947-8B98E00F5903}"/>
              </a:ext>
            </a:extLst>
          </p:cNvPr>
          <p:cNvGraphicFramePr>
            <a:graphicFrameLocks noChangeAspect="1"/>
          </p:cNvGraphicFramePr>
          <p:nvPr>
            <p:extLst>
              <p:ext uri="{D42A27DB-BD31-4B8C-83A1-F6EECF244321}">
                <p14:modId xmlns:p14="http://schemas.microsoft.com/office/powerpoint/2010/main" val="3809706602"/>
              </p:ext>
            </p:extLst>
          </p:nvPr>
        </p:nvGraphicFramePr>
        <p:xfrm>
          <a:off x="3783013" y="3819525"/>
          <a:ext cx="2859087" cy="646113"/>
        </p:xfrm>
        <a:graphic>
          <a:graphicData uri="http://schemas.openxmlformats.org/presentationml/2006/ole">
            <mc:AlternateContent xmlns:mc="http://schemas.openxmlformats.org/markup-compatibility/2006">
              <mc:Choice xmlns:v="urn:schemas-microsoft-com:vml" Requires="v">
                <p:oleObj name="Equation" r:id="rId13" imgW="1739880" imgH="393480" progId="Equation.DSMT4">
                  <p:embed/>
                </p:oleObj>
              </mc:Choice>
              <mc:Fallback>
                <p:oleObj name="Equation" r:id="rId13" imgW="1739880" imgH="393480" progId="Equation.DSMT4">
                  <p:embed/>
                  <p:pic>
                    <p:nvPicPr>
                      <p:cNvPr id="0" name=""/>
                      <p:cNvPicPr/>
                      <p:nvPr/>
                    </p:nvPicPr>
                    <p:blipFill>
                      <a:blip r:embed="rId14"/>
                      <a:stretch>
                        <a:fillRect/>
                      </a:stretch>
                    </p:blipFill>
                    <p:spPr>
                      <a:xfrm>
                        <a:off x="3783013" y="3819525"/>
                        <a:ext cx="2859087" cy="646113"/>
                      </a:xfrm>
                      <a:prstGeom prst="rect">
                        <a:avLst/>
                      </a:prstGeom>
                      <a:ln w="19050">
                        <a:solidFill>
                          <a:srgbClr val="0000FF"/>
                        </a:solidFill>
                      </a:ln>
                    </p:spPr>
                  </p:pic>
                </p:oleObj>
              </mc:Fallback>
            </mc:AlternateContent>
          </a:graphicData>
        </a:graphic>
      </p:graphicFrame>
      <p:graphicFrame>
        <p:nvGraphicFramePr>
          <p:cNvPr id="26" name="Object 25">
            <a:extLst>
              <a:ext uri="{FF2B5EF4-FFF2-40B4-BE49-F238E27FC236}">
                <a16:creationId xmlns:a16="http://schemas.microsoft.com/office/drawing/2014/main" id="{C7A7CB5F-28DA-65D2-68D6-21B125E71FEB}"/>
              </a:ext>
            </a:extLst>
          </p:cNvPr>
          <p:cNvGraphicFramePr>
            <a:graphicFrameLocks noChangeAspect="1"/>
          </p:cNvGraphicFramePr>
          <p:nvPr>
            <p:extLst>
              <p:ext uri="{D42A27DB-BD31-4B8C-83A1-F6EECF244321}">
                <p14:modId xmlns:p14="http://schemas.microsoft.com/office/powerpoint/2010/main" val="1117399263"/>
              </p:ext>
            </p:extLst>
          </p:nvPr>
        </p:nvGraphicFramePr>
        <p:xfrm>
          <a:off x="1150662" y="4679422"/>
          <a:ext cx="4010025" cy="935037"/>
        </p:xfrm>
        <a:graphic>
          <a:graphicData uri="http://schemas.openxmlformats.org/presentationml/2006/ole">
            <mc:AlternateContent xmlns:mc="http://schemas.openxmlformats.org/markup-compatibility/2006">
              <mc:Choice xmlns:v="urn:schemas-microsoft-com:vml" Requires="v">
                <p:oleObj name="Equation" r:id="rId15" imgW="1854000" imgH="431640" progId="Equation.DSMT4">
                  <p:embed/>
                </p:oleObj>
              </mc:Choice>
              <mc:Fallback>
                <p:oleObj name="Equation" r:id="rId15" imgW="1854000" imgH="431640" progId="Equation.DSMT4">
                  <p:embed/>
                  <p:pic>
                    <p:nvPicPr>
                      <p:cNvPr id="4" name="Object 3">
                        <a:extLst>
                          <a:ext uri="{FF2B5EF4-FFF2-40B4-BE49-F238E27FC236}">
                            <a16:creationId xmlns:a16="http://schemas.microsoft.com/office/drawing/2014/main" id="{26666C6F-38BD-DC31-DEA0-2FA8A5F4B5FB}"/>
                          </a:ext>
                        </a:extLst>
                      </p:cNvPr>
                      <p:cNvPicPr/>
                      <p:nvPr/>
                    </p:nvPicPr>
                    <p:blipFill>
                      <a:blip r:embed="rId16"/>
                      <a:stretch>
                        <a:fillRect/>
                      </a:stretch>
                    </p:blipFill>
                    <p:spPr>
                      <a:xfrm>
                        <a:off x="1150662" y="4679422"/>
                        <a:ext cx="4010025" cy="935037"/>
                      </a:xfrm>
                      <a:prstGeom prst="rect">
                        <a:avLst/>
                      </a:prstGeom>
                      <a:ln w="19050">
                        <a:solidFill>
                          <a:srgbClr val="C00000"/>
                        </a:solidFill>
                      </a:ln>
                    </p:spPr>
                  </p:pic>
                </p:oleObj>
              </mc:Fallback>
            </mc:AlternateContent>
          </a:graphicData>
        </a:graphic>
      </p:graphicFrame>
      <p:graphicFrame>
        <p:nvGraphicFramePr>
          <p:cNvPr id="28" name="Object 27">
            <a:extLst>
              <a:ext uri="{FF2B5EF4-FFF2-40B4-BE49-F238E27FC236}">
                <a16:creationId xmlns:a16="http://schemas.microsoft.com/office/drawing/2014/main" id="{76AF7A9B-47AE-8E63-FBB2-4D4A32E015AC}"/>
              </a:ext>
            </a:extLst>
          </p:cNvPr>
          <p:cNvGraphicFramePr>
            <a:graphicFrameLocks noChangeAspect="1"/>
          </p:cNvGraphicFramePr>
          <p:nvPr>
            <p:extLst>
              <p:ext uri="{D42A27DB-BD31-4B8C-83A1-F6EECF244321}">
                <p14:modId xmlns:p14="http://schemas.microsoft.com/office/powerpoint/2010/main" val="1902536867"/>
              </p:ext>
            </p:extLst>
          </p:nvPr>
        </p:nvGraphicFramePr>
        <p:xfrm>
          <a:off x="5448300" y="4738645"/>
          <a:ext cx="3301885" cy="844091"/>
        </p:xfrm>
        <a:graphic>
          <a:graphicData uri="http://schemas.openxmlformats.org/presentationml/2006/ole">
            <mc:AlternateContent xmlns:mc="http://schemas.openxmlformats.org/markup-compatibility/2006">
              <mc:Choice xmlns:v="urn:schemas-microsoft-com:vml" Requires="v">
                <p:oleObj name="Equation" r:id="rId17" imgW="1688760" imgH="431640" progId="Equation.DSMT4">
                  <p:embed/>
                </p:oleObj>
              </mc:Choice>
              <mc:Fallback>
                <p:oleObj name="Equation" r:id="rId17" imgW="1688760" imgH="431640" progId="Equation.DSMT4">
                  <p:embed/>
                  <p:pic>
                    <p:nvPicPr>
                      <p:cNvPr id="0" name=""/>
                      <p:cNvPicPr/>
                      <p:nvPr/>
                    </p:nvPicPr>
                    <p:blipFill>
                      <a:blip r:embed="rId18"/>
                      <a:stretch>
                        <a:fillRect/>
                      </a:stretch>
                    </p:blipFill>
                    <p:spPr>
                      <a:xfrm>
                        <a:off x="5448300" y="4738645"/>
                        <a:ext cx="3301885" cy="844091"/>
                      </a:xfrm>
                      <a:prstGeom prst="rect">
                        <a:avLst/>
                      </a:prstGeom>
                      <a:ln w="22225">
                        <a:solidFill>
                          <a:srgbClr val="FF0000"/>
                        </a:solidFill>
                      </a:ln>
                    </p:spPr>
                  </p:pic>
                </p:oleObj>
              </mc:Fallback>
            </mc:AlternateContent>
          </a:graphicData>
        </a:graphic>
      </p:graphicFrame>
    </p:spTree>
    <p:extLst>
      <p:ext uri="{BB962C8B-B14F-4D97-AF65-F5344CB8AC3E}">
        <p14:creationId xmlns:p14="http://schemas.microsoft.com/office/powerpoint/2010/main" val="17896872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10" name="TextBox 9">
            <a:extLst>
              <a:ext uri="{FF2B5EF4-FFF2-40B4-BE49-F238E27FC236}">
                <a16:creationId xmlns:a16="http://schemas.microsoft.com/office/drawing/2014/main" id="{626A8FAF-FE56-ED5C-900C-3FE54DB54468}"/>
              </a:ext>
            </a:extLst>
          </p:cNvPr>
          <p:cNvSpPr txBox="1"/>
          <p:nvPr/>
        </p:nvSpPr>
        <p:spPr>
          <a:xfrm>
            <a:off x="3227614" y="924215"/>
            <a:ext cx="3126532"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Phương pháp lực</a:t>
            </a:r>
          </a:p>
        </p:txBody>
      </p:sp>
      <p:sp>
        <p:nvSpPr>
          <p:cNvPr id="15" name="Rectangle 14">
            <a:extLst>
              <a:ext uri="{FF2B5EF4-FFF2-40B4-BE49-F238E27FC236}">
                <a16:creationId xmlns:a16="http://schemas.microsoft.com/office/drawing/2014/main" id="{9968ECF3-0F89-F5B2-7C7B-594ADAAF5E4C}"/>
              </a:ext>
            </a:extLst>
          </p:cNvPr>
          <p:cNvSpPr/>
          <p:nvPr/>
        </p:nvSpPr>
        <p:spPr bwMode="auto">
          <a:xfrm>
            <a:off x="5286741" y="2662060"/>
            <a:ext cx="333424" cy="82280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aphicFrame>
        <p:nvGraphicFramePr>
          <p:cNvPr id="28" name="Object 27">
            <a:extLst>
              <a:ext uri="{FF2B5EF4-FFF2-40B4-BE49-F238E27FC236}">
                <a16:creationId xmlns:a16="http://schemas.microsoft.com/office/drawing/2014/main" id="{76AF7A9B-47AE-8E63-FBB2-4D4A32E015AC}"/>
              </a:ext>
            </a:extLst>
          </p:cNvPr>
          <p:cNvGraphicFramePr>
            <a:graphicFrameLocks noChangeAspect="1"/>
          </p:cNvGraphicFramePr>
          <p:nvPr>
            <p:extLst>
              <p:ext uri="{D42A27DB-BD31-4B8C-83A1-F6EECF244321}">
                <p14:modId xmlns:p14="http://schemas.microsoft.com/office/powerpoint/2010/main" val="4119101889"/>
              </p:ext>
            </p:extLst>
          </p:nvPr>
        </p:nvGraphicFramePr>
        <p:xfrm>
          <a:off x="1119188" y="1515697"/>
          <a:ext cx="3301885" cy="844091"/>
        </p:xfrm>
        <a:graphic>
          <a:graphicData uri="http://schemas.openxmlformats.org/presentationml/2006/ole">
            <mc:AlternateContent xmlns:mc="http://schemas.openxmlformats.org/markup-compatibility/2006">
              <mc:Choice xmlns:v="urn:schemas-microsoft-com:vml" Requires="v">
                <p:oleObj name="Equation" r:id="rId3" imgW="1688760" imgH="431640" progId="Equation.DSMT4">
                  <p:embed/>
                </p:oleObj>
              </mc:Choice>
              <mc:Fallback>
                <p:oleObj name="Equation" r:id="rId3" imgW="1688760" imgH="431640" progId="Equation.DSMT4">
                  <p:embed/>
                  <p:pic>
                    <p:nvPicPr>
                      <p:cNvPr id="28" name="Object 27">
                        <a:extLst>
                          <a:ext uri="{FF2B5EF4-FFF2-40B4-BE49-F238E27FC236}">
                            <a16:creationId xmlns:a16="http://schemas.microsoft.com/office/drawing/2014/main" id="{76AF7A9B-47AE-8E63-FBB2-4D4A32E015AC}"/>
                          </a:ext>
                        </a:extLst>
                      </p:cNvPr>
                      <p:cNvPicPr/>
                      <p:nvPr/>
                    </p:nvPicPr>
                    <p:blipFill>
                      <a:blip r:embed="rId4"/>
                      <a:stretch>
                        <a:fillRect/>
                      </a:stretch>
                    </p:blipFill>
                    <p:spPr>
                      <a:xfrm>
                        <a:off x="1119188" y="1515697"/>
                        <a:ext cx="3301885" cy="844091"/>
                      </a:xfrm>
                      <a:prstGeom prst="rect">
                        <a:avLst/>
                      </a:prstGeom>
                      <a:ln w="22225">
                        <a:solidFill>
                          <a:srgbClr val="FF0000"/>
                        </a:solidFill>
                      </a:ln>
                    </p:spPr>
                  </p:pic>
                </p:oleObj>
              </mc:Fallback>
            </mc:AlternateContent>
          </a:graphicData>
        </a:graphic>
      </p:graphicFrame>
      <p:graphicFrame>
        <p:nvGraphicFramePr>
          <p:cNvPr id="3" name="Object 2">
            <a:extLst>
              <a:ext uri="{FF2B5EF4-FFF2-40B4-BE49-F238E27FC236}">
                <a16:creationId xmlns:a16="http://schemas.microsoft.com/office/drawing/2014/main" id="{B250B839-44BD-21C1-0FB4-6EB7C55987E1}"/>
              </a:ext>
            </a:extLst>
          </p:cNvPr>
          <p:cNvGraphicFramePr>
            <a:graphicFrameLocks noChangeAspect="1"/>
          </p:cNvGraphicFramePr>
          <p:nvPr>
            <p:extLst>
              <p:ext uri="{D42A27DB-BD31-4B8C-83A1-F6EECF244321}">
                <p14:modId xmlns:p14="http://schemas.microsoft.com/office/powerpoint/2010/main" val="3960665913"/>
              </p:ext>
            </p:extLst>
          </p:nvPr>
        </p:nvGraphicFramePr>
        <p:xfrm>
          <a:off x="1119188" y="2662060"/>
          <a:ext cx="1635125" cy="403225"/>
        </p:xfrm>
        <a:graphic>
          <a:graphicData uri="http://schemas.openxmlformats.org/presentationml/2006/ole">
            <mc:AlternateContent xmlns:mc="http://schemas.openxmlformats.org/markup-compatibility/2006">
              <mc:Choice xmlns:v="urn:schemas-microsoft-com:vml" Requires="v">
                <p:oleObj name="Equation" r:id="rId5" imgW="927000" imgH="228600" progId="Equation.DSMT4">
                  <p:embed/>
                </p:oleObj>
              </mc:Choice>
              <mc:Fallback>
                <p:oleObj name="Equation" r:id="rId5" imgW="927000" imgH="228600" progId="Equation.DSMT4">
                  <p:embed/>
                  <p:pic>
                    <p:nvPicPr>
                      <p:cNvPr id="27" name="Object 26">
                        <a:extLst>
                          <a:ext uri="{FF2B5EF4-FFF2-40B4-BE49-F238E27FC236}">
                            <a16:creationId xmlns:a16="http://schemas.microsoft.com/office/drawing/2014/main" id="{F675CAA7-DE53-8DBE-4F54-E2DD5DAF0B41}"/>
                          </a:ext>
                        </a:extLst>
                      </p:cNvPr>
                      <p:cNvPicPr/>
                      <p:nvPr/>
                    </p:nvPicPr>
                    <p:blipFill>
                      <a:blip r:embed="rId6"/>
                      <a:stretch>
                        <a:fillRect/>
                      </a:stretch>
                    </p:blipFill>
                    <p:spPr>
                      <a:xfrm>
                        <a:off x="1119188" y="2662060"/>
                        <a:ext cx="1635125" cy="403225"/>
                      </a:xfrm>
                      <a:prstGeom prst="rect">
                        <a:avLst/>
                      </a:prstGeom>
                      <a:ln w="19050">
                        <a:solidFill>
                          <a:srgbClr val="C00000"/>
                        </a:solidFill>
                      </a:ln>
                    </p:spPr>
                  </p:pic>
                </p:oleObj>
              </mc:Fallback>
            </mc:AlternateContent>
          </a:graphicData>
        </a:graphic>
      </p:graphicFrame>
      <p:graphicFrame>
        <p:nvGraphicFramePr>
          <p:cNvPr id="5" name="Object 4">
            <a:extLst>
              <a:ext uri="{FF2B5EF4-FFF2-40B4-BE49-F238E27FC236}">
                <a16:creationId xmlns:a16="http://schemas.microsoft.com/office/drawing/2014/main" id="{649AFECA-6EAB-DA66-2DC7-2CB1280F85F8}"/>
              </a:ext>
            </a:extLst>
          </p:cNvPr>
          <p:cNvGraphicFramePr>
            <a:graphicFrameLocks noChangeAspect="1"/>
          </p:cNvGraphicFramePr>
          <p:nvPr>
            <p:extLst>
              <p:ext uri="{D42A27DB-BD31-4B8C-83A1-F6EECF244321}">
                <p14:modId xmlns:p14="http://schemas.microsoft.com/office/powerpoint/2010/main" val="1085780247"/>
              </p:ext>
            </p:extLst>
          </p:nvPr>
        </p:nvGraphicFramePr>
        <p:xfrm>
          <a:off x="5062804" y="1536986"/>
          <a:ext cx="2582684" cy="822802"/>
        </p:xfrm>
        <a:graphic>
          <a:graphicData uri="http://schemas.openxmlformats.org/presentationml/2006/ole">
            <mc:AlternateContent xmlns:mc="http://schemas.openxmlformats.org/markup-compatibility/2006">
              <mc:Choice xmlns:v="urn:schemas-microsoft-com:vml" Requires="v">
                <p:oleObj name="Equation" r:id="rId7" imgW="1434960" imgH="457200" progId="Equation.DSMT4">
                  <p:embed/>
                </p:oleObj>
              </mc:Choice>
              <mc:Fallback>
                <p:oleObj name="Equation" r:id="rId7" imgW="1434960" imgH="457200" progId="Equation.DSMT4">
                  <p:embed/>
                  <p:pic>
                    <p:nvPicPr>
                      <p:cNvPr id="0" name=""/>
                      <p:cNvPicPr/>
                      <p:nvPr/>
                    </p:nvPicPr>
                    <p:blipFill>
                      <a:blip r:embed="rId8"/>
                      <a:stretch>
                        <a:fillRect/>
                      </a:stretch>
                    </p:blipFill>
                    <p:spPr>
                      <a:xfrm>
                        <a:off x="5062804" y="1536986"/>
                        <a:ext cx="2582684" cy="822802"/>
                      </a:xfrm>
                      <a:prstGeom prst="rect">
                        <a:avLst/>
                      </a:prstGeom>
                    </p:spPr>
                  </p:pic>
                </p:oleObj>
              </mc:Fallback>
            </mc:AlternateContent>
          </a:graphicData>
        </a:graphic>
      </p:graphicFrame>
    </p:spTree>
    <p:extLst>
      <p:ext uri="{BB962C8B-B14F-4D97-AF65-F5344CB8AC3E}">
        <p14:creationId xmlns:p14="http://schemas.microsoft.com/office/powerpoint/2010/main" val="278086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15" name="Rectangle 14">
            <a:extLst>
              <a:ext uri="{FF2B5EF4-FFF2-40B4-BE49-F238E27FC236}">
                <a16:creationId xmlns:a16="http://schemas.microsoft.com/office/drawing/2014/main" id="{9968ECF3-0F89-F5B2-7C7B-594ADAAF5E4C}"/>
              </a:ext>
            </a:extLst>
          </p:cNvPr>
          <p:cNvSpPr/>
          <p:nvPr/>
        </p:nvSpPr>
        <p:spPr bwMode="auto">
          <a:xfrm>
            <a:off x="5286741" y="2662060"/>
            <a:ext cx="333424" cy="82280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9" name="TextBox 8">
            <a:extLst>
              <a:ext uri="{FF2B5EF4-FFF2-40B4-BE49-F238E27FC236}">
                <a16:creationId xmlns:a16="http://schemas.microsoft.com/office/drawing/2014/main" id="{DE498555-6E4A-0D18-EBE5-2FC56546AC6B}"/>
              </a:ext>
            </a:extLst>
          </p:cNvPr>
          <p:cNvSpPr txBox="1"/>
          <p:nvPr/>
        </p:nvSpPr>
        <p:spPr>
          <a:xfrm>
            <a:off x="1059165" y="962378"/>
            <a:ext cx="8016270" cy="2246769"/>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Thanh AB tuyệt đối cứng được giữ cân bằng nằm ngang nhờ gối cố định A và hai thanh BM, CK. Hai thanh BM, CK được làm từ cùng loại vật liệu có mô đun đàn hồi E. Tính ứng suất pháp lớn nhất phát sinh trong hệ. Biết rằng A = 20mm</a:t>
            </a:r>
            <a:r>
              <a:rPr lang="en-US" sz="2800" baseline="30000">
                <a:latin typeface="Arial" panose="020B0604020202020204" pitchFamily="34" charset="0"/>
                <a:cs typeface="Arial" panose="020B0604020202020204" pitchFamily="34" charset="0"/>
              </a:rPr>
              <a:t>2</a:t>
            </a:r>
          </a:p>
        </p:txBody>
      </p:sp>
      <p:grpSp>
        <p:nvGrpSpPr>
          <p:cNvPr id="18" name="Group 17">
            <a:extLst>
              <a:ext uri="{FF2B5EF4-FFF2-40B4-BE49-F238E27FC236}">
                <a16:creationId xmlns:a16="http://schemas.microsoft.com/office/drawing/2014/main" id="{9C0D2C76-FDDA-E58D-56F4-56DF6198D156}"/>
              </a:ext>
            </a:extLst>
          </p:cNvPr>
          <p:cNvGrpSpPr/>
          <p:nvPr/>
        </p:nvGrpSpPr>
        <p:grpSpPr>
          <a:xfrm>
            <a:off x="3747975" y="3135370"/>
            <a:ext cx="4919775" cy="2911092"/>
            <a:chOff x="3747975" y="3135370"/>
            <a:chExt cx="4919775" cy="2911092"/>
          </a:xfrm>
        </p:grpSpPr>
        <p:pic>
          <p:nvPicPr>
            <p:cNvPr id="14" name="Picture 13">
              <a:extLst>
                <a:ext uri="{FF2B5EF4-FFF2-40B4-BE49-F238E27FC236}">
                  <a16:creationId xmlns:a16="http://schemas.microsoft.com/office/drawing/2014/main" id="{70E2BC36-A82E-3B10-BD8D-7FADA00ABDC2}"/>
                </a:ext>
              </a:extLst>
            </p:cNvPr>
            <p:cNvPicPr>
              <a:picLocks noChangeAspect="1"/>
            </p:cNvPicPr>
            <p:nvPr/>
          </p:nvPicPr>
          <p:blipFill>
            <a:blip r:embed="rId3"/>
            <a:stretch>
              <a:fillRect/>
            </a:stretch>
          </p:blipFill>
          <p:spPr>
            <a:xfrm>
              <a:off x="3747975" y="3135370"/>
              <a:ext cx="4839119" cy="2911092"/>
            </a:xfrm>
            <a:prstGeom prst="rect">
              <a:avLst/>
            </a:prstGeom>
          </p:spPr>
        </p:pic>
        <p:graphicFrame>
          <p:nvGraphicFramePr>
            <p:cNvPr id="16" name="Object 15">
              <a:extLst>
                <a:ext uri="{FF2B5EF4-FFF2-40B4-BE49-F238E27FC236}">
                  <a16:creationId xmlns:a16="http://schemas.microsoft.com/office/drawing/2014/main" id="{8EAC6563-E5FA-A4BD-10B8-A5A058814C14}"/>
                </a:ext>
              </a:extLst>
            </p:cNvPr>
            <p:cNvGraphicFramePr>
              <a:graphicFrameLocks noChangeAspect="1"/>
            </p:cNvGraphicFramePr>
            <p:nvPr>
              <p:extLst>
                <p:ext uri="{D42A27DB-BD31-4B8C-83A1-F6EECF244321}">
                  <p14:modId xmlns:p14="http://schemas.microsoft.com/office/powerpoint/2010/main" val="1279304141"/>
                </p:ext>
              </p:extLst>
            </p:nvPr>
          </p:nvGraphicFramePr>
          <p:xfrm>
            <a:off x="5286497" y="3744625"/>
            <a:ext cx="667336" cy="427095"/>
          </p:xfrm>
          <a:graphic>
            <a:graphicData uri="http://schemas.openxmlformats.org/presentationml/2006/ole">
              <mc:AlternateContent xmlns:mc="http://schemas.openxmlformats.org/markup-compatibility/2006">
                <mc:Choice xmlns:v="urn:schemas-microsoft-com:vml" Requires="v">
                  <p:oleObj name="Equation" r:id="rId4" imgW="317160" imgH="203040" progId="Equation.DSMT4">
                    <p:embed/>
                  </p:oleObj>
                </mc:Choice>
                <mc:Fallback>
                  <p:oleObj name="Equation" r:id="rId4" imgW="317160" imgH="203040" progId="Equation.DSMT4">
                    <p:embed/>
                    <p:pic>
                      <p:nvPicPr>
                        <p:cNvPr id="0" name=""/>
                        <p:cNvPicPr/>
                        <p:nvPr/>
                      </p:nvPicPr>
                      <p:blipFill>
                        <a:blip r:embed="rId5"/>
                        <a:stretch>
                          <a:fillRect/>
                        </a:stretch>
                      </p:blipFill>
                      <p:spPr>
                        <a:xfrm>
                          <a:off x="5286497" y="3744625"/>
                          <a:ext cx="667336" cy="427095"/>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6035FBCE-FEBF-2D62-5261-EDB9CBC6F8AE}"/>
                </a:ext>
              </a:extLst>
            </p:cNvPr>
            <p:cNvGraphicFramePr>
              <a:graphicFrameLocks noChangeAspect="1"/>
            </p:cNvGraphicFramePr>
            <p:nvPr>
              <p:extLst>
                <p:ext uri="{D42A27DB-BD31-4B8C-83A1-F6EECF244321}">
                  <p14:modId xmlns:p14="http://schemas.microsoft.com/office/powerpoint/2010/main" val="2897479728"/>
                </p:ext>
              </p:extLst>
            </p:nvPr>
          </p:nvGraphicFramePr>
          <p:xfrm>
            <a:off x="7840663" y="4414838"/>
            <a:ext cx="827087" cy="427037"/>
          </p:xfrm>
          <a:graphic>
            <a:graphicData uri="http://schemas.openxmlformats.org/presentationml/2006/ole">
              <mc:AlternateContent xmlns:mc="http://schemas.openxmlformats.org/markup-compatibility/2006">
                <mc:Choice xmlns:v="urn:schemas-microsoft-com:vml" Requires="v">
                  <p:oleObj name="Equation" r:id="rId6" imgW="393480" imgH="203040" progId="Equation.DSMT4">
                    <p:embed/>
                  </p:oleObj>
                </mc:Choice>
                <mc:Fallback>
                  <p:oleObj name="Equation" r:id="rId6" imgW="393480" imgH="203040" progId="Equation.DSMT4">
                    <p:embed/>
                    <p:pic>
                      <p:nvPicPr>
                        <p:cNvPr id="16" name="Object 15">
                          <a:extLst>
                            <a:ext uri="{FF2B5EF4-FFF2-40B4-BE49-F238E27FC236}">
                              <a16:creationId xmlns:a16="http://schemas.microsoft.com/office/drawing/2014/main" id="{8EAC6563-E5FA-A4BD-10B8-A5A058814C14}"/>
                            </a:ext>
                          </a:extLst>
                        </p:cNvPr>
                        <p:cNvPicPr/>
                        <p:nvPr/>
                      </p:nvPicPr>
                      <p:blipFill>
                        <a:blip r:embed="rId7"/>
                        <a:stretch>
                          <a:fillRect/>
                        </a:stretch>
                      </p:blipFill>
                      <p:spPr>
                        <a:xfrm>
                          <a:off x="7840663" y="4414838"/>
                          <a:ext cx="827087" cy="427037"/>
                        </a:xfrm>
                        <a:prstGeom prst="rect">
                          <a:avLst/>
                        </a:prstGeom>
                      </p:spPr>
                    </p:pic>
                  </p:oleObj>
                </mc:Fallback>
              </mc:AlternateContent>
            </a:graphicData>
          </a:graphic>
        </p:graphicFrame>
      </p:grpSp>
    </p:spTree>
    <p:extLst>
      <p:ext uri="{BB962C8B-B14F-4D97-AF65-F5344CB8AC3E}">
        <p14:creationId xmlns:p14="http://schemas.microsoft.com/office/powerpoint/2010/main" val="41384282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15" name="Rectangle 14">
            <a:extLst>
              <a:ext uri="{FF2B5EF4-FFF2-40B4-BE49-F238E27FC236}">
                <a16:creationId xmlns:a16="http://schemas.microsoft.com/office/drawing/2014/main" id="{9968ECF3-0F89-F5B2-7C7B-594ADAAF5E4C}"/>
              </a:ext>
            </a:extLst>
          </p:cNvPr>
          <p:cNvSpPr/>
          <p:nvPr/>
        </p:nvSpPr>
        <p:spPr bwMode="auto">
          <a:xfrm>
            <a:off x="5286741" y="2662060"/>
            <a:ext cx="333424" cy="82280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2" name="TextBox 1">
            <a:extLst>
              <a:ext uri="{FF2B5EF4-FFF2-40B4-BE49-F238E27FC236}">
                <a16:creationId xmlns:a16="http://schemas.microsoft.com/office/drawing/2014/main" id="{2ACE11FE-6618-2E96-714A-C6B25FA40ED1}"/>
              </a:ext>
            </a:extLst>
          </p:cNvPr>
          <p:cNvSpPr txBox="1"/>
          <p:nvPr/>
        </p:nvSpPr>
        <p:spPr>
          <a:xfrm>
            <a:off x="4506686" y="931804"/>
            <a:ext cx="1268963" cy="523875"/>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B.Giải</a:t>
            </a:r>
          </a:p>
        </p:txBody>
      </p:sp>
      <p:sp>
        <p:nvSpPr>
          <p:cNvPr id="3" name="TextBox 2">
            <a:extLst>
              <a:ext uri="{FF2B5EF4-FFF2-40B4-BE49-F238E27FC236}">
                <a16:creationId xmlns:a16="http://schemas.microsoft.com/office/drawing/2014/main" id="{DB2EF4B3-3986-687B-9553-3FBA080B15BC}"/>
              </a:ext>
            </a:extLst>
          </p:cNvPr>
          <p:cNvSpPr txBox="1"/>
          <p:nvPr/>
        </p:nvSpPr>
        <p:spPr>
          <a:xfrm>
            <a:off x="990600" y="1322781"/>
            <a:ext cx="7622625"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Giải phóng liên kết, đặt các phản lực liên kết như hình. Xét cân bằng của thanh AB</a:t>
            </a:r>
          </a:p>
        </p:txBody>
      </p:sp>
      <p:grpSp>
        <p:nvGrpSpPr>
          <p:cNvPr id="12" name="Group 11">
            <a:extLst>
              <a:ext uri="{FF2B5EF4-FFF2-40B4-BE49-F238E27FC236}">
                <a16:creationId xmlns:a16="http://schemas.microsoft.com/office/drawing/2014/main" id="{0FE935AA-F5D9-EE66-A791-19575AB8D18D}"/>
              </a:ext>
            </a:extLst>
          </p:cNvPr>
          <p:cNvGrpSpPr/>
          <p:nvPr/>
        </p:nvGrpSpPr>
        <p:grpSpPr>
          <a:xfrm>
            <a:off x="3819293" y="2345150"/>
            <a:ext cx="4919775" cy="2911092"/>
            <a:chOff x="3747975" y="3135370"/>
            <a:chExt cx="4919775" cy="2911092"/>
          </a:xfrm>
        </p:grpSpPr>
        <p:pic>
          <p:nvPicPr>
            <p:cNvPr id="13" name="Picture 12">
              <a:extLst>
                <a:ext uri="{FF2B5EF4-FFF2-40B4-BE49-F238E27FC236}">
                  <a16:creationId xmlns:a16="http://schemas.microsoft.com/office/drawing/2014/main" id="{39187A0B-2F4A-FF7F-2D71-7A233EF6643E}"/>
                </a:ext>
              </a:extLst>
            </p:cNvPr>
            <p:cNvPicPr>
              <a:picLocks noChangeAspect="1"/>
            </p:cNvPicPr>
            <p:nvPr/>
          </p:nvPicPr>
          <p:blipFill>
            <a:blip r:embed="rId3"/>
            <a:stretch>
              <a:fillRect/>
            </a:stretch>
          </p:blipFill>
          <p:spPr>
            <a:xfrm>
              <a:off x="3747975" y="3135370"/>
              <a:ext cx="4839119" cy="2911092"/>
            </a:xfrm>
            <a:prstGeom prst="rect">
              <a:avLst/>
            </a:prstGeom>
          </p:spPr>
        </p:pic>
        <p:graphicFrame>
          <p:nvGraphicFramePr>
            <p:cNvPr id="14" name="Object 13">
              <a:extLst>
                <a:ext uri="{FF2B5EF4-FFF2-40B4-BE49-F238E27FC236}">
                  <a16:creationId xmlns:a16="http://schemas.microsoft.com/office/drawing/2014/main" id="{EFAA8CAF-ECFF-A722-2B28-0136E521134E}"/>
                </a:ext>
              </a:extLst>
            </p:cNvPr>
            <p:cNvGraphicFramePr>
              <a:graphicFrameLocks noChangeAspect="1"/>
            </p:cNvGraphicFramePr>
            <p:nvPr>
              <p:extLst>
                <p:ext uri="{D42A27DB-BD31-4B8C-83A1-F6EECF244321}">
                  <p14:modId xmlns:p14="http://schemas.microsoft.com/office/powerpoint/2010/main" val="2625010538"/>
                </p:ext>
              </p:extLst>
            </p:nvPr>
          </p:nvGraphicFramePr>
          <p:xfrm>
            <a:off x="5286497" y="3744625"/>
            <a:ext cx="667336" cy="427095"/>
          </p:xfrm>
          <a:graphic>
            <a:graphicData uri="http://schemas.openxmlformats.org/presentationml/2006/ole">
              <mc:AlternateContent xmlns:mc="http://schemas.openxmlformats.org/markup-compatibility/2006">
                <mc:Choice xmlns:v="urn:schemas-microsoft-com:vml" Requires="v">
                  <p:oleObj name="Equation" r:id="rId4" imgW="317160" imgH="203040" progId="Equation.DSMT4">
                    <p:embed/>
                  </p:oleObj>
                </mc:Choice>
                <mc:Fallback>
                  <p:oleObj name="Equation" r:id="rId4" imgW="317160" imgH="203040" progId="Equation.DSMT4">
                    <p:embed/>
                    <p:pic>
                      <p:nvPicPr>
                        <p:cNvPr id="16" name="Object 15">
                          <a:extLst>
                            <a:ext uri="{FF2B5EF4-FFF2-40B4-BE49-F238E27FC236}">
                              <a16:creationId xmlns:a16="http://schemas.microsoft.com/office/drawing/2014/main" id="{8EAC6563-E5FA-A4BD-10B8-A5A058814C14}"/>
                            </a:ext>
                          </a:extLst>
                        </p:cNvPr>
                        <p:cNvPicPr/>
                        <p:nvPr/>
                      </p:nvPicPr>
                      <p:blipFill>
                        <a:blip r:embed="rId5"/>
                        <a:stretch>
                          <a:fillRect/>
                        </a:stretch>
                      </p:blipFill>
                      <p:spPr>
                        <a:xfrm>
                          <a:off x="5286497" y="3744625"/>
                          <a:ext cx="667336" cy="427095"/>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71F3E31-B363-F388-6470-56157FBF1ACF}"/>
                </a:ext>
              </a:extLst>
            </p:cNvPr>
            <p:cNvGraphicFramePr>
              <a:graphicFrameLocks noChangeAspect="1"/>
            </p:cNvGraphicFramePr>
            <p:nvPr>
              <p:extLst>
                <p:ext uri="{D42A27DB-BD31-4B8C-83A1-F6EECF244321}">
                  <p14:modId xmlns:p14="http://schemas.microsoft.com/office/powerpoint/2010/main" val="894732309"/>
                </p:ext>
              </p:extLst>
            </p:nvPr>
          </p:nvGraphicFramePr>
          <p:xfrm>
            <a:off x="7840663" y="4414838"/>
            <a:ext cx="827087" cy="427037"/>
          </p:xfrm>
          <a:graphic>
            <a:graphicData uri="http://schemas.openxmlformats.org/presentationml/2006/ole">
              <mc:AlternateContent xmlns:mc="http://schemas.openxmlformats.org/markup-compatibility/2006">
                <mc:Choice xmlns:v="urn:schemas-microsoft-com:vml" Requires="v">
                  <p:oleObj name="Equation" r:id="rId6" imgW="393480" imgH="203040" progId="Equation.DSMT4">
                    <p:embed/>
                  </p:oleObj>
                </mc:Choice>
                <mc:Fallback>
                  <p:oleObj name="Equation" r:id="rId6" imgW="393480" imgH="203040" progId="Equation.DSMT4">
                    <p:embed/>
                    <p:pic>
                      <p:nvPicPr>
                        <p:cNvPr id="17" name="Object 16">
                          <a:extLst>
                            <a:ext uri="{FF2B5EF4-FFF2-40B4-BE49-F238E27FC236}">
                              <a16:creationId xmlns:a16="http://schemas.microsoft.com/office/drawing/2014/main" id="{6035FBCE-FEBF-2D62-5261-EDB9CBC6F8AE}"/>
                            </a:ext>
                          </a:extLst>
                        </p:cNvPr>
                        <p:cNvPicPr/>
                        <p:nvPr/>
                      </p:nvPicPr>
                      <p:blipFill>
                        <a:blip r:embed="rId7"/>
                        <a:stretch>
                          <a:fillRect/>
                        </a:stretch>
                      </p:blipFill>
                      <p:spPr>
                        <a:xfrm>
                          <a:off x="7840663" y="4414838"/>
                          <a:ext cx="827087" cy="427037"/>
                        </a:xfrm>
                        <a:prstGeom prst="rect">
                          <a:avLst/>
                        </a:prstGeom>
                      </p:spPr>
                    </p:pic>
                  </p:oleObj>
                </mc:Fallback>
              </mc:AlternateContent>
            </a:graphicData>
          </a:graphic>
        </p:graphicFrame>
      </p:grpSp>
      <p:sp>
        <p:nvSpPr>
          <p:cNvPr id="20" name="Oval 19">
            <a:extLst>
              <a:ext uri="{FF2B5EF4-FFF2-40B4-BE49-F238E27FC236}">
                <a16:creationId xmlns:a16="http://schemas.microsoft.com/office/drawing/2014/main" id="{353BBA02-BCDE-3586-8D8B-1A4360285117}"/>
              </a:ext>
            </a:extLst>
          </p:cNvPr>
          <p:cNvSpPr/>
          <p:nvPr/>
        </p:nvSpPr>
        <p:spPr bwMode="auto">
          <a:xfrm>
            <a:off x="6974192" y="2753452"/>
            <a:ext cx="2169808" cy="1597717"/>
          </a:xfrm>
          <a:custGeom>
            <a:avLst/>
            <a:gdLst>
              <a:gd name="connsiteX0" fmla="*/ 0 w 2049002"/>
              <a:gd name="connsiteY0" fmla="*/ 683627 h 1367253"/>
              <a:gd name="connsiteX1" fmla="*/ 1024501 w 2049002"/>
              <a:gd name="connsiteY1" fmla="*/ 0 h 1367253"/>
              <a:gd name="connsiteX2" fmla="*/ 2049002 w 2049002"/>
              <a:gd name="connsiteY2" fmla="*/ 683627 h 1367253"/>
              <a:gd name="connsiteX3" fmla="*/ 1024501 w 2049002"/>
              <a:gd name="connsiteY3" fmla="*/ 1367254 h 1367253"/>
              <a:gd name="connsiteX4" fmla="*/ 0 w 2049002"/>
              <a:gd name="connsiteY4" fmla="*/ 683627 h 1367253"/>
              <a:gd name="connsiteX0" fmla="*/ 0 w 2049002"/>
              <a:gd name="connsiteY0" fmla="*/ 683627 h 1301940"/>
              <a:gd name="connsiteX1" fmla="*/ 1024501 w 2049002"/>
              <a:gd name="connsiteY1" fmla="*/ 0 h 1301940"/>
              <a:gd name="connsiteX2" fmla="*/ 2049002 w 2049002"/>
              <a:gd name="connsiteY2" fmla="*/ 683627 h 1301940"/>
              <a:gd name="connsiteX3" fmla="*/ 1024501 w 2049002"/>
              <a:gd name="connsiteY3" fmla="*/ 1301940 h 1301940"/>
              <a:gd name="connsiteX4" fmla="*/ 0 w 2049002"/>
              <a:gd name="connsiteY4" fmla="*/ 683627 h 1301940"/>
              <a:gd name="connsiteX0" fmla="*/ 0 w 2207623"/>
              <a:gd name="connsiteY0" fmla="*/ 958134 h 1312968"/>
              <a:gd name="connsiteX1" fmla="*/ 1183122 w 2207623"/>
              <a:gd name="connsiteY1" fmla="*/ 3920 h 1312968"/>
              <a:gd name="connsiteX2" fmla="*/ 2207623 w 2207623"/>
              <a:gd name="connsiteY2" fmla="*/ 687547 h 1312968"/>
              <a:gd name="connsiteX3" fmla="*/ 1183122 w 2207623"/>
              <a:gd name="connsiteY3" fmla="*/ 1305860 h 1312968"/>
              <a:gd name="connsiteX4" fmla="*/ 0 w 2207623"/>
              <a:gd name="connsiteY4" fmla="*/ 958134 h 1312968"/>
              <a:gd name="connsiteX0" fmla="*/ 0 w 2049003"/>
              <a:gd name="connsiteY0" fmla="*/ 1530127 h 1609352"/>
              <a:gd name="connsiteX1" fmla="*/ 1024502 w 2049003"/>
              <a:gd name="connsiteY1" fmla="*/ 25407 h 1609352"/>
              <a:gd name="connsiteX2" fmla="*/ 2049003 w 2049003"/>
              <a:gd name="connsiteY2" fmla="*/ 709034 h 1609352"/>
              <a:gd name="connsiteX3" fmla="*/ 1024502 w 2049003"/>
              <a:gd name="connsiteY3" fmla="*/ 1327347 h 1609352"/>
              <a:gd name="connsiteX4" fmla="*/ 0 w 2049003"/>
              <a:gd name="connsiteY4" fmla="*/ 1530127 h 1609352"/>
              <a:gd name="connsiteX0" fmla="*/ 14903 w 2063906"/>
              <a:gd name="connsiteY0" fmla="*/ 1547987 h 1628542"/>
              <a:gd name="connsiteX1" fmla="*/ 544883 w 2063906"/>
              <a:gd name="connsiteY1" fmla="*/ 24606 h 1628542"/>
              <a:gd name="connsiteX2" fmla="*/ 2063906 w 2063906"/>
              <a:gd name="connsiteY2" fmla="*/ 726894 h 1628542"/>
              <a:gd name="connsiteX3" fmla="*/ 1039405 w 2063906"/>
              <a:gd name="connsiteY3" fmla="*/ 1345207 h 1628542"/>
              <a:gd name="connsiteX4" fmla="*/ 14903 w 2063906"/>
              <a:gd name="connsiteY4" fmla="*/ 1547987 h 1628542"/>
              <a:gd name="connsiteX0" fmla="*/ 13598 w 2062601"/>
              <a:gd name="connsiteY0" fmla="*/ 1547987 h 1612496"/>
              <a:gd name="connsiteX1" fmla="*/ 543578 w 2062601"/>
              <a:gd name="connsiteY1" fmla="*/ 24606 h 1612496"/>
              <a:gd name="connsiteX2" fmla="*/ 2062601 w 2062601"/>
              <a:gd name="connsiteY2" fmla="*/ 726894 h 1612496"/>
              <a:gd name="connsiteX3" fmla="*/ 1010108 w 2062601"/>
              <a:gd name="connsiteY3" fmla="*/ 1270562 h 1612496"/>
              <a:gd name="connsiteX4" fmla="*/ 13598 w 2062601"/>
              <a:gd name="connsiteY4" fmla="*/ 1547987 h 1612496"/>
              <a:gd name="connsiteX0" fmla="*/ 13598 w 2169808"/>
              <a:gd name="connsiteY0" fmla="*/ 1540776 h 1597717"/>
              <a:gd name="connsiteX1" fmla="*/ 543578 w 2169808"/>
              <a:gd name="connsiteY1" fmla="*/ 17395 h 1597717"/>
              <a:gd name="connsiteX2" fmla="*/ 2062601 w 2169808"/>
              <a:gd name="connsiteY2" fmla="*/ 719683 h 1597717"/>
              <a:gd name="connsiteX3" fmla="*/ 1894651 w 2169808"/>
              <a:gd name="connsiteY3" fmla="*/ 1164928 h 1597717"/>
              <a:gd name="connsiteX4" fmla="*/ 1010108 w 2169808"/>
              <a:gd name="connsiteY4" fmla="*/ 1263351 h 1597717"/>
              <a:gd name="connsiteX5" fmla="*/ 13598 w 2169808"/>
              <a:gd name="connsiteY5" fmla="*/ 1540776 h 159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9808" h="1597717">
                <a:moveTo>
                  <a:pt x="13598" y="1540776"/>
                </a:moveTo>
                <a:cubicBezTo>
                  <a:pt x="-64157" y="1333117"/>
                  <a:pt x="202078" y="154244"/>
                  <a:pt x="543578" y="17395"/>
                </a:cubicBezTo>
                <a:cubicBezTo>
                  <a:pt x="885078" y="-119454"/>
                  <a:pt x="1812541" y="592187"/>
                  <a:pt x="2062601" y="719683"/>
                </a:cubicBezTo>
                <a:cubicBezTo>
                  <a:pt x="2312661" y="847179"/>
                  <a:pt x="2070067" y="1074317"/>
                  <a:pt x="1894651" y="1164928"/>
                </a:cubicBezTo>
                <a:cubicBezTo>
                  <a:pt x="1719236" y="1255539"/>
                  <a:pt x="1323617" y="1200710"/>
                  <a:pt x="1010108" y="1263351"/>
                </a:cubicBezTo>
                <a:cubicBezTo>
                  <a:pt x="696599" y="1325992"/>
                  <a:pt x="91353" y="1748435"/>
                  <a:pt x="13598" y="1540776"/>
                </a:cubicBezTo>
                <a:close/>
              </a:path>
            </a:pathLst>
          </a:cu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26" name="Rectangle 25">
            <a:extLst>
              <a:ext uri="{FF2B5EF4-FFF2-40B4-BE49-F238E27FC236}">
                <a16:creationId xmlns:a16="http://schemas.microsoft.com/office/drawing/2014/main" id="{1A761B30-0C23-60EF-EE14-A9B8E1FFF870}"/>
              </a:ext>
            </a:extLst>
          </p:cNvPr>
          <p:cNvSpPr/>
          <p:nvPr/>
        </p:nvSpPr>
        <p:spPr bwMode="auto">
          <a:xfrm rot="1893124">
            <a:off x="7590312" y="3671985"/>
            <a:ext cx="159518" cy="6985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28" name="Straight Arrow Connector 27">
            <a:extLst>
              <a:ext uri="{FF2B5EF4-FFF2-40B4-BE49-F238E27FC236}">
                <a16:creationId xmlns:a16="http://schemas.microsoft.com/office/drawing/2014/main" id="{236B52B4-58EE-E0B5-C6B1-1FC4E437D5A4}"/>
              </a:ext>
            </a:extLst>
          </p:cNvPr>
          <p:cNvCxnSpPr>
            <a:cxnSpLocks/>
          </p:cNvCxnSpPr>
          <p:nvPr/>
        </p:nvCxnSpPr>
        <p:spPr bwMode="auto">
          <a:xfrm flipV="1">
            <a:off x="7473678" y="3777750"/>
            <a:ext cx="438303" cy="573419"/>
          </a:xfrm>
          <a:prstGeom prst="straightConnector1">
            <a:avLst/>
          </a:prstGeom>
          <a:noFill/>
          <a:ln w="38100" cap="flat" cmpd="sng" algn="ctr">
            <a:solidFill>
              <a:srgbClr val="FF0000"/>
            </a:solidFill>
            <a:prstDash val="solid"/>
            <a:round/>
            <a:headEnd type="none" w="med" len="med"/>
            <a:tailEnd type="triangle"/>
          </a:ln>
          <a:effectLst/>
        </p:spPr>
      </p:cxnSp>
      <p:sp>
        <p:nvSpPr>
          <p:cNvPr id="1025" name="TextBox 1024">
            <a:extLst>
              <a:ext uri="{FF2B5EF4-FFF2-40B4-BE49-F238E27FC236}">
                <a16:creationId xmlns:a16="http://schemas.microsoft.com/office/drawing/2014/main" id="{5EAE8035-A9A7-5CC4-8C71-7D6C49B7CA79}"/>
              </a:ext>
            </a:extLst>
          </p:cNvPr>
          <p:cNvSpPr txBox="1"/>
          <p:nvPr/>
        </p:nvSpPr>
        <p:spPr>
          <a:xfrm>
            <a:off x="7924807" y="3516140"/>
            <a:ext cx="738015"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N</a:t>
            </a:r>
            <a:r>
              <a:rPr lang="en-US" sz="2800" baseline="-25000">
                <a:solidFill>
                  <a:srgbClr val="FF0000"/>
                </a:solidFill>
                <a:latin typeface="Arial" panose="020B0604020202020204" pitchFamily="34" charset="0"/>
                <a:cs typeface="Arial" panose="020B0604020202020204" pitchFamily="34" charset="0"/>
              </a:rPr>
              <a:t>B</a:t>
            </a:r>
          </a:p>
        </p:txBody>
      </p:sp>
      <p:grpSp>
        <p:nvGrpSpPr>
          <p:cNvPr id="1032" name="Group 1031">
            <a:extLst>
              <a:ext uri="{FF2B5EF4-FFF2-40B4-BE49-F238E27FC236}">
                <a16:creationId xmlns:a16="http://schemas.microsoft.com/office/drawing/2014/main" id="{7C6B2F13-8B8B-2EC6-8702-51514C143F25}"/>
              </a:ext>
            </a:extLst>
          </p:cNvPr>
          <p:cNvGrpSpPr/>
          <p:nvPr/>
        </p:nvGrpSpPr>
        <p:grpSpPr>
          <a:xfrm>
            <a:off x="3890865" y="2276888"/>
            <a:ext cx="2169808" cy="2048690"/>
            <a:chOff x="3890865" y="2276888"/>
            <a:chExt cx="2169808" cy="2048690"/>
          </a:xfrm>
          <a:solidFill>
            <a:schemeClr val="bg1"/>
          </a:solidFill>
        </p:grpSpPr>
        <p:sp>
          <p:nvSpPr>
            <p:cNvPr id="1028" name="Rectangle 1027">
              <a:extLst>
                <a:ext uri="{FF2B5EF4-FFF2-40B4-BE49-F238E27FC236}">
                  <a16:creationId xmlns:a16="http://schemas.microsoft.com/office/drawing/2014/main" id="{D3590516-2BAD-6060-FCE6-141EF2C7691C}"/>
                </a:ext>
              </a:extLst>
            </p:cNvPr>
            <p:cNvSpPr/>
            <p:nvPr/>
          </p:nvSpPr>
          <p:spPr bwMode="auto">
            <a:xfrm>
              <a:off x="3890865" y="2276888"/>
              <a:ext cx="2169808" cy="140499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030" name="Rectangle 1029">
              <a:extLst>
                <a:ext uri="{FF2B5EF4-FFF2-40B4-BE49-F238E27FC236}">
                  <a16:creationId xmlns:a16="http://schemas.microsoft.com/office/drawing/2014/main" id="{41199035-E61D-EC1F-0967-2B7440C95182}"/>
                </a:ext>
              </a:extLst>
            </p:cNvPr>
            <p:cNvSpPr/>
            <p:nvPr/>
          </p:nvSpPr>
          <p:spPr bwMode="auto">
            <a:xfrm>
              <a:off x="5143497" y="3253612"/>
              <a:ext cx="152324" cy="946098"/>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031" name="Rectangle 1030">
              <a:extLst>
                <a:ext uri="{FF2B5EF4-FFF2-40B4-BE49-F238E27FC236}">
                  <a16:creationId xmlns:a16="http://schemas.microsoft.com/office/drawing/2014/main" id="{F5B456AF-1DB9-16C0-FB4C-96190B7D0BBC}"/>
                </a:ext>
              </a:extLst>
            </p:cNvPr>
            <p:cNvSpPr/>
            <p:nvPr/>
          </p:nvSpPr>
          <p:spPr bwMode="auto">
            <a:xfrm>
              <a:off x="4591098" y="3516140"/>
              <a:ext cx="232829" cy="809438"/>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cxnSp>
        <p:nvCxnSpPr>
          <p:cNvPr id="19" name="Straight Arrow Connector 18">
            <a:extLst>
              <a:ext uri="{FF2B5EF4-FFF2-40B4-BE49-F238E27FC236}">
                <a16:creationId xmlns:a16="http://schemas.microsoft.com/office/drawing/2014/main" id="{3E767FA2-36D4-3F6C-70C0-3CC5308DE6AD}"/>
              </a:ext>
            </a:extLst>
          </p:cNvPr>
          <p:cNvCxnSpPr>
            <a:cxnSpLocks/>
          </p:cNvCxnSpPr>
          <p:nvPr/>
        </p:nvCxnSpPr>
        <p:spPr bwMode="auto">
          <a:xfrm flipV="1">
            <a:off x="5286741" y="3498750"/>
            <a:ext cx="0" cy="700960"/>
          </a:xfrm>
          <a:prstGeom prst="straightConnector1">
            <a:avLst/>
          </a:prstGeom>
          <a:noFill/>
          <a:ln w="38100" cap="flat" cmpd="sng" algn="ctr">
            <a:solidFill>
              <a:srgbClr val="C00000"/>
            </a:solidFill>
            <a:prstDash val="solid"/>
            <a:round/>
            <a:headEnd type="none" w="med" len="med"/>
            <a:tailEnd type="triangle"/>
          </a:ln>
          <a:effectLst/>
        </p:spPr>
      </p:cxnSp>
      <p:sp>
        <p:nvSpPr>
          <p:cNvPr id="1033" name="TextBox 1032">
            <a:extLst>
              <a:ext uri="{FF2B5EF4-FFF2-40B4-BE49-F238E27FC236}">
                <a16:creationId xmlns:a16="http://schemas.microsoft.com/office/drawing/2014/main" id="{4333ECE9-878C-E704-AAA1-92FF9D05BB13}"/>
              </a:ext>
            </a:extLst>
          </p:cNvPr>
          <p:cNvSpPr txBox="1"/>
          <p:nvPr/>
        </p:nvSpPr>
        <p:spPr>
          <a:xfrm>
            <a:off x="5322456" y="3321763"/>
            <a:ext cx="738015"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N</a:t>
            </a:r>
            <a:r>
              <a:rPr lang="en-US" sz="2800" baseline="-25000">
                <a:solidFill>
                  <a:srgbClr val="FF0000"/>
                </a:solidFill>
                <a:latin typeface="Arial" panose="020B0604020202020204" pitchFamily="34" charset="0"/>
                <a:cs typeface="Arial" panose="020B0604020202020204" pitchFamily="34" charset="0"/>
              </a:rPr>
              <a:t>C</a:t>
            </a:r>
          </a:p>
        </p:txBody>
      </p:sp>
      <p:cxnSp>
        <p:nvCxnSpPr>
          <p:cNvPr id="1035" name="Straight Arrow Connector 1034">
            <a:extLst>
              <a:ext uri="{FF2B5EF4-FFF2-40B4-BE49-F238E27FC236}">
                <a16:creationId xmlns:a16="http://schemas.microsoft.com/office/drawing/2014/main" id="{2498A261-5107-1983-9BC1-CDE7BA64C7F9}"/>
              </a:ext>
            </a:extLst>
          </p:cNvPr>
          <p:cNvCxnSpPr/>
          <p:nvPr/>
        </p:nvCxnSpPr>
        <p:spPr bwMode="auto">
          <a:xfrm flipH="1">
            <a:off x="3293706" y="4609322"/>
            <a:ext cx="839755" cy="0"/>
          </a:xfrm>
          <a:prstGeom prst="straightConnector1">
            <a:avLst/>
          </a:prstGeom>
          <a:noFill/>
          <a:ln w="38100" cap="flat" cmpd="sng" algn="ctr">
            <a:solidFill>
              <a:srgbClr val="FF0000"/>
            </a:solidFill>
            <a:prstDash val="solid"/>
            <a:round/>
            <a:headEnd type="none" w="med" len="med"/>
            <a:tailEnd type="triangle"/>
          </a:ln>
          <a:effectLst/>
        </p:spPr>
      </p:cxnSp>
      <p:cxnSp>
        <p:nvCxnSpPr>
          <p:cNvPr id="1037" name="Straight Arrow Connector 1036">
            <a:extLst>
              <a:ext uri="{FF2B5EF4-FFF2-40B4-BE49-F238E27FC236}">
                <a16:creationId xmlns:a16="http://schemas.microsoft.com/office/drawing/2014/main" id="{54221C0C-8635-108D-F483-39C875821B00}"/>
              </a:ext>
            </a:extLst>
          </p:cNvPr>
          <p:cNvCxnSpPr/>
          <p:nvPr/>
        </p:nvCxnSpPr>
        <p:spPr bwMode="auto">
          <a:xfrm>
            <a:off x="4133461" y="3723232"/>
            <a:ext cx="0" cy="824804"/>
          </a:xfrm>
          <a:prstGeom prst="straightConnector1">
            <a:avLst/>
          </a:prstGeom>
          <a:noFill/>
          <a:ln w="38100" cap="flat" cmpd="sng" algn="ctr">
            <a:solidFill>
              <a:srgbClr val="FF0000"/>
            </a:solidFill>
            <a:prstDash val="solid"/>
            <a:round/>
            <a:headEnd type="arrow" w="med" len="med"/>
            <a:tailEnd type="none" w="med" len="med"/>
          </a:ln>
          <a:effectLst/>
        </p:spPr>
      </p:cxnSp>
      <p:sp>
        <p:nvSpPr>
          <p:cNvPr id="1038" name="TextBox 1037">
            <a:extLst>
              <a:ext uri="{FF2B5EF4-FFF2-40B4-BE49-F238E27FC236}">
                <a16:creationId xmlns:a16="http://schemas.microsoft.com/office/drawing/2014/main" id="{D489168A-E3EA-326E-DDB6-B172FC6EED5E}"/>
              </a:ext>
            </a:extLst>
          </p:cNvPr>
          <p:cNvSpPr txBox="1"/>
          <p:nvPr/>
        </p:nvSpPr>
        <p:spPr>
          <a:xfrm>
            <a:off x="4129349" y="3553231"/>
            <a:ext cx="671804"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Y</a:t>
            </a:r>
            <a:r>
              <a:rPr lang="en-US" sz="2800" baseline="-25000">
                <a:solidFill>
                  <a:srgbClr val="FF0000"/>
                </a:solidFill>
                <a:latin typeface="Arial" panose="020B0604020202020204" pitchFamily="34" charset="0"/>
                <a:cs typeface="Arial" panose="020B0604020202020204" pitchFamily="34" charset="0"/>
              </a:rPr>
              <a:t>A</a:t>
            </a:r>
          </a:p>
        </p:txBody>
      </p:sp>
      <p:sp>
        <p:nvSpPr>
          <p:cNvPr id="1039" name="TextBox 1038">
            <a:extLst>
              <a:ext uri="{FF2B5EF4-FFF2-40B4-BE49-F238E27FC236}">
                <a16:creationId xmlns:a16="http://schemas.microsoft.com/office/drawing/2014/main" id="{6685049A-3089-5454-3C37-9EC2903848D7}"/>
              </a:ext>
            </a:extLst>
          </p:cNvPr>
          <p:cNvSpPr txBox="1"/>
          <p:nvPr/>
        </p:nvSpPr>
        <p:spPr>
          <a:xfrm>
            <a:off x="3171243" y="4057893"/>
            <a:ext cx="671804"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X</a:t>
            </a:r>
            <a:r>
              <a:rPr lang="en-US" sz="2800" baseline="-25000">
                <a:solidFill>
                  <a:srgbClr val="FF0000"/>
                </a:solidFill>
                <a:latin typeface="Arial" panose="020B0604020202020204" pitchFamily="34" charset="0"/>
                <a:cs typeface="Arial" panose="020B0604020202020204" pitchFamily="34" charset="0"/>
              </a:rPr>
              <a:t>A</a:t>
            </a:r>
          </a:p>
        </p:txBody>
      </p:sp>
      <p:graphicFrame>
        <p:nvGraphicFramePr>
          <p:cNvPr id="1040" name="Object 1039">
            <a:extLst>
              <a:ext uri="{FF2B5EF4-FFF2-40B4-BE49-F238E27FC236}">
                <a16:creationId xmlns:a16="http://schemas.microsoft.com/office/drawing/2014/main" id="{C596DDE3-7FF0-9CB6-1CFB-3A04002666B4}"/>
              </a:ext>
            </a:extLst>
          </p:cNvPr>
          <p:cNvGraphicFramePr>
            <a:graphicFrameLocks noChangeAspect="1"/>
          </p:cNvGraphicFramePr>
          <p:nvPr>
            <p:extLst>
              <p:ext uri="{D42A27DB-BD31-4B8C-83A1-F6EECF244321}">
                <p14:modId xmlns:p14="http://schemas.microsoft.com/office/powerpoint/2010/main" val="3894104020"/>
              </p:ext>
            </p:extLst>
          </p:nvPr>
        </p:nvGraphicFramePr>
        <p:xfrm>
          <a:off x="1303337" y="2310973"/>
          <a:ext cx="5332765" cy="787124"/>
        </p:xfrm>
        <a:graphic>
          <a:graphicData uri="http://schemas.openxmlformats.org/presentationml/2006/ole">
            <mc:AlternateContent xmlns:mc="http://schemas.openxmlformats.org/markup-compatibility/2006">
              <mc:Choice xmlns:v="urn:schemas-microsoft-com:vml" Requires="v">
                <p:oleObj name="Equation" r:id="rId8" imgW="3441600" imgH="507960" progId="Equation.DSMT4">
                  <p:embed/>
                </p:oleObj>
              </mc:Choice>
              <mc:Fallback>
                <p:oleObj name="Equation" r:id="rId8" imgW="3441600" imgH="507960" progId="Equation.DSMT4">
                  <p:embed/>
                  <p:pic>
                    <p:nvPicPr>
                      <p:cNvPr id="0" name=""/>
                      <p:cNvPicPr/>
                      <p:nvPr/>
                    </p:nvPicPr>
                    <p:blipFill>
                      <a:blip r:embed="rId9"/>
                      <a:stretch>
                        <a:fillRect/>
                      </a:stretch>
                    </p:blipFill>
                    <p:spPr>
                      <a:xfrm>
                        <a:off x="1303337" y="2310973"/>
                        <a:ext cx="5332765" cy="787124"/>
                      </a:xfrm>
                      <a:prstGeom prst="rect">
                        <a:avLst/>
                      </a:prstGeom>
                    </p:spPr>
                  </p:pic>
                </p:oleObj>
              </mc:Fallback>
            </mc:AlternateContent>
          </a:graphicData>
        </a:graphic>
      </p:graphicFrame>
      <p:graphicFrame>
        <p:nvGraphicFramePr>
          <p:cNvPr id="1041" name="Object 1040">
            <a:extLst>
              <a:ext uri="{FF2B5EF4-FFF2-40B4-BE49-F238E27FC236}">
                <a16:creationId xmlns:a16="http://schemas.microsoft.com/office/drawing/2014/main" id="{5C908CEE-29B1-7E85-848A-4C7F3F249888}"/>
              </a:ext>
            </a:extLst>
          </p:cNvPr>
          <p:cNvGraphicFramePr>
            <a:graphicFrameLocks noChangeAspect="1"/>
          </p:cNvGraphicFramePr>
          <p:nvPr>
            <p:extLst>
              <p:ext uri="{D42A27DB-BD31-4B8C-83A1-F6EECF244321}">
                <p14:modId xmlns:p14="http://schemas.microsoft.com/office/powerpoint/2010/main" val="4247617111"/>
              </p:ext>
            </p:extLst>
          </p:nvPr>
        </p:nvGraphicFramePr>
        <p:xfrm>
          <a:off x="1169381" y="3225660"/>
          <a:ext cx="2811209" cy="386273"/>
        </p:xfrm>
        <a:graphic>
          <a:graphicData uri="http://schemas.openxmlformats.org/presentationml/2006/ole">
            <mc:AlternateContent xmlns:mc="http://schemas.openxmlformats.org/markup-compatibility/2006">
              <mc:Choice xmlns:v="urn:schemas-microsoft-com:vml" Requires="v">
                <p:oleObj name="Equation" r:id="rId10" imgW="1663560" imgH="228600" progId="Equation.DSMT4">
                  <p:embed/>
                </p:oleObj>
              </mc:Choice>
              <mc:Fallback>
                <p:oleObj name="Equation" r:id="rId10" imgW="1663560" imgH="228600" progId="Equation.DSMT4">
                  <p:embed/>
                  <p:pic>
                    <p:nvPicPr>
                      <p:cNvPr id="0" name=""/>
                      <p:cNvPicPr/>
                      <p:nvPr/>
                    </p:nvPicPr>
                    <p:blipFill>
                      <a:blip r:embed="rId11"/>
                      <a:stretch>
                        <a:fillRect/>
                      </a:stretch>
                    </p:blipFill>
                    <p:spPr>
                      <a:xfrm>
                        <a:off x="1169381" y="3225660"/>
                        <a:ext cx="2811209" cy="386273"/>
                      </a:xfrm>
                      <a:prstGeom prst="rect">
                        <a:avLst/>
                      </a:prstGeom>
                      <a:ln w="19050">
                        <a:solidFill>
                          <a:srgbClr val="0000FF"/>
                        </a:solidFill>
                      </a:ln>
                    </p:spPr>
                  </p:pic>
                </p:oleObj>
              </mc:Fallback>
            </mc:AlternateContent>
          </a:graphicData>
        </a:graphic>
      </p:graphicFrame>
    </p:spTree>
    <p:extLst>
      <p:ext uri="{BB962C8B-B14F-4D97-AF65-F5344CB8AC3E}">
        <p14:creationId xmlns:p14="http://schemas.microsoft.com/office/powerpoint/2010/main" val="406770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22" presetClass="entr" presetSubtype="4" fill="hold" grpId="0" nodeType="withEffect">
                                  <p:stCondLst>
                                    <p:cond delay="0"/>
                                  </p:stCondLst>
                                  <p:childTnLst>
                                    <p:set>
                                      <p:cBhvr>
                                        <p:cTn id="10" dur="1" fill="hold">
                                          <p:stCondLst>
                                            <p:cond delay="0"/>
                                          </p:stCondLst>
                                        </p:cTn>
                                        <p:tgtEl>
                                          <p:spTgt spid="1025"/>
                                        </p:tgtEl>
                                        <p:attrNameLst>
                                          <p:attrName>style.visibility</p:attrName>
                                        </p:attrNameLst>
                                      </p:cBhvr>
                                      <p:to>
                                        <p:strVal val="visible"/>
                                      </p:to>
                                    </p:set>
                                    <p:animEffect transition="in" filter="wipe(down)">
                                      <p:cBhvr>
                                        <p:cTn id="11" dur="500"/>
                                        <p:tgtEl>
                                          <p:spTgt spid="1025"/>
                                        </p:tgtEl>
                                      </p:cBhvr>
                                    </p:animEffect>
                                  </p:childTnLst>
                                </p:cTn>
                              </p:par>
                              <p:par>
                                <p:cTn id="12" presetID="22" presetClass="entr" presetSubtype="4"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down)">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22" presetClass="entr" presetSubtype="4" fill="hold" grpId="0" nodeType="withEffect">
                                  <p:stCondLst>
                                    <p:cond delay="0"/>
                                  </p:stCondLst>
                                  <p:childTnLst>
                                    <p:set>
                                      <p:cBhvr>
                                        <p:cTn id="20" dur="1" fill="hold">
                                          <p:stCondLst>
                                            <p:cond delay="0"/>
                                          </p:stCondLst>
                                        </p:cTn>
                                        <p:tgtEl>
                                          <p:spTgt spid="1033"/>
                                        </p:tgtEl>
                                        <p:attrNameLst>
                                          <p:attrName>style.visibility</p:attrName>
                                        </p:attrNameLst>
                                      </p:cBhvr>
                                      <p:to>
                                        <p:strVal val="visible"/>
                                      </p:to>
                                    </p:set>
                                    <p:animEffect transition="in" filter="wipe(down)">
                                      <p:cBhvr>
                                        <p:cTn id="21" dur="500"/>
                                        <p:tgtEl>
                                          <p:spTgt spid="1033"/>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38"/>
                                        </p:tgtEl>
                                        <p:attrNameLst>
                                          <p:attrName>style.visibility</p:attrName>
                                        </p:attrNameLst>
                                      </p:cBhvr>
                                      <p:to>
                                        <p:strVal val="visible"/>
                                      </p:to>
                                    </p:set>
                                    <p:animEffect transition="in" filter="wipe(down)">
                                      <p:cBhvr>
                                        <p:cTn id="29" dur="500"/>
                                        <p:tgtEl>
                                          <p:spTgt spid="1038"/>
                                        </p:tgtEl>
                                      </p:cBhvr>
                                    </p:animEffect>
                                  </p:childTnLst>
                                </p:cTn>
                              </p:par>
                              <p:par>
                                <p:cTn id="30" presetID="22" presetClass="entr" presetSubtype="4" fill="hold" nodeType="withEffect">
                                  <p:stCondLst>
                                    <p:cond delay="0"/>
                                  </p:stCondLst>
                                  <p:childTnLst>
                                    <p:set>
                                      <p:cBhvr>
                                        <p:cTn id="31" dur="1" fill="hold">
                                          <p:stCondLst>
                                            <p:cond delay="0"/>
                                          </p:stCondLst>
                                        </p:cTn>
                                        <p:tgtEl>
                                          <p:spTgt spid="1037"/>
                                        </p:tgtEl>
                                        <p:attrNameLst>
                                          <p:attrName>style.visibility</p:attrName>
                                        </p:attrNameLst>
                                      </p:cBhvr>
                                      <p:to>
                                        <p:strVal val="visible"/>
                                      </p:to>
                                    </p:set>
                                    <p:animEffect transition="in" filter="wipe(down)">
                                      <p:cBhvr>
                                        <p:cTn id="32" dur="500"/>
                                        <p:tgtEl>
                                          <p:spTgt spid="1037"/>
                                        </p:tgtEl>
                                      </p:cBhvr>
                                    </p:animEffect>
                                  </p:childTnLst>
                                </p:cTn>
                              </p:par>
                              <p:par>
                                <p:cTn id="33" presetID="22" presetClass="entr" presetSubtype="4" fill="hold" nodeType="withEffect">
                                  <p:stCondLst>
                                    <p:cond delay="0"/>
                                  </p:stCondLst>
                                  <p:childTnLst>
                                    <p:set>
                                      <p:cBhvr>
                                        <p:cTn id="34" dur="1" fill="hold">
                                          <p:stCondLst>
                                            <p:cond delay="0"/>
                                          </p:stCondLst>
                                        </p:cTn>
                                        <p:tgtEl>
                                          <p:spTgt spid="1035"/>
                                        </p:tgtEl>
                                        <p:attrNameLst>
                                          <p:attrName>style.visibility</p:attrName>
                                        </p:attrNameLst>
                                      </p:cBhvr>
                                      <p:to>
                                        <p:strVal val="visible"/>
                                      </p:to>
                                    </p:set>
                                    <p:animEffect transition="in" filter="wipe(down)">
                                      <p:cBhvr>
                                        <p:cTn id="35" dur="500"/>
                                        <p:tgtEl>
                                          <p:spTgt spid="103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39"/>
                                        </p:tgtEl>
                                        <p:attrNameLst>
                                          <p:attrName>style.visibility</p:attrName>
                                        </p:attrNameLst>
                                      </p:cBhvr>
                                      <p:to>
                                        <p:strVal val="visible"/>
                                      </p:to>
                                    </p:set>
                                    <p:animEffect transition="in" filter="wipe(down)">
                                      <p:cBhvr>
                                        <p:cTn id="38" dur="500"/>
                                        <p:tgtEl>
                                          <p:spTgt spid="103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1025" grpId="0"/>
      <p:bldP spid="1033" grpId="0"/>
      <p:bldP spid="1038" grpId="0"/>
      <p:bldP spid="103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2ACE11FE-6618-2E96-714A-C6B25FA40ED1}"/>
              </a:ext>
            </a:extLst>
          </p:cNvPr>
          <p:cNvSpPr txBox="1"/>
          <p:nvPr/>
        </p:nvSpPr>
        <p:spPr>
          <a:xfrm>
            <a:off x="4506686" y="931804"/>
            <a:ext cx="1268963" cy="523875"/>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B.Giải</a:t>
            </a:r>
          </a:p>
        </p:txBody>
      </p:sp>
      <p:sp>
        <p:nvSpPr>
          <p:cNvPr id="20" name="Oval 19">
            <a:extLst>
              <a:ext uri="{FF2B5EF4-FFF2-40B4-BE49-F238E27FC236}">
                <a16:creationId xmlns:a16="http://schemas.microsoft.com/office/drawing/2014/main" id="{353BBA02-BCDE-3586-8D8B-1A4360285117}"/>
              </a:ext>
            </a:extLst>
          </p:cNvPr>
          <p:cNvSpPr/>
          <p:nvPr/>
        </p:nvSpPr>
        <p:spPr bwMode="auto">
          <a:xfrm>
            <a:off x="6974192" y="2753452"/>
            <a:ext cx="2169808" cy="1597717"/>
          </a:xfrm>
          <a:custGeom>
            <a:avLst/>
            <a:gdLst>
              <a:gd name="connsiteX0" fmla="*/ 0 w 2049002"/>
              <a:gd name="connsiteY0" fmla="*/ 683627 h 1367253"/>
              <a:gd name="connsiteX1" fmla="*/ 1024501 w 2049002"/>
              <a:gd name="connsiteY1" fmla="*/ 0 h 1367253"/>
              <a:gd name="connsiteX2" fmla="*/ 2049002 w 2049002"/>
              <a:gd name="connsiteY2" fmla="*/ 683627 h 1367253"/>
              <a:gd name="connsiteX3" fmla="*/ 1024501 w 2049002"/>
              <a:gd name="connsiteY3" fmla="*/ 1367254 h 1367253"/>
              <a:gd name="connsiteX4" fmla="*/ 0 w 2049002"/>
              <a:gd name="connsiteY4" fmla="*/ 683627 h 1367253"/>
              <a:gd name="connsiteX0" fmla="*/ 0 w 2049002"/>
              <a:gd name="connsiteY0" fmla="*/ 683627 h 1301940"/>
              <a:gd name="connsiteX1" fmla="*/ 1024501 w 2049002"/>
              <a:gd name="connsiteY1" fmla="*/ 0 h 1301940"/>
              <a:gd name="connsiteX2" fmla="*/ 2049002 w 2049002"/>
              <a:gd name="connsiteY2" fmla="*/ 683627 h 1301940"/>
              <a:gd name="connsiteX3" fmla="*/ 1024501 w 2049002"/>
              <a:gd name="connsiteY3" fmla="*/ 1301940 h 1301940"/>
              <a:gd name="connsiteX4" fmla="*/ 0 w 2049002"/>
              <a:gd name="connsiteY4" fmla="*/ 683627 h 1301940"/>
              <a:gd name="connsiteX0" fmla="*/ 0 w 2207623"/>
              <a:gd name="connsiteY0" fmla="*/ 958134 h 1312968"/>
              <a:gd name="connsiteX1" fmla="*/ 1183122 w 2207623"/>
              <a:gd name="connsiteY1" fmla="*/ 3920 h 1312968"/>
              <a:gd name="connsiteX2" fmla="*/ 2207623 w 2207623"/>
              <a:gd name="connsiteY2" fmla="*/ 687547 h 1312968"/>
              <a:gd name="connsiteX3" fmla="*/ 1183122 w 2207623"/>
              <a:gd name="connsiteY3" fmla="*/ 1305860 h 1312968"/>
              <a:gd name="connsiteX4" fmla="*/ 0 w 2207623"/>
              <a:gd name="connsiteY4" fmla="*/ 958134 h 1312968"/>
              <a:gd name="connsiteX0" fmla="*/ 0 w 2049003"/>
              <a:gd name="connsiteY0" fmla="*/ 1530127 h 1609352"/>
              <a:gd name="connsiteX1" fmla="*/ 1024502 w 2049003"/>
              <a:gd name="connsiteY1" fmla="*/ 25407 h 1609352"/>
              <a:gd name="connsiteX2" fmla="*/ 2049003 w 2049003"/>
              <a:gd name="connsiteY2" fmla="*/ 709034 h 1609352"/>
              <a:gd name="connsiteX3" fmla="*/ 1024502 w 2049003"/>
              <a:gd name="connsiteY3" fmla="*/ 1327347 h 1609352"/>
              <a:gd name="connsiteX4" fmla="*/ 0 w 2049003"/>
              <a:gd name="connsiteY4" fmla="*/ 1530127 h 1609352"/>
              <a:gd name="connsiteX0" fmla="*/ 14903 w 2063906"/>
              <a:gd name="connsiteY0" fmla="*/ 1547987 h 1628542"/>
              <a:gd name="connsiteX1" fmla="*/ 544883 w 2063906"/>
              <a:gd name="connsiteY1" fmla="*/ 24606 h 1628542"/>
              <a:gd name="connsiteX2" fmla="*/ 2063906 w 2063906"/>
              <a:gd name="connsiteY2" fmla="*/ 726894 h 1628542"/>
              <a:gd name="connsiteX3" fmla="*/ 1039405 w 2063906"/>
              <a:gd name="connsiteY3" fmla="*/ 1345207 h 1628542"/>
              <a:gd name="connsiteX4" fmla="*/ 14903 w 2063906"/>
              <a:gd name="connsiteY4" fmla="*/ 1547987 h 1628542"/>
              <a:gd name="connsiteX0" fmla="*/ 13598 w 2062601"/>
              <a:gd name="connsiteY0" fmla="*/ 1547987 h 1612496"/>
              <a:gd name="connsiteX1" fmla="*/ 543578 w 2062601"/>
              <a:gd name="connsiteY1" fmla="*/ 24606 h 1612496"/>
              <a:gd name="connsiteX2" fmla="*/ 2062601 w 2062601"/>
              <a:gd name="connsiteY2" fmla="*/ 726894 h 1612496"/>
              <a:gd name="connsiteX3" fmla="*/ 1010108 w 2062601"/>
              <a:gd name="connsiteY3" fmla="*/ 1270562 h 1612496"/>
              <a:gd name="connsiteX4" fmla="*/ 13598 w 2062601"/>
              <a:gd name="connsiteY4" fmla="*/ 1547987 h 1612496"/>
              <a:gd name="connsiteX0" fmla="*/ 13598 w 2169808"/>
              <a:gd name="connsiteY0" fmla="*/ 1540776 h 1597717"/>
              <a:gd name="connsiteX1" fmla="*/ 543578 w 2169808"/>
              <a:gd name="connsiteY1" fmla="*/ 17395 h 1597717"/>
              <a:gd name="connsiteX2" fmla="*/ 2062601 w 2169808"/>
              <a:gd name="connsiteY2" fmla="*/ 719683 h 1597717"/>
              <a:gd name="connsiteX3" fmla="*/ 1894651 w 2169808"/>
              <a:gd name="connsiteY3" fmla="*/ 1164928 h 1597717"/>
              <a:gd name="connsiteX4" fmla="*/ 1010108 w 2169808"/>
              <a:gd name="connsiteY4" fmla="*/ 1263351 h 1597717"/>
              <a:gd name="connsiteX5" fmla="*/ 13598 w 2169808"/>
              <a:gd name="connsiteY5" fmla="*/ 1540776 h 159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9808" h="1597717">
                <a:moveTo>
                  <a:pt x="13598" y="1540776"/>
                </a:moveTo>
                <a:cubicBezTo>
                  <a:pt x="-64157" y="1333117"/>
                  <a:pt x="202078" y="154244"/>
                  <a:pt x="543578" y="17395"/>
                </a:cubicBezTo>
                <a:cubicBezTo>
                  <a:pt x="885078" y="-119454"/>
                  <a:pt x="1812541" y="592187"/>
                  <a:pt x="2062601" y="719683"/>
                </a:cubicBezTo>
                <a:cubicBezTo>
                  <a:pt x="2312661" y="847179"/>
                  <a:pt x="2070067" y="1074317"/>
                  <a:pt x="1894651" y="1164928"/>
                </a:cubicBezTo>
                <a:cubicBezTo>
                  <a:pt x="1719236" y="1255539"/>
                  <a:pt x="1323617" y="1200710"/>
                  <a:pt x="1010108" y="1263351"/>
                </a:cubicBezTo>
                <a:cubicBezTo>
                  <a:pt x="696599" y="1325992"/>
                  <a:pt x="91353" y="1748435"/>
                  <a:pt x="13598" y="1540776"/>
                </a:cubicBezTo>
                <a:close/>
              </a:path>
            </a:pathLst>
          </a:cu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pic>
        <p:nvPicPr>
          <p:cNvPr id="4" name="Picture 3">
            <a:extLst>
              <a:ext uri="{FF2B5EF4-FFF2-40B4-BE49-F238E27FC236}">
                <a16:creationId xmlns:a16="http://schemas.microsoft.com/office/drawing/2014/main" id="{CC39FCA5-FC3F-897B-85DE-250227C6253A}"/>
              </a:ext>
            </a:extLst>
          </p:cNvPr>
          <p:cNvPicPr>
            <a:picLocks noChangeAspect="1"/>
          </p:cNvPicPr>
          <p:nvPr/>
        </p:nvPicPr>
        <p:blipFill>
          <a:blip r:embed="rId3"/>
          <a:stretch>
            <a:fillRect/>
          </a:stretch>
        </p:blipFill>
        <p:spPr>
          <a:xfrm>
            <a:off x="3124200" y="1535985"/>
            <a:ext cx="5624047" cy="3673158"/>
          </a:xfrm>
          <a:prstGeom prst="rect">
            <a:avLst/>
          </a:prstGeom>
        </p:spPr>
      </p:pic>
      <p:sp>
        <p:nvSpPr>
          <p:cNvPr id="5" name="TextBox 4">
            <a:extLst>
              <a:ext uri="{FF2B5EF4-FFF2-40B4-BE49-F238E27FC236}">
                <a16:creationId xmlns:a16="http://schemas.microsoft.com/office/drawing/2014/main" id="{4278933B-3A5F-0B83-C9CC-788CCC6D7395}"/>
              </a:ext>
            </a:extLst>
          </p:cNvPr>
          <p:cNvSpPr txBox="1"/>
          <p:nvPr/>
        </p:nvSpPr>
        <p:spPr>
          <a:xfrm>
            <a:off x="1119188" y="1117947"/>
            <a:ext cx="2491759" cy="1384995"/>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Gọi A</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B</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 là thanh AB sau biến dạng</a:t>
            </a:r>
          </a:p>
        </p:txBody>
      </p:sp>
      <p:cxnSp>
        <p:nvCxnSpPr>
          <p:cNvPr id="7" name="Straight Connector 6">
            <a:extLst>
              <a:ext uri="{FF2B5EF4-FFF2-40B4-BE49-F238E27FC236}">
                <a16:creationId xmlns:a16="http://schemas.microsoft.com/office/drawing/2014/main" id="{04ECF193-D678-0B38-27DD-4BBAD01D6662}"/>
              </a:ext>
            </a:extLst>
          </p:cNvPr>
          <p:cNvCxnSpPr>
            <a:cxnSpLocks/>
          </p:cNvCxnSpPr>
          <p:nvPr/>
        </p:nvCxnSpPr>
        <p:spPr bwMode="auto">
          <a:xfrm>
            <a:off x="3451937" y="3889071"/>
            <a:ext cx="3126502" cy="636672"/>
          </a:xfrm>
          <a:prstGeom prst="line">
            <a:avLst/>
          </a:prstGeom>
          <a:noFill/>
          <a:ln w="38100"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569F42C3-987B-3A2F-AC87-5E319F9E4897}"/>
              </a:ext>
            </a:extLst>
          </p:cNvPr>
          <p:cNvCxnSpPr/>
          <p:nvPr/>
        </p:nvCxnSpPr>
        <p:spPr bwMode="auto">
          <a:xfrm>
            <a:off x="4674639" y="3711788"/>
            <a:ext cx="0" cy="458098"/>
          </a:xfrm>
          <a:prstGeom prst="line">
            <a:avLst/>
          </a:prstGeom>
          <a:noFill/>
          <a:ln w="38100" cap="flat" cmpd="sng" algn="ctr">
            <a:solidFill>
              <a:srgbClr val="FF000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A8977F50-9B12-AD8E-27A0-C31F109EE3D0}"/>
              </a:ext>
            </a:extLst>
          </p:cNvPr>
          <p:cNvCxnSpPr>
            <a:cxnSpLocks/>
          </p:cNvCxnSpPr>
          <p:nvPr/>
        </p:nvCxnSpPr>
        <p:spPr bwMode="auto">
          <a:xfrm>
            <a:off x="6569108" y="3893071"/>
            <a:ext cx="0" cy="632672"/>
          </a:xfrm>
          <a:prstGeom prst="line">
            <a:avLst/>
          </a:prstGeom>
          <a:noFill/>
          <a:ln w="38100" cap="flat" cmpd="sng" algn="ctr">
            <a:solidFill>
              <a:srgbClr val="FF000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3CF0ECAA-8875-1492-41E5-2F4371726A31}"/>
              </a:ext>
            </a:extLst>
          </p:cNvPr>
          <p:cNvCxnSpPr>
            <a:cxnSpLocks/>
          </p:cNvCxnSpPr>
          <p:nvPr/>
        </p:nvCxnSpPr>
        <p:spPr bwMode="auto">
          <a:xfrm flipH="1">
            <a:off x="6587603" y="2678853"/>
            <a:ext cx="1541275" cy="1846890"/>
          </a:xfrm>
          <a:prstGeom prst="line">
            <a:avLst/>
          </a:prstGeom>
          <a:noFill/>
          <a:ln w="38100" cap="flat" cmpd="sng" algn="ctr">
            <a:solidFill>
              <a:srgbClr val="0000FF"/>
            </a:solidFill>
            <a:prstDash val="solid"/>
            <a:round/>
            <a:headEnd type="none" w="med" len="med"/>
            <a:tailEnd type="none" w="med" len="med"/>
          </a:ln>
          <a:effectLst/>
        </p:spPr>
      </p:cxnSp>
      <p:sp>
        <p:nvSpPr>
          <p:cNvPr id="25" name="TextBox 24">
            <a:extLst>
              <a:ext uri="{FF2B5EF4-FFF2-40B4-BE49-F238E27FC236}">
                <a16:creationId xmlns:a16="http://schemas.microsoft.com/office/drawing/2014/main" id="{01FFF2A6-DCBA-DA69-0F7B-E9A79DA80101}"/>
              </a:ext>
            </a:extLst>
          </p:cNvPr>
          <p:cNvSpPr txBox="1"/>
          <p:nvPr/>
        </p:nvSpPr>
        <p:spPr>
          <a:xfrm>
            <a:off x="4517752" y="4159764"/>
            <a:ext cx="578983" cy="400110"/>
          </a:xfrm>
          <a:prstGeom prst="rect">
            <a:avLst/>
          </a:prstGeom>
          <a:noFill/>
        </p:spPr>
        <p:txBody>
          <a:bodyPr wrap="square" rtlCol="0">
            <a:spAutoFit/>
          </a:bodyPr>
          <a:lstStyle/>
          <a:p>
            <a:pPr algn="l"/>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p>
        </p:txBody>
      </p:sp>
      <p:sp>
        <p:nvSpPr>
          <p:cNvPr id="27" name="TextBox 26">
            <a:extLst>
              <a:ext uri="{FF2B5EF4-FFF2-40B4-BE49-F238E27FC236}">
                <a16:creationId xmlns:a16="http://schemas.microsoft.com/office/drawing/2014/main" id="{AA9695F9-D9CC-953B-51DA-6E219F8F166C}"/>
              </a:ext>
            </a:extLst>
          </p:cNvPr>
          <p:cNvSpPr txBox="1"/>
          <p:nvPr/>
        </p:nvSpPr>
        <p:spPr>
          <a:xfrm>
            <a:off x="6557980" y="4431539"/>
            <a:ext cx="578983" cy="400110"/>
          </a:xfrm>
          <a:prstGeom prst="rect">
            <a:avLst/>
          </a:prstGeom>
          <a:noFill/>
        </p:spPr>
        <p:txBody>
          <a:bodyPr wrap="square" rtlCol="0">
            <a:spAutoFit/>
          </a:bodyPr>
          <a:lstStyle/>
          <a:p>
            <a:pPr algn="l"/>
            <a:r>
              <a:rPr lang="en-US" sz="2000">
                <a:latin typeface="Arial" panose="020B0604020202020204" pitchFamily="34" charset="0"/>
                <a:cs typeface="Arial" panose="020B0604020202020204" pitchFamily="34" charset="0"/>
              </a:rPr>
              <a:t>B</a:t>
            </a:r>
            <a:r>
              <a:rPr lang="en-US" sz="2000" baseline="-25000">
                <a:latin typeface="Arial" panose="020B0604020202020204" pitchFamily="34" charset="0"/>
                <a:cs typeface="Arial" panose="020B0604020202020204" pitchFamily="34" charset="0"/>
              </a:rPr>
              <a:t>1</a:t>
            </a:r>
          </a:p>
        </p:txBody>
      </p:sp>
      <p:sp>
        <p:nvSpPr>
          <p:cNvPr id="29" name="TextBox 28">
            <a:extLst>
              <a:ext uri="{FF2B5EF4-FFF2-40B4-BE49-F238E27FC236}">
                <a16:creationId xmlns:a16="http://schemas.microsoft.com/office/drawing/2014/main" id="{29E6612C-5155-CACB-C318-16C7DD2B37EA}"/>
              </a:ext>
            </a:extLst>
          </p:cNvPr>
          <p:cNvSpPr txBox="1"/>
          <p:nvPr/>
        </p:nvSpPr>
        <p:spPr>
          <a:xfrm>
            <a:off x="1015122" y="2571204"/>
            <a:ext cx="1609259"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Ta có</a:t>
            </a:r>
          </a:p>
        </p:txBody>
      </p:sp>
      <p:graphicFrame>
        <p:nvGraphicFramePr>
          <p:cNvPr id="30" name="Object 29">
            <a:extLst>
              <a:ext uri="{FF2B5EF4-FFF2-40B4-BE49-F238E27FC236}">
                <a16:creationId xmlns:a16="http://schemas.microsoft.com/office/drawing/2014/main" id="{BC3A6EB2-A248-A08A-04BC-D61E3809B5BD}"/>
              </a:ext>
            </a:extLst>
          </p:cNvPr>
          <p:cNvGraphicFramePr>
            <a:graphicFrameLocks noChangeAspect="1"/>
          </p:cNvGraphicFramePr>
          <p:nvPr>
            <p:extLst>
              <p:ext uri="{D42A27DB-BD31-4B8C-83A1-F6EECF244321}">
                <p14:modId xmlns:p14="http://schemas.microsoft.com/office/powerpoint/2010/main" val="2656967100"/>
              </p:ext>
            </p:extLst>
          </p:nvPr>
        </p:nvGraphicFramePr>
        <p:xfrm>
          <a:off x="1011089" y="2976447"/>
          <a:ext cx="2347932" cy="680242"/>
        </p:xfrm>
        <a:graphic>
          <a:graphicData uri="http://schemas.openxmlformats.org/presentationml/2006/ole">
            <mc:AlternateContent xmlns:mc="http://schemas.openxmlformats.org/markup-compatibility/2006">
              <mc:Choice xmlns:v="urn:schemas-microsoft-com:vml" Requires="v">
                <p:oleObj name="Equation" r:id="rId4" imgW="1358640" imgH="393480" progId="Equation.DSMT4">
                  <p:embed/>
                </p:oleObj>
              </mc:Choice>
              <mc:Fallback>
                <p:oleObj name="Equation" r:id="rId4" imgW="1358640" imgH="393480" progId="Equation.DSMT4">
                  <p:embed/>
                  <p:pic>
                    <p:nvPicPr>
                      <p:cNvPr id="0" name=""/>
                      <p:cNvPicPr/>
                      <p:nvPr/>
                    </p:nvPicPr>
                    <p:blipFill>
                      <a:blip r:embed="rId5"/>
                      <a:stretch>
                        <a:fillRect/>
                      </a:stretch>
                    </p:blipFill>
                    <p:spPr>
                      <a:xfrm>
                        <a:off x="1011089" y="2976447"/>
                        <a:ext cx="2347932" cy="680242"/>
                      </a:xfrm>
                      <a:prstGeom prst="rect">
                        <a:avLst/>
                      </a:prstGeom>
                    </p:spPr>
                  </p:pic>
                </p:oleObj>
              </mc:Fallback>
            </mc:AlternateContent>
          </a:graphicData>
        </a:graphic>
      </p:graphicFrame>
      <p:cxnSp>
        <p:nvCxnSpPr>
          <p:cNvPr id="1024" name="Straight Connector 1023">
            <a:extLst>
              <a:ext uri="{FF2B5EF4-FFF2-40B4-BE49-F238E27FC236}">
                <a16:creationId xmlns:a16="http://schemas.microsoft.com/office/drawing/2014/main" id="{2A7C4308-D54E-05FF-63D9-328990517B29}"/>
              </a:ext>
            </a:extLst>
          </p:cNvPr>
          <p:cNvCxnSpPr>
            <a:cxnSpLocks/>
          </p:cNvCxnSpPr>
          <p:nvPr/>
        </p:nvCxnSpPr>
        <p:spPr bwMode="auto">
          <a:xfrm>
            <a:off x="6559611" y="3744038"/>
            <a:ext cx="408315" cy="372788"/>
          </a:xfrm>
          <a:prstGeom prst="line">
            <a:avLst/>
          </a:prstGeom>
          <a:noFill/>
          <a:ln w="28575" cap="flat" cmpd="sng" algn="ctr">
            <a:solidFill>
              <a:srgbClr val="FF0000"/>
            </a:solidFill>
            <a:prstDash val="solid"/>
            <a:round/>
            <a:headEnd type="none" w="med" len="med"/>
            <a:tailEnd type="none" w="med" len="med"/>
          </a:ln>
          <a:effectLst/>
        </p:spPr>
      </p:cxnSp>
      <p:sp>
        <p:nvSpPr>
          <p:cNvPr id="1036" name="TextBox 1035">
            <a:extLst>
              <a:ext uri="{FF2B5EF4-FFF2-40B4-BE49-F238E27FC236}">
                <a16:creationId xmlns:a16="http://schemas.microsoft.com/office/drawing/2014/main" id="{C7E07C8B-C8FA-7BD3-22B2-035532622A6A}"/>
              </a:ext>
            </a:extLst>
          </p:cNvPr>
          <p:cNvSpPr txBox="1"/>
          <p:nvPr/>
        </p:nvSpPr>
        <p:spPr>
          <a:xfrm>
            <a:off x="6937575" y="4039862"/>
            <a:ext cx="551981" cy="400110"/>
          </a:xfrm>
          <a:prstGeom prst="rect">
            <a:avLst/>
          </a:prstGeom>
          <a:noFill/>
        </p:spPr>
        <p:txBody>
          <a:bodyPr wrap="square" rtlCol="0">
            <a:spAutoFit/>
          </a:bodyPr>
          <a:lstStyle/>
          <a:p>
            <a:pPr algn="l"/>
            <a:r>
              <a:rPr lang="en-US" sz="2000">
                <a:latin typeface="Arial" panose="020B0604020202020204" pitchFamily="34" charset="0"/>
                <a:cs typeface="Arial" panose="020B0604020202020204" pitchFamily="34" charset="0"/>
              </a:rPr>
              <a:t>B</a:t>
            </a:r>
            <a:r>
              <a:rPr lang="en-US" sz="2000" baseline="-25000">
                <a:latin typeface="Arial" panose="020B0604020202020204" pitchFamily="34" charset="0"/>
                <a:cs typeface="Arial" panose="020B0604020202020204" pitchFamily="34" charset="0"/>
              </a:rPr>
              <a:t>2</a:t>
            </a:r>
          </a:p>
        </p:txBody>
      </p:sp>
      <p:graphicFrame>
        <p:nvGraphicFramePr>
          <p:cNvPr id="1042" name="Object 1041">
            <a:extLst>
              <a:ext uri="{FF2B5EF4-FFF2-40B4-BE49-F238E27FC236}">
                <a16:creationId xmlns:a16="http://schemas.microsoft.com/office/drawing/2014/main" id="{2FD77674-B0C6-BB2A-EAFC-13F628091ED1}"/>
              </a:ext>
            </a:extLst>
          </p:cNvPr>
          <p:cNvGraphicFramePr>
            <a:graphicFrameLocks noChangeAspect="1"/>
          </p:cNvGraphicFramePr>
          <p:nvPr>
            <p:extLst>
              <p:ext uri="{D42A27DB-BD31-4B8C-83A1-F6EECF244321}">
                <p14:modId xmlns:p14="http://schemas.microsoft.com/office/powerpoint/2010/main" val="2887827748"/>
              </p:ext>
            </p:extLst>
          </p:nvPr>
        </p:nvGraphicFramePr>
        <p:xfrm>
          <a:off x="874272" y="3716636"/>
          <a:ext cx="2366972" cy="453250"/>
        </p:xfrm>
        <a:graphic>
          <a:graphicData uri="http://schemas.openxmlformats.org/presentationml/2006/ole">
            <mc:AlternateContent xmlns:mc="http://schemas.openxmlformats.org/markup-compatibility/2006">
              <mc:Choice xmlns:v="urn:schemas-microsoft-com:vml" Requires="v">
                <p:oleObj name="Equation" r:id="rId6" imgW="1193760" imgH="228600" progId="Equation.DSMT4">
                  <p:embed/>
                </p:oleObj>
              </mc:Choice>
              <mc:Fallback>
                <p:oleObj name="Equation" r:id="rId6" imgW="1193760" imgH="228600" progId="Equation.DSMT4">
                  <p:embed/>
                  <p:pic>
                    <p:nvPicPr>
                      <p:cNvPr id="0" name=""/>
                      <p:cNvPicPr/>
                      <p:nvPr/>
                    </p:nvPicPr>
                    <p:blipFill>
                      <a:blip r:embed="rId7"/>
                      <a:stretch>
                        <a:fillRect/>
                      </a:stretch>
                    </p:blipFill>
                    <p:spPr>
                      <a:xfrm>
                        <a:off x="874272" y="3716636"/>
                        <a:ext cx="2366972" cy="453250"/>
                      </a:xfrm>
                      <a:prstGeom prst="rect">
                        <a:avLst/>
                      </a:prstGeom>
                    </p:spPr>
                  </p:pic>
                </p:oleObj>
              </mc:Fallback>
            </mc:AlternateContent>
          </a:graphicData>
        </a:graphic>
      </p:graphicFrame>
      <p:grpSp>
        <p:nvGrpSpPr>
          <p:cNvPr id="15" name="Group 14">
            <a:extLst>
              <a:ext uri="{FF2B5EF4-FFF2-40B4-BE49-F238E27FC236}">
                <a16:creationId xmlns:a16="http://schemas.microsoft.com/office/drawing/2014/main" id="{3FE13352-4E09-0F1A-28A2-AC0A6FB6E039}"/>
              </a:ext>
            </a:extLst>
          </p:cNvPr>
          <p:cNvGrpSpPr/>
          <p:nvPr/>
        </p:nvGrpSpPr>
        <p:grpSpPr>
          <a:xfrm rot="18681711">
            <a:off x="6887953" y="3961458"/>
            <a:ext cx="99244" cy="111022"/>
            <a:chOff x="2214465" y="5112327"/>
            <a:chExt cx="99244" cy="111022"/>
          </a:xfrm>
        </p:grpSpPr>
        <p:cxnSp>
          <p:nvCxnSpPr>
            <p:cNvPr id="6" name="Straight Connector 5">
              <a:extLst>
                <a:ext uri="{FF2B5EF4-FFF2-40B4-BE49-F238E27FC236}">
                  <a16:creationId xmlns:a16="http://schemas.microsoft.com/office/drawing/2014/main" id="{79B9B6A6-31F5-93CC-7E74-79E8C42D7893}"/>
                </a:ext>
              </a:extLst>
            </p:cNvPr>
            <p:cNvCxnSpPr>
              <a:cxnSpLocks/>
            </p:cNvCxnSpPr>
            <p:nvPr/>
          </p:nvCxnSpPr>
          <p:spPr bwMode="auto">
            <a:xfrm>
              <a:off x="2214465" y="5112327"/>
              <a:ext cx="99244" cy="0"/>
            </a:xfrm>
            <a:prstGeom prst="line">
              <a:avLst/>
            </a:prstGeom>
            <a:noFill/>
            <a:ln w="19050" cap="flat" cmpd="sng" algn="ctr">
              <a:solidFill>
                <a:srgbClr val="FF00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53E69417-3D81-29C4-72C9-24F21D898936}"/>
                </a:ext>
              </a:extLst>
            </p:cNvPr>
            <p:cNvCxnSpPr>
              <a:cxnSpLocks/>
            </p:cNvCxnSpPr>
            <p:nvPr/>
          </p:nvCxnSpPr>
          <p:spPr bwMode="auto">
            <a:xfrm>
              <a:off x="2313709" y="5112327"/>
              <a:ext cx="0" cy="111022"/>
            </a:xfrm>
            <a:prstGeom prst="line">
              <a:avLst/>
            </a:prstGeom>
            <a:noFill/>
            <a:ln w="19050" cap="flat" cmpd="sng" algn="ctr">
              <a:solidFill>
                <a:srgbClr val="FF0000"/>
              </a:solidFill>
              <a:prstDash val="solid"/>
              <a:round/>
              <a:headEnd type="none" w="med" len="med"/>
              <a:tailEnd type="none" w="med" len="med"/>
            </a:ln>
            <a:effectLst/>
          </p:spPr>
        </p:cxnSp>
      </p:grpSp>
      <p:graphicFrame>
        <p:nvGraphicFramePr>
          <p:cNvPr id="16" name="Object 15">
            <a:extLst>
              <a:ext uri="{FF2B5EF4-FFF2-40B4-BE49-F238E27FC236}">
                <a16:creationId xmlns:a16="http://schemas.microsoft.com/office/drawing/2014/main" id="{E53611D9-6D7E-64FC-E799-216A1142B4A7}"/>
              </a:ext>
            </a:extLst>
          </p:cNvPr>
          <p:cNvGraphicFramePr>
            <a:graphicFrameLocks noChangeAspect="1"/>
          </p:cNvGraphicFramePr>
          <p:nvPr>
            <p:extLst>
              <p:ext uri="{D42A27DB-BD31-4B8C-83A1-F6EECF244321}">
                <p14:modId xmlns:p14="http://schemas.microsoft.com/office/powerpoint/2010/main" val="2769864003"/>
              </p:ext>
            </p:extLst>
          </p:nvPr>
        </p:nvGraphicFramePr>
        <p:xfrm>
          <a:off x="1034039" y="4223381"/>
          <a:ext cx="1854806" cy="660908"/>
        </p:xfrm>
        <a:graphic>
          <a:graphicData uri="http://schemas.openxmlformats.org/presentationml/2006/ole">
            <mc:AlternateContent xmlns:mc="http://schemas.openxmlformats.org/markup-compatibility/2006">
              <mc:Choice xmlns:v="urn:schemas-microsoft-com:vml" Requires="v">
                <p:oleObj name="Equation" r:id="rId8" imgW="1104840" imgH="393480" progId="Equation.DSMT4">
                  <p:embed/>
                </p:oleObj>
              </mc:Choice>
              <mc:Fallback>
                <p:oleObj name="Equation" r:id="rId8" imgW="1104840" imgH="393480" progId="Equation.DSMT4">
                  <p:embed/>
                  <p:pic>
                    <p:nvPicPr>
                      <p:cNvPr id="0" name=""/>
                      <p:cNvPicPr/>
                      <p:nvPr/>
                    </p:nvPicPr>
                    <p:blipFill>
                      <a:blip r:embed="rId9"/>
                      <a:stretch>
                        <a:fillRect/>
                      </a:stretch>
                    </p:blipFill>
                    <p:spPr>
                      <a:xfrm>
                        <a:off x="1034039" y="4223381"/>
                        <a:ext cx="1854806" cy="660908"/>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8DFA03C4-5E37-46EF-22A1-82E5C46F7717}"/>
              </a:ext>
            </a:extLst>
          </p:cNvPr>
          <p:cNvSpPr txBox="1"/>
          <p:nvPr/>
        </p:nvSpPr>
        <p:spPr>
          <a:xfrm>
            <a:off x="1001642" y="4911328"/>
            <a:ext cx="2132006"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Ta cũng có</a:t>
            </a:r>
          </a:p>
        </p:txBody>
      </p:sp>
      <p:graphicFrame>
        <p:nvGraphicFramePr>
          <p:cNvPr id="19" name="Object 18">
            <a:extLst>
              <a:ext uri="{FF2B5EF4-FFF2-40B4-BE49-F238E27FC236}">
                <a16:creationId xmlns:a16="http://schemas.microsoft.com/office/drawing/2014/main" id="{63922592-370E-6183-8434-AF500901B77C}"/>
              </a:ext>
            </a:extLst>
          </p:cNvPr>
          <p:cNvGraphicFramePr>
            <a:graphicFrameLocks noChangeAspect="1"/>
          </p:cNvGraphicFramePr>
          <p:nvPr>
            <p:extLst>
              <p:ext uri="{D42A27DB-BD31-4B8C-83A1-F6EECF244321}">
                <p14:modId xmlns:p14="http://schemas.microsoft.com/office/powerpoint/2010/main" val="689301539"/>
              </p:ext>
            </p:extLst>
          </p:nvPr>
        </p:nvGraphicFramePr>
        <p:xfrm>
          <a:off x="1110426" y="5364805"/>
          <a:ext cx="1702032" cy="378229"/>
        </p:xfrm>
        <a:graphic>
          <a:graphicData uri="http://schemas.openxmlformats.org/presentationml/2006/ole">
            <mc:AlternateContent xmlns:mc="http://schemas.openxmlformats.org/markup-compatibility/2006">
              <mc:Choice xmlns:v="urn:schemas-microsoft-com:vml" Requires="v">
                <p:oleObj name="Equation" r:id="rId10" imgW="1028520" imgH="228600" progId="Equation.DSMT4">
                  <p:embed/>
                </p:oleObj>
              </mc:Choice>
              <mc:Fallback>
                <p:oleObj name="Equation" r:id="rId10" imgW="1028520" imgH="228600" progId="Equation.DSMT4">
                  <p:embed/>
                  <p:pic>
                    <p:nvPicPr>
                      <p:cNvPr id="0" name=""/>
                      <p:cNvPicPr/>
                      <p:nvPr/>
                    </p:nvPicPr>
                    <p:blipFill>
                      <a:blip r:embed="rId11"/>
                      <a:stretch>
                        <a:fillRect/>
                      </a:stretch>
                    </p:blipFill>
                    <p:spPr>
                      <a:xfrm>
                        <a:off x="1110426" y="5364805"/>
                        <a:ext cx="1702032" cy="378229"/>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FE0DA208-0A4B-E094-663D-5C14085F7951}"/>
              </a:ext>
            </a:extLst>
          </p:cNvPr>
          <p:cNvGraphicFramePr>
            <a:graphicFrameLocks noChangeAspect="1"/>
          </p:cNvGraphicFramePr>
          <p:nvPr>
            <p:extLst>
              <p:ext uri="{D42A27DB-BD31-4B8C-83A1-F6EECF244321}">
                <p14:modId xmlns:p14="http://schemas.microsoft.com/office/powerpoint/2010/main" val="1380813534"/>
              </p:ext>
            </p:extLst>
          </p:nvPr>
        </p:nvGraphicFramePr>
        <p:xfrm>
          <a:off x="3034778" y="5329525"/>
          <a:ext cx="3552825" cy="595312"/>
        </p:xfrm>
        <a:graphic>
          <a:graphicData uri="http://schemas.openxmlformats.org/presentationml/2006/ole">
            <mc:AlternateContent xmlns:mc="http://schemas.openxmlformats.org/markup-compatibility/2006">
              <mc:Choice xmlns:v="urn:schemas-microsoft-com:vml" Requires="v">
                <p:oleObj name="Equation" r:id="rId12" imgW="2577960" imgH="431640" progId="Equation.DSMT4">
                  <p:embed/>
                </p:oleObj>
              </mc:Choice>
              <mc:Fallback>
                <p:oleObj name="Equation" r:id="rId12" imgW="2577960" imgH="431640" progId="Equation.DSMT4">
                  <p:embed/>
                  <p:pic>
                    <p:nvPicPr>
                      <p:cNvPr id="0" name=""/>
                      <p:cNvPicPr/>
                      <p:nvPr/>
                    </p:nvPicPr>
                    <p:blipFill>
                      <a:blip r:embed="rId13"/>
                      <a:stretch>
                        <a:fillRect/>
                      </a:stretch>
                    </p:blipFill>
                    <p:spPr>
                      <a:xfrm>
                        <a:off x="3034778" y="5329525"/>
                        <a:ext cx="3552825" cy="595312"/>
                      </a:xfrm>
                      <a:prstGeom prst="rect">
                        <a:avLst/>
                      </a:prstGeom>
                      <a:ln w="15875">
                        <a:solidFill>
                          <a:srgbClr val="FF0000"/>
                        </a:solidFill>
                      </a:ln>
                    </p:spPr>
                  </p:pic>
                </p:oleObj>
              </mc:Fallback>
            </mc:AlternateContent>
          </a:graphicData>
        </a:graphic>
      </p:graphicFrame>
      <p:graphicFrame>
        <p:nvGraphicFramePr>
          <p:cNvPr id="22" name="Object 21">
            <a:extLst>
              <a:ext uri="{FF2B5EF4-FFF2-40B4-BE49-F238E27FC236}">
                <a16:creationId xmlns:a16="http://schemas.microsoft.com/office/drawing/2014/main" id="{878A11F2-7D83-9863-61A1-0DA561A4CE28}"/>
              </a:ext>
            </a:extLst>
          </p:cNvPr>
          <p:cNvGraphicFramePr>
            <a:graphicFrameLocks noChangeAspect="1"/>
          </p:cNvGraphicFramePr>
          <p:nvPr>
            <p:extLst>
              <p:ext uri="{D42A27DB-BD31-4B8C-83A1-F6EECF244321}">
                <p14:modId xmlns:p14="http://schemas.microsoft.com/office/powerpoint/2010/main" val="3648583119"/>
              </p:ext>
            </p:extLst>
          </p:nvPr>
        </p:nvGraphicFramePr>
        <p:xfrm>
          <a:off x="6711126" y="5408149"/>
          <a:ext cx="2094404" cy="433325"/>
        </p:xfrm>
        <a:graphic>
          <a:graphicData uri="http://schemas.openxmlformats.org/presentationml/2006/ole">
            <mc:AlternateContent xmlns:mc="http://schemas.openxmlformats.org/markup-compatibility/2006">
              <mc:Choice xmlns:v="urn:schemas-microsoft-com:vml" Requires="v">
                <p:oleObj name="Equation" r:id="rId14" imgW="1104840" imgH="228600" progId="Equation.DSMT4">
                  <p:embed/>
                </p:oleObj>
              </mc:Choice>
              <mc:Fallback>
                <p:oleObj name="Equation" r:id="rId14" imgW="1104840" imgH="228600" progId="Equation.DSMT4">
                  <p:embed/>
                  <p:pic>
                    <p:nvPicPr>
                      <p:cNvPr id="0" name=""/>
                      <p:cNvPicPr/>
                      <p:nvPr/>
                    </p:nvPicPr>
                    <p:blipFill>
                      <a:blip r:embed="rId15"/>
                      <a:stretch>
                        <a:fillRect/>
                      </a:stretch>
                    </p:blipFill>
                    <p:spPr>
                      <a:xfrm>
                        <a:off x="6711126" y="5408149"/>
                        <a:ext cx="2094404" cy="433325"/>
                      </a:xfrm>
                      <a:prstGeom prst="rect">
                        <a:avLst/>
                      </a:prstGeom>
                      <a:solidFill>
                        <a:schemeClr val="accent1">
                          <a:lumMod val="40000"/>
                          <a:lumOff val="60000"/>
                        </a:schemeClr>
                      </a:solidFill>
                      <a:ln w="19050">
                        <a:solidFill>
                          <a:srgbClr val="0000FF"/>
                        </a:solidFill>
                      </a:ln>
                    </p:spPr>
                  </p:pic>
                </p:oleObj>
              </mc:Fallback>
            </mc:AlternateContent>
          </a:graphicData>
        </a:graphic>
      </p:graphicFrame>
    </p:spTree>
    <p:extLst>
      <p:ext uri="{BB962C8B-B14F-4D97-AF65-F5344CB8AC3E}">
        <p14:creationId xmlns:p14="http://schemas.microsoft.com/office/powerpoint/2010/main" val="32190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par>
                                <p:cTn id="44" presetID="22" presetClass="entr" presetSubtype="8"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P spid="1036" grpId="0"/>
      <p:bldP spid="1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2ACE11FE-6618-2E96-714A-C6B25FA40ED1}"/>
              </a:ext>
            </a:extLst>
          </p:cNvPr>
          <p:cNvSpPr txBox="1"/>
          <p:nvPr/>
        </p:nvSpPr>
        <p:spPr>
          <a:xfrm>
            <a:off x="4506686" y="931804"/>
            <a:ext cx="1268963" cy="523875"/>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B.Giải</a:t>
            </a:r>
          </a:p>
        </p:txBody>
      </p:sp>
      <p:graphicFrame>
        <p:nvGraphicFramePr>
          <p:cNvPr id="30" name="Object 29">
            <a:extLst>
              <a:ext uri="{FF2B5EF4-FFF2-40B4-BE49-F238E27FC236}">
                <a16:creationId xmlns:a16="http://schemas.microsoft.com/office/drawing/2014/main" id="{BC3A6EB2-A248-A08A-04BC-D61E3809B5BD}"/>
              </a:ext>
            </a:extLst>
          </p:cNvPr>
          <p:cNvGraphicFramePr>
            <a:graphicFrameLocks noChangeAspect="1"/>
          </p:cNvGraphicFramePr>
          <p:nvPr>
            <p:extLst>
              <p:ext uri="{D42A27DB-BD31-4B8C-83A1-F6EECF244321}">
                <p14:modId xmlns:p14="http://schemas.microsoft.com/office/powerpoint/2010/main" val="1760763216"/>
              </p:ext>
            </p:extLst>
          </p:nvPr>
        </p:nvGraphicFramePr>
        <p:xfrm>
          <a:off x="1011089" y="1131458"/>
          <a:ext cx="2347932" cy="680242"/>
        </p:xfrm>
        <a:graphic>
          <a:graphicData uri="http://schemas.openxmlformats.org/presentationml/2006/ole">
            <mc:AlternateContent xmlns:mc="http://schemas.openxmlformats.org/markup-compatibility/2006">
              <mc:Choice xmlns:v="urn:schemas-microsoft-com:vml" Requires="v">
                <p:oleObj name="Equation" r:id="rId3" imgW="1358640" imgH="393480" progId="Equation.DSMT4">
                  <p:embed/>
                </p:oleObj>
              </mc:Choice>
              <mc:Fallback>
                <p:oleObj name="Equation" r:id="rId3" imgW="1358640" imgH="393480" progId="Equation.DSMT4">
                  <p:embed/>
                  <p:pic>
                    <p:nvPicPr>
                      <p:cNvPr id="30" name="Object 29">
                        <a:extLst>
                          <a:ext uri="{FF2B5EF4-FFF2-40B4-BE49-F238E27FC236}">
                            <a16:creationId xmlns:a16="http://schemas.microsoft.com/office/drawing/2014/main" id="{BC3A6EB2-A248-A08A-04BC-D61E3809B5BD}"/>
                          </a:ext>
                        </a:extLst>
                      </p:cNvPr>
                      <p:cNvPicPr/>
                      <p:nvPr/>
                    </p:nvPicPr>
                    <p:blipFill>
                      <a:blip r:embed="rId4"/>
                      <a:stretch>
                        <a:fillRect/>
                      </a:stretch>
                    </p:blipFill>
                    <p:spPr>
                      <a:xfrm>
                        <a:off x="1011089" y="1131458"/>
                        <a:ext cx="2347932" cy="68024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E53611D9-6D7E-64FC-E799-216A1142B4A7}"/>
              </a:ext>
            </a:extLst>
          </p:cNvPr>
          <p:cNvGraphicFramePr>
            <a:graphicFrameLocks noChangeAspect="1"/>
          </p:cNvGraphicFramePr>
          <p:nvPr>
            <p:extLst>
              <p:ext uri="{D42A27DB-BD31-4B8C-83A1-F6EECF244321}">
                <p14:modId xmlns:p14="http://schemas.microsoft.com/office/powerpoint/2010/main" val="3619818374"/>
              </p:ext>
            </p:extLst>
          </p:nvPr>
        </p:nvGraphicFramePr>
        <p:xfrm>
          <a:off x="1011089" y="1811700"/>
          <a:ext cx="1854806" cy="660908"/>
        </p:xfrm>
        <a:graphic>
          <a:graphicData uri="http://schemas.openxmlformats.org/presentationml/2006/ole">
            <mc:AlternateContent xmlns:mc="http://schemas.openxmlformats.org/markup-compatibility/2006">
              <mc:Choice xmlns:v="urn:schemas-microsoft-com:vml" Requires="v">
                <p:oleObj name="Equation" r:id="rId5" imgW="1104840" imgH="393480" progId="Equation.DSMT4">
                  <p:embed/>
                </p:oleObj>
              </mc:Choice>
              <mc:Fallback>
                <p:oleObj name="Equation" r:id="rId5" imgW="1104840" imgH="393480" progId="Equation.DSMT4">
                  <p:embed/>
                  <p:pic>
                    <p:nvPicPr>
                      <p:cNvPr id="16" name="Object 15">
                        <a:extLst>
                          <a:ext uri="{FF2B5EF4-FFF2-40B4-BE49-F238E27FC236}">
                            <a16:creationId xmlns:a16="http://schemas.microsoft.com/office/drawing/2014/main" id="{E53611D9-6D7E-64FC-E799-216A1142B4A7}"/>
                          </a:ext>
                        </a:extLst>
                      </p:cNvPr>
                      <p:cNvPicPr/>
                      <p:nvPr/>
                    </p:nvPicPr>
                    <p:blipFill>
                      <a:blip r:embed="rId6"/>
                      <a:stretch>
                        <a:fillRect/>
                      </a:stretch>
                    </p:blipFill>
                    <p:spPr>
                      <a:xfrm>
                        <a:off x="1011089" y="1811700"/>
                        <a:ext cx="1854806" cy="660908"/>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878A11F2-7D83-9863-61A1-0DA561A4CE28}"/>
              </a:ext>
            </a:extLst>
          </p:cNvPr>
          <p:cNvGraphicFramePr>
            <a:graphicFrameLocks noChangeAspect="1"/>
          </p:cNvGraphicFramePr>
          <p:nvPr>
            <p:extLst>
              <p:ext uri="{D42A27DB-BD31-4B8C-83A1-F6EECF244321}">
                <p14:modId xmlns:p14="http://schemas.microsoft.com/office/powerpoint/2010/main" val="3281514975"/>
              </p:ext>
            </p:extLst>
          </p:nvPr>
        </p:nvGraphicFramePr>
        <p:xfrm>
          <a:off x="3206023" y="1811700"/>
          <a:ext cx="2094404" cy="433325"/>
        </p:xfrm>
        <a:graphic>
          <a:graphicData uri="http://schemas.openxmlformats.org/presentationml/2006/ole">
            <mc:AlternateContent xmlns:mc="http://schemas.openxmlformats.org/markup-compatibility/2006">
              <mc:Choice xmlns:v="urn:schemas-microsoft-com:vml" Requires="v">
                <p:oleObj name="Equation" r:id="rId7" imgW="1104840" imgH="228600" progId="Equation.DSMT4">
                  <p:embed/>
                </p:oleObj>
              </mc:Choice>
              <mc:Fallback>
                <p:oleObj name="Equation" r:id="rId7" imgW="1104840" imgH="228600" progId="Equation.DSMT4">
                  <p:embed/>
                  <p:pic>
                    <p:nvPicPr>
                      <p:cNvPr id="22" name="Object 21">
                        <a:extLst>
                          <a:ext uri="{FF2B5EF4-FFF2-40B4-BE49-F238E27FC236}">
                            <a16:creationId xmlns:a16="http://schemas.microsoft.com/office/drawing/2014/main" id="{878A11F2-7D83-9863-61A1-0DA561A4CE28}"/>
                          </a:ext>
                        </a:extLst>
                      </p:cNvPr>
                      <p:cNvPicPr/>
                      <p:nvPr/>
                    </p:nvPicPr>
                    <p:blipFill>
                      <a:blip r:embed="rId8"/>
                      <a:stretch>
                        <a:fillRect/>
                      </a:stretch>
                    </p:blipFill>
                    <p:spPr>
                      <a:xfrm>
                        <a:off x="3206023" y="1811700"/>
                        <a:ext cx="2094404" cy="433325"/>
                      </a:xfrm>
                      <a:prstGeom prst="rect">
                        <a:avLst/>
                      </a:prstGeom>
                      <a:solidFill>
                        <a:schemeClr val="accent1">
                          <a:lumMod val="40000"/>
                          <a:lumOff val="60000"/>
                        </a:schemeClr>
                      </a:solidFill>
                      <a:ln w="19050">
                        <a:solidFill>
                          <a:srgbClr val="0000FF"/>
                        </a:solidFill>
                      </a:ln>
                    </p:spPr>
                  </p:pic>
                </p:oleObj>
              </mc:Fallback>
            </mc:AlternateContent>
          </a:graphicData>
        </a:graphic>
      </p:graphicFrame>
      <p:graphicFrame>
        <p:nvGraphicFramePr>
          <p:cNvPr id="3" name="Object 2">
            <a:extLst>
              <a:ext uri="{FF2B5EF4-FFF2-40B4-BE49-F238E27FC236}">
                <a16:creationId xmlns:a16="http://schemas.microsoft.com/office/drawing/2014/main" id="{54327971-7ED5-8C66-A608-EC5611532C39}"/>
              </a:ext>
            </a:extLst>
          </p:cNvPr>
          <p:cNvGraphicFramePr>
            <a:graphicFrameLocks noChangeAspect="1"/>
          </p:cNvGraphicFramePr>
          <p:nvPr>
            <p:extLst>
              <p:ext uri="{D42A27DB-BD31-4B8C-83A1-F6EECF244321}">
                <p14:modId xmlns:p14="http://schemas.microsoft.com/office/powerpoint/2010/main" val="2556452176"/>
              </p:ext>
            </p:extLst>
          </p:nvPr>
        </p:nvGraphicFramePr>
        <p:xfrm>
          <a:off x="5640555" y="1654849"/>
          <a:ext cx="2254448" cy="659320"/>
        </p:xfrm>
        <a:graphic>
          <a:graphicData uri="http://schemas.openxmlformats.org/presentationml/2006/ole">
            <mc:AlternateContent xmlns:mc="http://schemas.openxmlformats.org/markup-compatibility/2006">
              <mc:Choice xmlns:v="urn:schemas-microsoft-com:vml" Requires="v">
                <p:oleObj name="Equation" r:id="rId9" imgW="1346040" imgH="393480" progId="Equation.DSMT4">
                  <p:embed/>
                </p:oleObj>
              </mc:Choice>
              <mc:Fallback>
                <p:oleObj name="Equation" r:id="rId9" imgW="1346040" imgH="393480" progId="Equation.DSMT4">
                  <p:embed/>
                  <p:pic>
                    <p:nvPicPr>
                      <p:cNvPr id="0" name=""/>
                      <p:cNvPicPr/>
                      <p:nvPr/>
                    </p:nvPicPr>
                    <p:blipFill>
                      <a:blip r:embed="rId10"/>
                      <a:stretch>
                        <a:fillRect/>
                      </a:stretch>
                    </p:blipFill>
                    <p:spPr>
                      <a:xfrm>
                        <a:off x="5640555" y="1654849"/>
                        <a:ext cx="2254448" cy="659320"/>
                      </a:xfrm>
                      <a:prstGeom prst="rect">
                        <a:avLst/>
                      </a:prstGeom>
                      <a:ln w="12700">
                        <a:solidFill>
                          <a:srgbClr val="0000FF"/>
                        </a:solidFill>
                      </a:ln>
                    </p:spPr>
                  </p:pic>
                </p:oleObj>
              </mc:Fallback>
            </mc:AlternateContent>
          </a:graphicData>
        </a:graphic>
      </p:graphicFrame>
      <p:graphicFrame>
        <p:nvGraphicFramePr>
          <p:cNvPr id="8" name="Object 7">
            <a:extLst>
              <a:ext uri="{FF2B5EF4-FFF2-40B4-BE49-F238E27FC236}">
                <a16:creationId xmlns:a16="http://schemas.microsoft.com/office/drawing/2014/main" id="{618489FE-464F-A619-25A5-3F082448B31A}"/>
              </a:ext>
            </a:extLst>
          </p:cNvPr>
          <p:cNvGraphicFramePr>
            <a:graphicFrameLocks noChangeAspect="1"/>
          </p:cNvGraphicFramePr>
          <p:nvPr>
            <p:extLst>
              <p:ext uri="{D42A27DB-BD31-4B8C-83A1-F6EECF244321}">
                <p14:modId xmlns:p14="http://schemas.microsoft.com/office/powerpoint/2010/main" val="706313922"/>
              </p:ext>
            </p:extLst>
          </p:nvPr>
        </p:nvGraphicFramePr>
        <p:xfrm>
          <a:off x="3244250" y="2453800"/>
          <a:ext cx="2017950" cy="366900"/>
        </p:xfrm>
        <a:graphic>
          <a:graphicData uri="http://schemas.openxmlformats.org/presentationml/2006/ole">
            <mc:AlternateContent xmlns:mc="http://schemas.openxmlformats.org/markup-compatibility/2006">
              <mc:Choice xmlns:v="urn:schemas-microsoft-com:vml" Requires="v">
                <p:oleObj name="Equation" r:id="rId11" imgW="1257120" imgH="228600" progId="Equation.DSMT4">
                  <p:embed/>
                </p:oleObj>
              </mc:Choice>
              <mc:Fallback>
                <p:oleObj name="Equation" r:id="rId11" imgW="1257120" imgH="228600" progId="Equation.DSMT4">
                  <p:embed/>
                  <p:pic>
                    <p:nvPicPr>
                      <p:cNvPr id="0" name=""/>
                      <p:cNvPicPr/>
                      <p:nvPr/>
                    </p:nvPicPr>
                    <p:blipFill>
                      <a:blip r:embed="rId12"/>
                      <a:stretch>
                        <a:fillRect/>
                      </a:stretch>
                    </p:blipFill>
                    <p:spPr>
                      <a:xfrm>
                        <a:off x="3244250" y="2453800"/>
                        <a:ext cx="2017950" cy="366900"/>
                      </a:xfrm>
                      <a:prstGeom prst="rect">
                        <a:avLst/>
                      </a:prstGeom>
                      <a:ln w="19050">
                        <a:solidFill>
                          <a:srgbClr val="FF0000"/>
                        </a:solidFill>
                      </a:ln>
                    </p:spPr>
                  </p:pic>
                </p:oleObj>
              </mc:Fallback>
            </mc:AlternateContent>
          </a:graphicData>
        </a:graphic>
      </p:graphicFrame>
      <p:graphicFrame>
        <p:nvGraphicFramePr>
          <p:cNvPr id="9" name="Object 8">
            <a:extLst>
              <a:ext uri="{FF2B5EF4-FFF2-40B4-BE49-F238E27FC236}">
                <a16:creationId xmlns:a16="http://schemas.microsoft.com/office/drawing/2014/main" id="{A87E69CD-05D3-55F6-F6B8-601401C12471}"/>
              </a:ext>
            </a:extLst>
          </p:cNvPr>
          <p:cNvGraphicFramePr>
            <a:graphicFrameLocks noChangeAspect="1"/>
          </p:cNvGraphicFramePr>
          <p:nvPr>
            <p:extLst>
              <p:ext uri="{D42A27DB-BD31-4B8C-83A1-F6EECF244321}">
                <p14:modId xmlns:p14="http://schemas.microsoft.com/office/powerpoint/2010/main" val="625718613"/>
              </p:ext>
            </p:extLst>
          </p:nvPr>
        </p:nvGraphicFramePr>
        <p:xfrm>
          <a:off x="1011089" y="2971258"/>
          <a:ext cx="2608750" cy="690552"/>
        </p:xfrm>
        <a:graphic>
          <a:graphicData uri="http://schemas.openxmlformats.org/presentationml/2006/ole">
            <mc:AlternateContent xmlns:mc="http://schemas.openxmlformats.org/markup-compatibility/2006">
              <mc:Choice xmlns:v="urn:schemas-microsoft-com:vml" Requires="v">
                <p:oleObj name="Equation" r:id="rId13" imgW="1726920" imgH="457200" progId="Equation.DSMT4">
                  <p:embed/>
                </p:oleObj>
              </mc:Choice>
              <mc:Fallback>
                <p:oleObj name="Equation" r:id="rId13" imgW="1726920" imgH="457200" progId="Equation.DSMT4">
                  <p:embed/>
                  <p:pic>
                    <p:nvPicPr>
                      <p:cNvPr id="0" name=""/>
                      <p:cNvPicPr/>
                      <p:nvPr/>
                    </p:nvPicPr>
                    <p:blipFill>
                      <a:blip r:embed="rId14"/>
                      <a:stretch>
                        <a:fillRect/>
                      </a:stretch>
                    </p:blipFill>
                    <p:spPr>
                      <a:xfrm>
                        <a:off x="1011089" y="2971258"/>
                        <a:ext cx="2608750" cy="690552"/>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535800A9-0267-0C36-CBA2-57888E8ACE69}"/>
              </a:ext>
            </a:extLst>
          </p:cNvPr>
          <p:cNvSpPr txBox="1"/>
          <p:nvPr/>
        </p:nvSpPr>
        <p:spPr>
          <a:xfrm>
            <a:off x="3516923" y="2897932"/>
            <a:ext cx="5476265"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Giải hệ phương trình (1) và (2) ta được</a:t>
            </a:r>
          </a:p>
        </p:txBody>
      </p:sp>
      <p:graphicFrame>
        <p:nvGraphicFramePr>
          <p:cNvPr id="13" name="Object 12">
            <a:extLst>
              <a:ext uri="{FF2B5EF4-FFF2-40B4-BE49-F238E27FC236}">
                <a16:creationId xmlns:a16="http://schemas.microsoft.com/office/drawing/2014/main" id="{947200AB-6A8B-4BC0-02F4-BD296D5F836F}"/>
              </a:ext>
            </a:extLst>
          </p:cNvPr>
          <p:cNvGraphicFramePr>
            <a:graphicFrameLocks noChangeAspect="1"/>
          </p:cNvGraphicFramePr>
          <p:nvPr>
            <p:extLst>
              <p:ext uri="{D42A27DB-BD31-4B8C-83A1-F6EECF244321}">
                <p14:modId xmlns:p14="http://schemas.microsoft.com/office/powerpoint/2010/main" val="3995627027"/>
              </p:ext>
            </p:extLst>
          </p:nvPr>
        </p:nvGraphicFramePr>
        <p:xfrm>
          <a:off x="6125673" y="3374985"/>
          <a:ext cx="2104813" cy="891450"/>
        </p:xfrm>
        <a:graphic>
          <a:graphicData uri="http://schemas.openxmlformats.org/presentationml/2006/ole">
            <mc:AlternateContent xmlns:mc="http://schemas.openxmlformats.org/markup-compatibility/2006">
              <mc:Choice xmlns:v="urn:schemas-microsoft-com:vml" Requires="v">
                <p:oleObj name="Equation" r:id="rId15" imgW="1079280" imgH="457200" progId="Equation.DSMT4">
                  <p:embed/>
                </p:oleObj>
              </mc:Choice>
              <mc:Fallback>
                <p:oleObj name="Equation" r:id="rId15" imgW="1079280" imgH="457200" progId="Equation.DSMT4">
                  <p:embed/>
                  <p:pic>
                    <p:nvPicPr>
                      <p:cNvPr id="0" name=""/>
                      <p:cNvPicPr/>
                      <p:nvPr/>
                    </p:nvPicPr>
                    <p:blipFill>
                      <a:blip r:embed="rId16"/>
                      <a:stretch>
                        <a:fillRect/>
                      </a:stretch>
                    </p:blipFill>
                    <p:spPr>
                      <a:xfrm>
                        <a:off x="6125673" y="3374985"/>
                        <a:ext cx="2104813" cy="891450"/>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57FCDC90-A5A9-ACE6-88B9-95C953B86942}"/>
              </a:ext>
            </a:extLst>
          </p:cNvPr>
          <p:cNvGraphicFramePr>
            <a:graphicFrameLocks noChangeAspect="1"/>
          </p:cNvGraphicFramePr>
          <p:nvPr>
            <p:extLst>
              <p:ext uri="{D42A27DB-BD31-4B8C-83A1-F6EECF244321}">
                <p14:modId xmlns:p14="http://schemas.microsoft.com/office/powerpoint/2010/main" val="1836608580"/>
              </p:ext>
            </p:extLst>
          </p:nvPr>
        </p:nvGraphicFramePr>
        <p:xfrm>
          <a:off x="1119188" y="3820710"/>
          <a:ext cx="4502150" cy="735012"/>
        </p:xfrm>
        <a:graphic>
          <a:graphicData uri="http://schemas.openxmlformats.org/presentationml/2006/ole">
            <mc:AlternateContent xmlns:mc="http://schemas.openxmlformats.org/markup-compatibility/2006">
              <mc:Choice xmlns:v="urn:schemas-microsoft-com:vml" Requires="v">
                <p:oleObj name="Equation" r:id="rId17" imgW="2565360" imgH="419040" progId="Equation.DSMT4">
                  <p:embed/>
                </p:oleObj>
              </mc:Choice>
              <mc:Fallback>
                <p:oleObj name="Equation" r:id="rId17" imgW="2565360" imgH="419040" progId="Equation.DSMT4">
                  <p:embed/>
                  <p:pic>
                    <p:nvPicPr>
                      <p:cNvPr id="0" name=""/>
                      <p:cNvPicPr/>
                      <p:nvPr/>
                    </p:nvPicPr>
                    <p:blipFill>
                      <a:blip r:embed="rId18"/>
                      <a:stretch>
                        <a:fillRect/>
                      </a:stretch>
                    </p:blipFill>
                    <p:spPr>
                      <a:xfrm>
                        <a:off x="1119188" y="3820710"/>
                        <a:ext cx="4502150" cy="735012"/>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87BA4660-2709-8887-01C8-A1BCB77A1EA3}"/>
              </a:ext>
            </a:extLst>
          </p:cNvPr>
          <p:cNvGraphicFramePr>
            <a:graphicFrameLocks noChangeAspect="1"/>
          </p:cNvGraphicFramePr>
          <p:nvPr>
            <p:extLst>
              <p:ext uri="{D42A27DB-BD31-4B8C-83A1-F6EECF244321}">
                <p14:modId xmlns:p14="http://schemas.microsoft.com/office/powerpoint/2010/main" val="1753011918"/>
              </p:ext>
            </p:extLst>
          </p:nvPr>
        </p:nvGraphicFramePr>
        <p:xfrm>
          <a:off x="1062038" y="4643438"/>
          <a:ext cx="4122737" cy="736600"/>
        </p:xfrm>
        <a:graphic>
          <a:graphicData uri="http://schemas.openxmlformats.org/presentationml/2006/ole">
            <mc:AlternateContent xmlns:mc="http://schemas.openxmlformats.org/markup-compatibility/2006">
              <mc:Choice xmlns:v="urn:schemas-microsoft-com:vml" Requires="v">
                <p:oleObj name="Equation" r:id="rId19" imgW="2349360" imgH="419040" progId="Equation.DSMT4">
                  <p:embed/>
                </p:oleObj>
              </mc:Choice>
              <mc:Fallback>
                <p:oleObj name="Equation" r:id="rId19" imgW="2349360" imgH="419040" progId="Equation.DSMT4">
                  <p:embed/>
                  <p:pic>
                    <p:nvPicPr>
                      <p:cNvPr id="14" name="Object 13">
                        <a:extLst>
                          <a:ext uri="{FF2B5EF4-FFF2-40B4-BE49-F238E27FC236}">
                            <a16:creationId xmlns:a16="http://schemas.microsoft.com/office/drawing/2014/main" id="{57FCDC90-A5A9-ACE6-88B9-95C953B86942}"/>
                          </a:ext>
                        </a:extLst>
                      </p:cNvPr>
                      <p:cNvPicPr/>
                      <p:nvPr/>
                    </p:nvPicPr>
                    <p:blipFill>
                      <a:blip r:embed="rId20"/>
                      <a:stretch>
                        <a:fillRect/>
                      </a:stretch>
                    </p:blipFill>
                    <p:spPr>
                      <a:xfrm>
                        <a:off x="1062038" y="4643438"/>
                        <a:ext cx="4122737" cy="736600"/>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5A3E3001-D8DB-18F5-3B4C-5A7A92C67CF3}"/>
              </a:ext>
            </a:extLst>
          </p:cNvPr>
          <p:cNvGraphicFramePr>
            <a:graphicFrameLocks noChangeAspect="1"/>
          </p:cNvGraphicFramePr>
          <p:nvPr>
            <p:extLst>
              <p:ext uri="{D42A27DB-BD31-4B8C-83A1-F6EECF244321}">
                <p14:modId xmlns:p14="http://schemas.microsoft.com/office/powerpoint/2010/main" val="2087444987"/>
              </p:ext>
            </p:extLst>
          </p:nvPr>
        </p:nvGraphicFramePr>
        <p:xfrm>
          <a:off x="5566433" y="4843376"/>
          <a:ext cx="2328570" cy="388095"/>
        </p:xfrm>
        <a:graphic>
          <a:graphicData uri="http://schemas.openxmlformats.org/presentationml/2006/ole">
            <mc:AlternateContent xmlns:mc="http://schemas.openxmlformats.org/markup-compatibility/2006">
              <mc:Choice xmlns:v="urn:schemas-microsoft-com:vml" Requires="v">
                <p:oleObj name="Equation" r:id="rId21" imgW="1371600" imgH="228600" progId="Equation.DSMT4">
                  <p:embed/>
                </p:oleObj>
              </mc:Choice>
              <mc:Fallback>
                <p:oleObj name="Equation" r:id="rId21" imgW="1371600" imgH="228600" progId="Equation.DSMT4">
                  <p:embed/>
                  <p:pic>
                    <p:nvPicPr>
                      <p:cNvPr id="0" name=""/>
                      <p:cNvPicPr/>
                      <p:nvPr/>
                    </p:nvPicPr>
                    <p:blipFill>
                      <a:blip r:embed="rId22"/>
                      <a:stretch>
                        <a:fillRect/>
                      </a:stretch>
                    </p:blipFill>
                    <p:spPr>
                      <a:xfrm>
                        <a:off x="5566433" y="4843376"/>
                        <a:ext cx="2328570" cy="388095"/>
                      </a:xfrm>
                      <a:prstGeom prst="rect">
                        <a:avLst/>
                      </a:prstGeom>
                      <a:solidFill>
                        <a:schemeClr val="accent5">
                          <a:lumMod val="40000"/>
                          <a:lumOff val="60000"/>
                        </a:schemeClr>
                      </a:solidFill>
                      <a:ln w="19050">
                        <a:solidFill>
                          <a:srgbClr val="FF0000"/>
                        </a:solidFill>
                      </a:ln>
                    </p:spPr>
                  </p:pic>
                </p:oleObj>
              </mc:Fallback>
            </mc:AlternateContent>
          </a:graphicData>
        </a:graphic>
      </p:graphicFrame>
    </p:spTree>
    <p:extLst>
      <p:ext uri="{BB962C8B-B14F-4D97-AF65-F5344CB8AC3E}">
        <p14:creationId xmlns:p14="http://schemas.microsoft.com/office/powerpoint/2010/main" val="4192404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15" name="Rectangle 14">
            <a:extLst>
              <a:ext uri="{FF2B5EF4-FFF2-40B4-BE49-F238E27FC236}">
                <a16:creationId xmlns:a16="http://schemas.microsoft.com/office/drawing/2014/main" id="{9968ECF3-0F89-F5B2-7C7B-594ADAAF5E4C}"/>
              </a:ext>
            </a:extLst>
          </p:cNvPr>
          <p:cNvSpPr/>
          <p:nvPr/>
        </p:nvSpPr>
        <p:spPr bwMode="auto">
          <a:xfrm>
            <a:off x="5286741" y="2662060"/>
            <a:ext cx="333424" cy="82280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nvGrpSpPr>
          <p:cNvPr id="12" name="Group 11">
            <a:extLst>
              <a:ext uri="{FF2B5EF4-FFF2-40B4-BE49-F238E27FC236}">
                <a16:creationId xmlns:a16="http://schemas.microsoft.com/office/drawing/2014/main" id="{0FE935AA-F5D9-EE66-A791-19575AB8D18D}"/>
              </a:ext>
            </a:extLst>
          </p:cNvPr>
          <p:cNvGrpSpPr/>
          <p:nvPr/>
        </p:nvGrpSpPr>
        <p:grpSpPr>
          <a:xfrm>
            <a:off x="3819293" y="2345150"/>
            <a:ext cx="4919775" cy="2911092"/>
            <a:chOff x="3747975" y="3135370"/>
            <a:chExt cx="4919775" cy="2911092"/>
          </a:xfrm>
        </p:grpSpPr>
        <p:pic>
          <p:nvPicPr>
            <p:cNvPr id="13" name="Picture 12">
              <a:extLst>
                <a:ext uri="{FF2B5EF4-FFF2-40B4-BE49-F238E27FC236}">
                  <a16:creationId xmlns:a16="http://schemas.microsoft.com/office/drawing/2014/main" id="{39187A0B-2F4A-FF7F-2D71-7A233EF6643E}"/>
                </a:ext>
              </a:extLst>
            </p:cNvPr>
            <p:cNvPicPr>
              <a:picLocks noChangeAspect="1"/>
            </p:cNvPicPr>
            <p:nvPr/>
          </p:nvPicPr>
          <p:blipFill>
            <a:blip r:embed="rId3"/>
            <a:stretch>
              <a:fillRect/>
            </a:stretch>
          </p:blipFill>
          <p:spPr>
            <a:xfrm>
              <a:off x="3747975" y="3135370"/>
              <a:ext cx="4839119" cy="2911092"/>
            </a:xfrm>
            <a:prstGeom prst="rect">
              <a:avLst/>
            </a:prstGeom>
          </p:spPr>
        </p:pic>
        <p:graphicFrame>
          <p:nvGraphicFramePr>
            <p:cNvPr id="14" name="Object 13">
              <a:extLst>
                <a:ext uri="{FF2B5EF4-FFF2-40B4-BE49-F238E27FC236}">
                  <a16:creationId xmlns:a16="http://schemas.microsoft.com/office/drawing/2014/main" id="{EFAA8CAF-ECFF-A722-2B28-0136E521134E}"/>
                </a:ext>
              </a:extLst>
            </p:cNvPr>
            <p:cNvGraphicFramePr>
              <a:graphicFrameLocks noChangeAspect="1"/>
            </p:cNvGraphicFramePr>
            <p:nvPr/>
          </p:nvGraphicFramePr>
          <p:xfrm>
            <a:off x="5286497" y="3744625"/>
            <a:ext cx="667336" cy="427095"/>
          </p:xfrm>
          <a:graphic>
            <a:graphicData uri="http://schemas.openxmlformats.org/presentationml/2006/ole">
              <mc:AlternateContent xmlns:mc="http://schemas.openxmlformats.org/markup-compatibility/2006">
                <mc:Choice xmlns:v="urn:schemas-microsoft-com:vml" Requires="v">
                  <p:oleObj name="Equation" r:id="rId4" imgW="317160" imgH="203040" progId="Equation.DSMT4">
                    <p:embed/>
                  </p:oleObj>
                </mc:Choice>
                <mc:Fallback>
                  <p:oleObj name="Equation" r:id="rId4" imgW="317160" imgH="203040" progId="Equation.DSMT4">
                    <p:embed/>
                    <p:pic>
                      <p:nvPicPr>
                        <p:cNvPr id="14" name="Object 13">
                          <a:extLst>
                            <a:ext uri="{FF2B5EF4-FFF2-40B4-BE49-F238E27FC236}">
                              <a16:creationId xmlns:a16="http://schemas.microsoft.com/office/drawing/2014/main" id="{EFAA8CAF-ECFF-A722-2B28-0136E521134E}"/>
                            </a:ext>
                          </a:extLst>
                        </p:cNvPr>
                        <p:cNvPicPr/>
                        <p:nvPr/>
                      </p:nvPicPr>
                      <p:blipFill>
                        <a:blip r:embed="rId5"/>
                        <a:stretch>
                          <a:fillRect/>
                        </a:stretch>
                      </p:blipFill>
                      <p:spPr>
                        <a:xfrm>
                          <a:off x="5286497" y="3744625"/>
                          <a:ext cx="667336" cy="427095"/>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71F3E31-B363-F388-6470-56157FBF1ACF}"/>
                </a:ext>
              </a:extLst>
            </p:cNvPr>
            <p:cNvGraphicFramePr>
              <a:graphicFrameLocks noChangeAspect="1"/>
            </p:cNvGraphicFramePr>
            <p:nvPr/>
          </p:nvGraphicFramePr>
          <p:xfrm>
            <a:off x="7840663" y="4414838"/>
            <a:ext cx="827087" cy="427037"/>
          </p:xfrm>
          <a:graphic>
            <a:graphicData uri="http://schemas.openxmlformats.org/presentationml/2006/ole">
              <mc:AlternateContent xmlns:mc="http://schemas.openxmlformats.org/markup-compatibility/2006">
                <mc:Choice xmlns:v="urn:schemas-microsoft-com:vml" Requires="v">
                  <p:oleObj name="Equation" r:id="rId6" imgW="393480" imgH="203040" progId="Equation.DSMT4">
                    <p:embed/>
                  </p:oleObj>
                </mc:Choice>
                <mc:Fallback>
                  <p:oleObj name="Equation" r:id="rId6" imgW="393480" imgH="203040" progId="Equation.DSMT4">
                    <p:embed/>
                    <p:pic>
                      <p:nvPicPr>
                        <p:cNvPr id="16" name="Object 15">
                          <a:extLst>
                            <a:ext uri="{FF2B5EF4-FFF2-40B4-BE49-F238E27FC236}">
                              <a16:creationId xmlns:a16="http://schemas.microsoft.com/office/drawing/2014/main" id="{C71F3E31-B363-F388-6470-56157FBF1ACF}"/>
                            </a:ext>
                          </a:extLst>
                        </p:cNvPr>
                        <p:cNvPicPr/>
                        <p:nvPr/>
                      </p:nvPicPr>
                      <p:blipFill>
                        <a:blip r:embed="rId7"/>
                        <a:stretch>
                          <a:fillRect/>
                        </a:stretch>
                      </p:blipFill>
                      <p:spPr>
                        <a:xfrm>
                          <a:off x="7840663" y="4414838"/>
                          <a:ext cx="827087" cy="427037"/>
                        </a:xfrm>
                        <a:prstGeom prst="rect">
                          <a:avLst/>
                        </a:prstGeom>
                      </p:spPr>
                    </p:pic>
                  </p:oleObj>
                </mc:Fallback>
              </mc:AlternateContent>
            </a:graphicData>
          </a:graphic>
        </p:graphicFrame>
      </p:grpSp>
      <p:sp>
        <p:nvSpPr>
          <p:cNvPr id="20" name="Oval 19">
            <a:extLst>
              <a:ext uri="{FF2B5EF4-FFF2-40B4-BE49-F238E27FC236}">
                <a16:creationId xmlns:a16="http://schemas.microsoft.com/office/drawing/2014/main" id="{353BBA02-BCDE-3586-8D8B-1A4360285117}"/>
              </a:ext>
            </a:extLst>
          </p:cNvPr>
          <p:cNvSpPr/>
          <p:nvPr/>
        </p:nvSpPr>
        <p:spPr bwMode="auto">
          <a:xfrm>
            <a:off x="6974192" y="2753452"/>
            <a:ext cx="2169808" cy="1597717"/>
          </a:xfrm>
          <a:custGeom>
            <a:avLst/>
            <a:gdLst>
              <a:gd name="connsiteX0" fmla="*/ 0 w 2049002"/>
              <a:gd name="connsiteY0" fmla="*/ 683627 h 1367253"/>
              <a:gd name="connsiteX1" fmla="*/ 1024501 w 2049002"/>
              <a:gd name="connsiteY1" fmla="*/ 0 h 1367253"/>
              <a:gd name="connsiteX2" fmla="*/ 2049002 w 2049002"/>
              <a:gd name="connsiteY2" fmla="*/ 683627 h 1367253"/>
              <a:gd name="connsiteX3" fmla="*/ 1024501 w 2049002"/>
              <a:gd name="connsiteY3" fmla="*/ 1367254 h 1367253"/>
              <a:gd name="connsiteX4" fmla="*/ 0 w 2049002"/>
              <a:gd name="connsiteY4" fmla="*/ 683627 h 1367253"/>
              <a:gd name="connsiteX0" fmla="*/ 0 w 2049002"/>
              <a:gd name="connsiteY0" fmla="*/ 683627 h 1301940"/>
              <a:gd name="connsiteX1" fmla="*/ 1024501 w 2049002"/>
              <a:gd name="connsiteY1" fmla="*/ 0 h 1301940"/>
              <a:gd name="connsiteX2" fmla="*/ 2049002 w 2049002"/>
              <a:gd name="connsiteY2" fmla="*/ 683627 h 1301940"/>
              <a:gd name="connsiteX3" fmla="*/ 1024501 w 2049002"/>
              <a:gd name="connsiteY3" fmla="*/ 1301940 h 1301940"/>
              <a:gd name="connsiteX4" fmla="*/ 0 w 2049002"/>
              <a:gd name="connsiteY4" fmla="*/ 683627 h 1301940"/>
              <a:gd name="connsiteX0" fmla="*/ 0 w 2207623"/>
              <a:gd name="connsiteY0" fmla="*/ 958134 h 1312968"/>
              <a:gd name="connsiteX1" fmla="*/ 1183122 w 2207623"/>
              <a:gd name="connsiteY1" fmla="*/ 3920 h 1312968"/>
              <a:gd name="connsiteX2" fmla="*/ 2207623 w 2207623"/>
              <a:gd name="connsiteY2" fmla="*/ 687547 h 1312968"/>
              <a:gd name="connsiteX3" fmla="*/ 1183122 w 2207623"/>
              <a:gd name="connsiteY3" fmla="*/ 1305860 h 1312968"/>
              <a:gd name="connsiteX4" fmla="*/ 0 w 2207623"/>
              <a:gd name="connsiteY4" fmla="*/ 958134 h 1312968"/>
              <a:gd name="connsiteX0" fmla="*/ 0 w 2049003"/>
              <a:gd name="connsiteY0" fmla="*/ 1530127 h 1609352"/>
              <a:gd name="connsiteX1" fmla="*/ 1024502 w 2049003"/>
              <a:gd name="connsiteY1" fmla="*/ 25407 h 1609352"/>
              <a:gd name="connsiteX2" fmla="*/ 2049003 w 2049003"/>
              <a:gd name="connsiteY2" fmla="*/ 709034 h 1609352"/>
              <a:gd name="connsiteX3" fmla="*/ 1024502 w 2049003"/>
              <a:gd name="connsiteY3" fmla="*/ 1327347 h 1609352"/>
              <a:gd name="connsiteX4" fmla="*/ 0 w 2049003"/>
              <a:gd name="connsiteY4" fmla="*/ 1530127 h 1609352"/>
              <a:gd name="connsiteX0" fmla="*/ 14903 w 2063906"/>
              <a:gd name="connsiteY0" fmla="*/ 1547987 h 1628542"/>
              <a:gd name="connsiteX1" fmla="*/ 544883 w 2063906"/>
              <a:gd name="connsiteY1" fmla="*/ 24606 h 1628542"/>
              <a:gd name="connsiteX2" fmla="*/ 2063906 w 2063906"/>
              <a:gd name="connsiteY2" fmla="*/ 726894 h 1628542"/>
              <a:gd name="connsiteX3" fmla="*/ 1039405 w 2063906"/>
              <a:gd name="connsiteY3" fmla="*/ 1345207 h 1628542"/>
              <a:gd name="connsiteX4" fmla="*/ 14903 w 2063906"/>
              <a:gd name="connsiteY4" fmla="*/ 1547987 h 1628542"/>
              <a:gd name="connsiteX0" fmla="*/ 13598 w 2062601"/>
              <a:gd name="connsiteY0" fmla="*/ 1547987 h 1612496"/>
              <a:gd name="connsiteX1" fmla="*/ 543578 w 2062601"/>
              <a:gd name="connsiteY1" fmla="*/ 24606 h 1612496"/>
              <a:gd name="connsiteX2" fmla="*/ 2062601 w 2062601"/>
              <a:gd name="connsiteY2" fmla="*/ 726894 h 1612496"/>
              <a:gd name="connsiteX3" fmla="*/ 1010108 w 2062601"/>
              <a:gd name="connsiteY3" fmla="*/ 1270562 h 1612496"/>
              <a:gd name="connsiteX4" fmla="*/ 13598 w 2062601"/>
              <a:gd name="connsiteY4" fmla="*/ 1547987 h 1612496"/>
              <a:gd name="connsiteX0" fmla="*/ 13598 w 2169808"/>
              <a:gd name="connsiteY0" fmla="*/ 1540776 h 1597717"/>
              <a:gd name="connsiteX1" fmla="*/ 543578 w 2169808"/>
              <a:gd name="connsiteY1" fmla="*/ 17395 h 1597717"/>
              <a:gd name="connsiteX2" fmla="*/ 2062601 w 2169808"/>
              <a:gd name="connsiteY2" fmla="*/ 719683 h 1597717"/>
              <a:gd name="connsiteX3" fmla="*/ 1894651 w 2169808"/>
              <a:gd name="connsiteY3" fmla="*/ 1164928 h 1597717"/>
              <a:gd name="connsiteX4" fmla="*/ 1010108 w 2169808"/>
              <a:gd name="connsiteY4" fmla="*/ 1263351 h 1597717"/>
              <a:gd name="connsiteX5" fmla="*/ 13598 w 2169808"/>
              <a:gd name="connsiteY5" fmla="*/ 1540776 h 159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9808" h="1597717">
                <a:moveTo>
                  <a:pt x="13598" y="1540776"/>
                </a:moveTo>
                <a:cubicBezTo>
                  <a:pt x="-64157" y="1333117"/>
                  <a:pt x="202078" y="154244"/>
                  <a:pt x="543578" y="17395"/>
                </a:cubicBezTo>
                <a:cubicBezTo>
                  <a:pt x="885078" y="-119454"/>
                  <a:pt x="1812541" y="592187"/>
                  <a:pt x="2062601" y="719683"/>
                </a:cubicBezTo>
                <a:cubicBezTo>
                  <a:pt x="2312661" y="847179"/>
                  <a:pt x="2070067" y="1074317"/>
                  <a:pt x="1894651" y="1164928"/>
                </a:cubicBezTo>
                <a:cubicBezTo>
                  <a:pt x="1719236" y="1255539"/>
                  <a:pt x="1323617" y="1200710"/>
                  <a:pt x="1010108" y="1263351"/>
                </a:cubicBezTo>
                <a:cubicBezTo>
                  <a:pt x="696599" y="1325992"/>
                  <a:pt x="91353" y="1748435"/>
                  <a:pt x="13598" y="1540776"/>
                </a:cubicBezTo>
                <a:close/>
              </a:path>
            </a:pathLst>
          </a:cu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26" name="Rectangle 25">
            <a:extLst>
              <a:ext uri="{FF2B5EF4-FFF2-40B4-BE49-F238E27FC236}">
                <a16:creationId xmlns:a16="http://schemas.microsoft.com/office/drawing/2014/main" id="{1A761B30-0C23-60EF-EE14-A9B8E1FFF870}"/>
              </a:ext>
            </a:extLst>
          </p:cNvPr>
          <p:cNvSpPr/>
          <p:nvPr/>
        </p:nvSpPr>
        <p:spPr bwMode="auto">
          <a:xfrm rot="1893124">
            <a:off x="7590312" y="3671985"/>
            <a:ext cx="159518" cy="6985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28" name="Straight Arrow Connector 27">
            <a:extLst>
              <a:ext uri="{FF2B5EF4-FFF2-40B4-BE49-F238E27FC236}">
                <a16:creationId xmlns:a16="http://schemas.microsoft.com/office/drawing/2014/main" id="{236B52B4-58EE-E0B5-C6B1-1FC4E437D5A4}"/>
              </a:ext>
            </a:extLst>
          </p:cNvPr>
          <p:cNvCxnSpPr>
            <a:cxnSpLocks/>
          </p:cNvCxnSpPr>
          <p:nvPr/>
        </p:nvCxnSpPr>
        <p:spPr bwMode="auto">
          <a:xfrm flipV="1">
            <a:off x="7473678" y="3777750"/>
            <a:ext cx="438303" cy="573419"/>
          </a:xfrm>
          <a:prstGeom prst="straightConnector1">
            <a:avLst/>
          </a:prstGeom>
          <a:noFill/>
          <a:ln w="38100" cap="flat" cmpd="sng" algn="ctr">
            <a:solidFill>
              <a:srgbClr val="FF0000"/>
            </a:solidFill>
            <a:prstDash val="solid"/>
            <a:round/>
            <a:headEnd type="none" w="med" len="med"/>
            <a:tailEnd type="triangle"/>
          </a:ln>
          <a:effectLst/>
        </p:spPr>
      </p:cxnSp>
      <p:sp>
        <p:nvSpPr>
          <p:cNvPr id="1025" name="TextBox 1024">
            <a:extLst>
              <a:ext uri="{FF2B5EF4-FFF2-40B4-BE49-F238E27FC236}">
                <a16:creationId xmlns:a16="http://schemas.microsoft.com/office/drawing/2014/main" id="{5EAE8035-A9A7-5CC4-8C71-7D6C49B7CA79}"/>
              </a:ext>
            </a:extLst>
          </p:cNvPr>
          <p:cNvSpPr txBox="1"/>
          <p:nvPr/>
        </p:nvSpPr>
        <p:spPr>
          <a:xfrm>
            <a:off x="7924807" y="3516140"/>
            <a:ext cx="738015"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X</a:t>
            </a:r>
            <a:r>
              <a:rPr lang="en-US" sz="2800" baseline="-25000">
                <a:solidFill>
                  <a:srgbClr val="FF0000"/>
                </a:solidFill>
                <a:latin typeface="Arial" panose="020B0604020202020204" pitchFamily="34" charset="0"/>
                <a:cs typeface="Arial" panose="020B0604020202020204" pitchFamily="34" charset="0"/>
              </a:rPr>
              <a:t>1</a:t>
            </a:r>
          </a:p>
        </p:txBody>
      </p:sp>
      <p:grpSp>
        <p:nvGrpSpPr>
          <p:cNvPr id="1032" name="Group 1031">
            <a:extLst>
              <a:ext uri="{FF2B5EF4-FFF2-40B4-BE49-F238E27FC236}">
                <a16:creationId xmlns:a16="http://schemas.microsoft.com/office/drawing/2014/main" id="{7C6B2F13-8B8B-2EC6-8702-51514C143F25}"/>
              </a:ext>
            </a:extLst>
          </p:cNvPr>
          <p:cNvGrpSpPr/>
          <p:nvPr/>
        </p:nvGrpSpPr>
        <p:grpSpPr>
          <a:xfrm>
            <a:off x="3890865" y="2276888"/>
            <a:ext cx="2169808" cy="2048690"/>
            <a:chOff x="3890865" y="2276888"/>
            <a:chExt cx="2169808" cy="2048690"/>
          </a:xfrm>
          <a:solidFill>
            <a:schemeClr val="bg1"/>
          </a:solidFill>
        </p:grpSpPr>
        <p:sp>
          <p:nvSpPr>
            <p:cNvPr id="1028" name="Rectangle 1027">
              <a:extLst>
                <a:ext uri="{FF2B5EF4-FFF2-40B4-BE49-F238E27FC236}">
                  <a16:creationId xmlns:a16="http://schemas.microsoft.com/office/drawing/2014/main" id="{D3590516-2BAD-6060-FCE6-141EF2C7691C}"/>
                </a:ext>
              </a:extLst>
            </p:cNvPr>
            <p:cNvSpPr/>
            <p:nvPr/>
          </p:nvSpPr>
          <p:spPr bwMode="auto">
            <a:xfrm>
              <a:off x="3890865" y="2276888"/>
              <a:ext cx="2169808" cy="140499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030" name="Rectangle 1029">
              <a:extLst>
                <a:ext uri="{FF2B5EF4-FFF2-40B4-BE49-F238E27FC236}">
                  <a16:creationId xmlns:a16="http://schemas.microsoft.com/office/drawing/2014/main" id="{41199035-E61D-EC1F-0967-2B7440C95182}"/>
                </a:ext>
              </a:extLst>
            </p:cNvPr>
            <p:cNvSpPr/>
            <p:nvPr/>
          </p:nvSpPr>
          <p:spPr bwMode="auto">
            <a:xfrm>
              <a:off x="5143497" y="3253612"/>
              <a:ext cx="152324" cy="946098"/>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031" name="Rectangle 1030">
              <a:extLst>
                <a:ext uri="{FF2B5EF4-FFF2-40B4-BE49-F238E27FC236}">
                  <a16:creationId xmlns:a16="http://schemas.microsoft.com/office/drawing/2014/main" id="{F5B456AF-1DB9-16C0-FB4C-96190B7D0BBC}"/>
                </a:ext>
              </a:extLst>
            </p:cNvPr>
            <p:cNvSpPr/>
            <p:nvPr/>
          </p:nvSpPr>
          <p:spPr bwMode="auto">
            <a:xfrm>
              <a:off x="4591098" y="3516140"/>
              <a:ext cx="232829" cy="809438"/>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cxnSp>
        <p:nvCxnSpPr>
          <p:cNvPr id="19" name="Straight Arrow Connector 18">
            <a:extLst>
              <a:ext uri="{FF2B5EF4-FFF2-40B4-BE49-F238E27FC236}">
                <a16:creationId xmlns:a16="http://schemas.microsoft.com/office/drawing/2014/main" id="{3E767FA2-36D4-3F6C-70C0-3CC5308DE6AD}"/>
              </a:ext>
            </a:extLst>
          </p:cNvPr>
          <p:cNvCxnSpPr>
            <a:cxnSpLocks/>
          </p:cNvCxnSpPr>
          <p:nvPr/>
        </p:nvCxnSpPr>
        <p:spPr bwMode="auto">
          <a:xfrm flipV="1">
            <a:off x="5286741" y="3498750"/>
            <a:ext cx="0" cy="700960"/>
          </a:xfrm>
          <a:prstGeom prst="straightConnector1">
            <a:avLst/>
          </a:prstGeom>
          <a:noFill/>
          <a:ln w="38100" cap="flat" cmpd="sng" algn="ctr">
            <a:solidFill>
              <a:srgbClr val="C00000"/>
            </a:solidFill>
            <a:prstDash val="solid"/>
            <a:round/>
            <a:headEnd type="none" w="med" len="med"/>
            <a:tailEnd type="triangle"/>
          </a:ln>
          <a:effectLst/>
        </p:spPr>
      </p:cxnSp>
      <p:sp>
        <p:nvSpPr>
          <p:cNvPr id="1033" name="TextBox 1032">
            <a:extLst>
              <a:ext uri="{FF2B5EF4-FFF2-40B4-BE49-F238E27FC236}">
                <a16:creationId xmlns:a16="http://schemas.microsoft.com/office/drawing/2014/main" id="{4333ECE9-878C-E704-AAA1-92FF9D05BB13}"/>
              </a:ext>
            </a:extLst>
          </p:cNvPr>
          <p:cNvSpPr txBox="1"/>
          <p:nvPr/>
        </p:nvSpPr>
        <p:spPr>
          <a:xfrm>
            <a:off x="5322456" y="3321763"/>
            <a:ext cx="738015"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N</a:t>
            </a:r>
            <a:r>
              <a:rPr lang="en-US" sz="2800" baseline="-25000">
                <a:solidFill>
                  <a:srgbClr val="FF0000"/>
                </a:solidFill>
                <a:latin typeface="Arial" panose="020B0604020202020204" pitchFamily="34" charset="0"/>
                <a:cs typeface="Arial" panose="020B0604020202020204" pitchFamily="34" charset="0"/>
              </a:rPr>
              <a:t>C</a:t>
            </a:r>
          </a:p>
        </p:txBody>
      </p:sp>
      <p:cxnSp>
        <p:nvCxnSpPr>
          <p:cNvPr id="1035" name="Straight Arrow Connector 1034">
            <a:extLst>
              <a:ext uri="{FF2B5EF4-FFF2-40B4-BE49-F238E27FC236}">
                <a16:creationId xmlns:a16="http://schemas.microsoft.com/office/drawing/2014/main" id="{2498A261-5107-1983-9BC1-CDE7BA64C7F9}"/>
              </a:ext>
            </a:extLst>
          </p:cNvPr>
          <p:cNvCxnSpPr/>
          <p:nvPr/>
        </p:nvCxnSpPr>
        <p:spPr bwMode="auto">
          <a:xfrm flipH="1">
            <a:off x="3293706" y="4609322"/>
            <a:ext cx="839755" cy="0"/>
          </a:xfrm>
          <a:prstGeom prst="straightConnector1">
            <a:avLst/>
          </a:prstGeom>
          <a:noFill/>
          <a:ln w="38100" cap="flat" cmpd="sng" algn="ctr">
            <a:solidFill>
              <a:srgbClr val="FF0000"/>
            </a:solidFill>
            <a:prstDash val="solid"/>
            <a:round/>
            <a:headEnd type="none" w="med" len="med"/>
            <a:tailEnd type="triangle"/>
          </a:ln>
          <a:effectLst/>
        </p:spPr>
      </p:cxnSp>
      <p:cxnSp>
        <p:nvCxnSpPr>
          <p:cNvPr id="1037" name="Straight Arrow Connector 1036">
            <a:extLst>
              <a:ext uri="{FF2B5EF4-FFF2-40B4-BE49-F238E27FC236}">
                <a16:creationId xmlns:a16="http://schemas.microsoft.com/office/drawing/2014/main" id="{54221C0C-8635-108D-F483-39C875821B00}"/>
              </a:ext>
            </a:extLst>
          </p:cNvPr>
          <p:cNvCxnSpPr/>
          <p:nvPr/>
        </p:nvCxnSpPr>
        <p:spPr bwMode="auto">
          <a:xfrm>
            <a:off x="4133461" y="3723232"/>
            <a:ext cx="0" cy="824804"/>
          </a:xfrm>
          <a:prstGeom prst="straightConnector1">
            <a:avLst/>
          </a:prstGeom>
          <a:noFill/>
          <a:ln w="38100" cap="flat" cmpd="sng" algn="ctr">
            <a:solidFill>
              <a:srgbClr val="FF0000"/>
            </a:solidFill>
            <a:prstDash val="solid"/>
            <a:round/>
            <a:headEnd type="arrow" w="med" len="med"/>
            <a:tailEnd type="none" w="med" len="med"/>
          </a:ln>
          <a:effectLst/>
        </p:spPr>
      </p:cxnSp>
      <p:sp>
        <p:nvSpPr>
          <p:cNvPr id="1038" name="TextBox 1037">
            <a:extLst>
              <a:ext uri="{FF2B5EF4-FFF2-40B4-BE49-F238E27FC236}">
                <a16:creationId xmlns:a16="http://schemas.microsoft.com/office/drawing/2014/main" id="{D489168A-E3EA-326E-DDB6-B172FC6EED5E}"/>
              </a:ext>
            </a:extLst>
          </p:cNvPr>
          <p:cNvSpPr txBox="1"/>
          <p:nvPr/>
        </p:nvSpPr>
        <p:spPr>
          <a:xfrm>
            <a:off x="4129349" y="3553231"/>
            <a:ext cx="671804"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Y</a:t>
            </a:r>
            <a:r>
              <a:rPr lang="en-US" sz="2800" baseline="-25000">
                <a:solidFill>
                  <a:srgbClr val="FF0000"/>
                </a:solidFill>
                <a:latin typeface="Arial" panose="020B0604020202020204" pitchFamily="34" charset="0"/>
                <a:cs typeface="Arial" panose="020B0604020202020204" pitchFamily="34" charset="0"/>
              </a:rPr>
              <a:t>A</a:t>
            </a:r>
          </a:p>
        </p:txBody>
      </p:sp>
      <p:sp>
        <p:nvSpPr>
          <p:cNvPr id="1039" name="TextBox 1038">
            <a:extLst>
              <a:ext uri="{FF2B5EF4-FFF2-40B4-BE49-F238E27FC236}">
                <a16:creationId xmlns:a16="http://schemas.microsoft.com/office/drawing/2014/main" id="{6685049A-3089-5454-3C37-9EC2903848D7}"/>
              </a:ext>
            </a:extLst>
          </p:cNvPr>
          <p:cNvSpPr txBox="1"/>
          <p:nvPr/>
        </p:nvSpPr>
        <p:spPr>
          <a:xfrm>
            <a:off x="3171243" y="4057893"/>
            <a:ext cx="671804"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X</a:t>
            </a:r>
            <a:r>
              <a:rPr lang="en-US" sz="2800" baseline="-25000">
                <a:solidFill>
                  <a:srgbClr val="FF0000"/>
                </a:solidFill>
                <a:latin typeface="Arial" panose="020B0604020202020204" pitchFamily="34" charset="0"/>
                <a:cs typeface="Arial" panose="020B0604020202020204" pitchFamily="34" charset="0"/>
              </a:rPr>
              <a:t>A</a:t>
            </a:r>
          </a:p>
        </p:txBody>
      </p:sp>
      <p:sp>
        <p:nvSpPr>
          <p:cNvPr id="4" name="TextBox 3">
            <a:extLst>
              <a:ext uri="{FF2B5EF4-FFF2-40B4-BE49-F238E27FC236}">
                <a16:creationId xmlns:a16="http://schemas.microsoft.com/office/drawing/2014/main" id="{2E2162C2-0EF0-D110-91EC-B68D3850337C}"/>
              </a:ext>
            </a:extLst>
          </p:cNvPr>
          <p:cNvSpPr txBox="1"/>
          <p:nvPr/>
        </p:nvSpPr>
        <p:spPr>
          <a:xfrm>
            <a:off x="3331188" y="932527"/>
            <a:ext cx="2985477" cy="522287"/>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Phương pháp lực</a:t>
            </a:r>
          </a:p>
        </p:txBody>
      </p:sp>
      <p:sp>
        <p:nvSpPr>
          <p:cNvPr id="5" name="TextBox 4">
            <a:extLst>
              <a:ext uri="{FF2B5EF4-FFF2-40B4-BE49-F238E27FC236}">
                <a16:creationId xmlns:a16="http://schemas.microsoft.com/office/drawing/2014/main" id="{E66A5F76-CC71-1BD2-CBB3-2DF4F2600D23}"/>
              </a:ext>
            </a:extLst>
          </p:cNvPr>
          <p:cNvSpPr txBox="1"/>
          <p:nvPr/>
        </p:nvSpPr>
        <p:spPr>
          <a:xfrm>
            <a:off x="990600" y="1316500"/>
            <a:ext cx="3140197"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1. Lập hệ cơ bản</a:t>
            </a:r>
          </a:p>
        </p:txBody>
      </p:sp>
      <p:graphicFrame>
        <p:nvGraphicFramePr>
          <p:cNvPr id="6" name="Object 5">
            <a:extLst>
              <a:ext uri="{FF2B5EF4-FFF2-40B4-BE49-F238E27FC236}">
                <a16:creationId xmlns:a16="http://schemas.microsoft.com/office/drawing/2014/main" id="{57468814-AD22-B614-6564-69DBA229E91F}"/>
              </a:ext>
            </a:extLst>
          </p:cNvPr>
          <p:cNvGraphicFramePr>
            <a:graphicFrameLocks noChangeAspect="1"/>
          </p:cNvGraphicFramePr>
          <p:nvPr>
            <p:extLst>
              <p:ext uri="{D42A27DB-BD31-4B8C-83A1-F6EECF244321}">
                <p14:modId xmlns:p14="http://schemas.microsoft.com/office/powerpoint/2010/main" val="378706419"/>
              </p:ext>
            </p:extLst>
          </p:nvPr>
        </p:nvGraphicFramePr>
        <p:xfrm>
          <a:off x="3852816" y="1449438"/>
          <a:ext cx="5166910" cy="1033382"/>
        </p:xfrm>
        <a:graphic>
          <a:graphicData uri="http://schemas.openxmlformats.org/presentationml/2006/ole">
            <mc:AlternateContent xmlns:mc="http://schemas.openxmlformats.org/markup-compatibility/2006">
              <mc:Choice xmlns:v="urn:schemas-microsoft-com:vml" Requires="v">
                <p:oleObj name="Equation" r:id="rId8" imgW="3555720" imgH="711000" progId="Equation.DSMT4">
                  <p:embed/>
                </p:oleObj>
              </mc:Choice>
              <mc:Fallback>
                <p:oleObj name="Equation" r:id="rId8" imgW="3555720" imgH="711000" progId="Equation.DSMT4">
                  <p:embed/>
                  <p:pic>
                    <p:nvPicPr>
                      <p:cNvPr id="0" name=""/>
                      <p:cNvPicPr/>
                      <p:nvPr/>
                    </p:nvPicPr>
                    <p:blipFill>
                      <a:blip r:embed="rId9"/>
                      <a:stretch>
                        <a:fillRect/>
                      </a:stretch>
                    </p:blipFill>
                    <p:spPr>
                      <a:xfrm>
                        <a:off x="3852816" y="1449438"/>
                        <a:ext cx="5166910" cy="1033382"/>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539BAA46-AACB-BFF8-3E70-81F111932C4F}"/>
              </a:ext>
            </a:extLst>
          </p:cNvPr>
          <p:cNvSpPr txBox="1"/>
          <p:nvPr/>
        </p:nvSpPr>
        <p:spPr>
          <a:xfrm>
            <a:off x="927530" y="2586058"/>
            <a:ext cx="3430588"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2. Lập trạng thái “m”</a:t>
            </a:r>
          </a:p>
        </p:txBody>
      </p:sp>
      <p:sp>
        <p:nvSpPr>
          <p:cNvPr id="8" name="TextBox 7">
            <a:extLst>
              <a:ext uri="{FF2B5EF4-FFF2-40B4-BE49-F238E27FC236}">
                <a16:creationId xmlns:a16="http://schemas.microsoft.com/office/drawing/2014/main" id="{BB474AB7-C222-3D40-5217-42165BD4D64F}"/>
              </a:ext>
            </a:extLst>
          </p:cNvPr>
          <p:cNvSpPr txBox="1"/>
          <p:nvPr/>
        </p:nvSpPr>
        <p:spPr>
          <a:xfrm>
            <a:off x="8293814" y="3528435"/>
            <a:ext cx="899700"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=0</a:t>
            </a:r>
          </a:p>
        </p:txBody>
      </p:sp>
      <p:graphicFrame>
        <p:nvGraphicFramePr>
          <p:cNvPr id="9" name="Object 8">
            <a:extLst>
              <a:ext uri="{FF2B5EF4-FFF2-40B4-BE49-F238E27FC236}">
                <a16:creationId xmlns:a16="http://schemas.microsoft.com/office/drawing/2014/main" id="{4BD621C9-D6E3-2A64-9DF6-7666D655D934}"/>
              </a:ext>
            </a:extLst>
          </p:cNvPr>
          <p:cNvGraphicFramePr>
            <a:graphicFrameLocks noChangeAspect="1"/>
          </p:cNvGraphicFramePr>
          <p:nvPr>
            <p:extLst>
              <p:ext uri="{D42A27DB-BD31-4B8C-83A1-F6EECF244321}">
                <p14:modId xmlns:p14="http://schemas.microsoft.com/office/powerpoint/2010/main" val="336440079"/>
              </p:ext>
            </p:extLst>
          </p:nvPr>
        </p:nvGraphicFramePr>
        <p:xfrm>
          <a:off x="1244507" y="3105982"/>
          <a:ext cx="1004438" cy="867469"/>
        </p:xfrm>
        <a:graphic>
          <a:graphicData uri="http://schemas.openxmlformats.org/presentationml/2006/ole">
            <mc:AlternateContent xmlns:mc="http://schemas.openxmlformats.org/markup-compatibility/2006">
              <mc:Choice xmlns:v="urn:schemas-microsoft-com:vml" Requires="v">
                <p:oleObj name="Equation" r:id="rId10" imgW="558720" imgH="482400" progId="Equation.DSMT4">
                  <p:embed/>
                </p:oleObj>
              </mc:Choice>
              <mc:Fallback>
                <p:oleObj name="Equation" r:id="rId10" imgW="558720" imgH="482400" progId="Equation.DSMT4">
                  <p:embed/>
                  <p:pic>
                    <p:nvPicPr>
                      <p:cNvPr id="0" name=""/>
                      <p:cNvPicPr/>
                      <p:nvPr/>
                    </p:nvPicPr>
                    <p:blipFill>
                      <a:blip r:embed="rId11"/>
                      <a:stretch>
                        <a:fillRect/>
                      </a:stretch>
                    </p:blipFill>
                    <p:spPr>
                      <a:xfrm>
                        <a:off x="1244507" y="3105982"/>
                        <a:ext cx="1004438" cy="86746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7D0BA6FB-9B54-48F9-56A6-B059C9FF1CB6}"/>
              </a:ext>
            </a:extLst>
          </p:cNvPr>
          <p:cNvGraphicFramePr>
            <a:graphicFrameLocks noChangeAspect="1"/>
          </p:cNvGraphicFramePr>
          <p:nvPr>
            <p:extLst>
              <p:ext uri="{D42A27DB-BD31-4B8C-83A1-F6EECF244321}">
                <p14:modId xmlns:p14="http://schemas.microsoft.com/office/powerpoint/2010/main" val="263033213"/>
              </p:ext>
            </p:extLst>
          </p:nvPr>
        </p:nvGraphicFramePr>
        <p:xfrm>
          <a:off x="4329606" y="2674901"/>
          <a:ext cx="1884062" cy="429280"/>
        </p:xfrm>
        <a:graphic>
          <a:graphicData uri="http://schemas.openxmlformats.org/presentationml/2006/ole">
            <mc:AlternateContent xmlns:mc="http://schemas.openxmlformats.org/markup-compatibility/2006">
              <mc:Choice xmlns:v="urn:schemas-microsoft-com:vml" Requires="v">
                <p:oleObj name="Equation" r:id="rId12" imgW="1002960" imgH="228600" progId="Equation.DSMT4">
                  <p:embed/>
                </p:oleObj>
              </mc:Choice>
              <mc:Fallback>
                <p:oleObj name="Equation" r:id="rId12" imgW="1002960" imgH="228600" progId="Equation.DSMT4">
                  <p:embed/>
                  <p:pic>
                    <p:nvPicPr>
                      <p:cNvPr id="0" name=""/>
                      <p:cNvPicPr/>
                      <p:nvPr/>
                    </p:nvPicPr>
                    <p:blipFill>
                      <a:blip r:embed="rId13"/>
                      <a:stretch>
                        <a:fillRect/>
                      </a:stretch>
                    </p:blipFill>
                    <p:spPr>
                      <a:xfrm>
                        <a:off x="4329606" y="2674901"/>
                        <a:ext cx="1884062" cy="429280"/>
                      </a:xfrm>
                      <a:prstGeom prst="rect">
                        <a:avLst/>
                      </a:prstGeom>
                      <a:ln w="12700">
                        <a:solidFill>
                          <a:srgbClr val="FF0000"/>
                        </a:solidFill>
                      </a:ln>
                    </p:spPr>
                  </p:pic>
                </p:oleObj>
              </mc:Fallback>
            </mc:AlternateContent>
          </a:graphicData>
        </a:graphic>
      </p:graphicFrame>
    </p:spTree>
    <p:extLst>
      <p:ext uri="{BB962C8B-B14F-4D97-AF65-F5344CB8AC3E}">
        <p14:creationId xmlns:p14="http://schemas.microsoft.com/office/powerpoint/2010/main" val="26374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22" presetClass="entr" presetSubtype="4" fill="hold" grpId="0" nodeType="withEffect">
                                  <p:stCondLst>
                                    <p:cond delay="0"/>
                                  </p:stCondLst>
                                  <p:childTnLst>
                                    <p:set>
                                      <p:cBhvr>
                                        <p:cTn id="10" dur="1" fill="hold">
                                          <p:stCondLst>
                                            <p:cond delay="0"/>
                                          </p:stCondLst>
                                        </p:cTn>
                                        <p:tgtEl>
                                          <p:spTgt spid="1025"/>
                                        </p:tgtEl>
                                        <p:attrNameLst>
                                          <p:attrName>style.visibility</p:attrName>
                                        </p:attrNameLst>
                                      </p:cBhvr>
                                      <p:to>
                                        <p:strVal val="visible"/>
                                      </p:to>
                                    </p:set>
                                    <p:animEffect transition="in" filter="wipe(down)">
                                      <p:cBhvr>
                                        <p:cTn id="11" dur="500"/>
                                        <p:tgtEl>
                                          <p:spTgt spid="1025"/>
                                        </p:tgtEl>
                                      </p:cBhvr>
                                    </p:animEffect>
                                  </p:childTnLst>
                                </p:cTn>
                              </p:par>
                              <p:par>
                                <p:cTn id="12" presetID="22" presetClass="entr" presetSubtype="4"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down)">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22" presetClass="entr" presetSubtype="4" fill="hold" grpId="0" nodeType="withEffect">
                                  <p:stCondLst>
                                    <p:cond delay="0"/>
                                  </p:stCondLst>
                                  <p:childTnLst>
                                    <p:set>
                                      <p:cBhvr>
                                        <p:cTn id="20" dur="1" fill="hold">
                                          <p:stCondLst>
                                            <p:cond delay="0"/>
                                          </p:stCondLst>
                                        </p:cTn>
                                        <p:tgtEl>
                                          <p:spTgt spid="1033"/>
                                        </p:tgtEl>
                                        <p:attrNameLst>
                                          <p:attrName>style.visibility</p:attrName>
                                        </p:attrNameLst>
                                      </p:cBhvr>
                                      <p:to>
                                        <p:strVal val="visible"/>
                                      </p:to>
                                    </p:set>
                                    <p:animEffect transition="in" filter="wipe(down)">
                                      <p:cBhvr>
                                        <p:cTn id="21" dur="500"/>
                                        <p:tgtEl>
                                          <p:spTgt spid="1033"/>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38"/>
                                        </p:tgtEl>
                                        <p:attrNameLst>
                                          <p:attrName>style.visibility</p:attrName>
                                        </p:attrNameLst>
                                      </p:cBhvr>
                                      <p:to>
                                        <p:strVal val="visible"/>
                                      </p:to>
                                    </p:set>
                                    <p:animEffect transition="in" filter="wipe(down)">
                                      <p:cBhvr>
                                        <p:cTn id="29" dur="500"/>
                                        <p:tgtEl>
                                          <p:spTgt spid="1038"/>
                                        </p:tgtEl>
                                      </p:cBhvr>
                                    </p:animEffect>
                                  </p:childTnLst>
                                </p:cTn>
                              </p:par>
                              <p:par>
                                <p:cTn id="30" presetID="22" presetClass="entr" presetSubtype="4" fill="hold" nodeType="withEffect">
                                  <p:stCondLst>
                                    <p:cond delay="0"/>
                                  </p:stCondLst>
                                  <p:childTnLst>
                                    <p:set>
                                      <p:cBhvr>
                                        <p:cTn id="31" dur="1" fill="hold">
                                          <p:stCondLst>
                                            <p:cond delay="0"/>
                                          </p:stCondLst>
                                        </p:cTn>
                                        <p:tgtEl>
                                          <p:spTgt spid="1037"/>
                                        </p:tgtEl>
                                        <p:attrNameLst>
                                          <p:attrName>style.visibility</p:attrName>
                                        </p:attrNameLst>
                                      </p:cBhvr>
                                      <p:to>
                                        <p:strVal val="visible"/>
                                      </p:to>
                                    </p:set>
                                    <p:animEffect transition="in" filter="wipe(down)">
                                      <p:cBhvr>
                                        <p:cTn id="32" dur="500"/>
                                        <p:tgtEl>
                                          <p:spTgt spid="1037"/>
                                        </p:tgtEl>
                                      </p:cBhvr>
                                    </p:animEffect>
                                  </p:childTnLst>
                                </p:cTn>
                              </p:par>
                              <p:par>
                                <p:cTn id="33" presetID="22" presetClass="entr" presetSubtype="4" fill="hold" nodeType="withEffect">
                                  <p:stCondLst>
                                    <p:cond delay="0"/>
                                  </p:stCondLst>
                                  <p:childTnLst>
                                    <p:set>
                                      <p:cBhvr>
                                        <p:cTn id="34" dur="1" fill="hold">
                                          <p:stCondLst>
                                            <p:cond delay="0"/>
                                          </p:stCondLst>
                                        </p:cTn>
                                        <p:tgtEl>
                                          <p:spTgt spid="1035"/>
                                        </p:tgtEl>
                                        <p:attrNameLst>
                                          <p:attrName>style.visibility</p:attrName>
                                        </p:attrNameLst>
                                      </p:cBhvr>
                                      <p:to>
                                        <p:strVal val="visible"/>
                                      </p:to>
                                    </p:set>
                                    <p:animEffect transition="in" filter="wipe(down)">
                                      <p:cBhvr>
                                        <p:cTn id="35" dur="500"/>
                                        <p:tgtEl>
                                          <p:spTgt spid="103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39"/>
                                        </p:tgtEl>
                                        <p:attrNameLst>
                                          <p:attrName>style.visibility</p:attrName>
                                        </p:attrNameLst>
                                      </p:cBhvr>
                                      <p:to>
                                        <p:strVal val="visible"/>
                                      </p:to>
                                    </p:set>
                                    <p:animEffect transition="in" filter="wipe(down)">
                                      <p:cBhvr>
                                        <p:cTn id="38" dur="500"/>
                                        <p:tgtEl>
                                          <p:spTgt spid="103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arn(inVertical)">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1025" grpId="0"/>
      <p:bldP spid="1033" grpId="0"/>
      <p:bldP spid="1038" grpId="0"/>
      <p:bldP spid="1039" grpId="0"/>
      <p:bldP spid="7" grpId="0"/>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15" name="Rectangle 14">
            <a:extLst>
              <a:ext uri="{FF2B5EF4-FFF2-40B4-BE49-F238E27FC236}">
                <a16:creationId xmlns:a16="http://schemas.microsoft.com/office/drawing/2014/main" id="{9968ECF3-0F89-F5B2-7C7B-594ADAAF5E4C}"/>
              </a:ext>
            </a:extLst>
          </p:cNvPr>
          <p:cNvSpPr/>
          <p:nvPr/>
        </p:nvSpPr>
        <p:spPr bwMode="auto">
          <a:xfrm>
            <a:off x="5286741" y="2662060"/>
            <a:ext cx="333424" cy="82280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nvGrpSpPr>
          <p:cNvPr id="12" name="Group 11">
            <a:extLst>
              <a:ext uri="{FF2B5EF4-FFF2-40B4-BE49-F238E27FC236}">
                <a16:creationId xmlns:a16="http://schemas.microsoft.com/office/drawing/2014/main" id="{0FE935AA-F5D9-EE66-A791-19575AB8D18D}"/>
              </a:ext>
            </a:extLst>
          </p:cNvPr>
          <p:cNvGrpSpPr/>
          <p:nvPr/>
        </p:nvGrpSpPr>
        <p:grpSpPr>
          <a:xfrm>
            <a:off x="3819293" y="2345150"/>
            <a:ext cx="4919775" cy="2911092"/>
            <a:chOff x="3747975" y="3135370"/>
            <a:chExt cx="4919775" cy="2911092"/>
          </a:xfrm>
        </p:grpSpPr>
        <p:pic>
          <p:nvPicPr>
            <p:cNvPr id="13" name="Picture 12">
              <a:extLst>
                <a:ext uri="{FF2B5EF4-FFF2-40B4-BE49-F238E27FC236}">
                  <a16:creationId xmlns:a16="http://schemas.microsoft.com/office/drawing/2014/main" id="{39187A0B-2F4A-FF7F-2D71-7A233EF6643E}"/>
                </a:ext>
              </a:extLst>
            </p:cNvPr>
            <p:cNvPicPr>
              <a:picLocks noChangeAspect="1"/>
            </p:cNvPicPr>
            <p:nvPr/>
          </p:nvPicPr>
          <p:blipFill>
            <a:blip r:embed="rId3"/>
            <a:stretch>
              <a:fillRect/>
            </a:stretch>
          </p:blipFill>
          <p:spPr>
            <a:xfrm>
              <a:off x="3747975" y="3135370"/>
              <a:ext cx="4839119" cy="2911092"/>
            </a:xfrm>
            <a:prstGeom prst="rect">
              <a:avLst/>
            </a:prstGeom>
          </p:spPr>
        </p:pic>
        <p:graphicFrame>
          <p:nvGraphicFramePr>
            <p:cNvPr id="14" name="Object 13">
              <a:extLst>
                <a:ext uri="{FF2B5EF4-FFF2-40B4-BE49-F238E27FC236}">
                  <a16:creationId xmlns:a16="http://schemas.microsoft.com/office/drawing/2014/main" id="{EFAA8CAF-ECFF-A722-2B28-0136E521134E}"/>
                </a:ext>
              </a:extLst>
            </p:cNvPr>
            <p:cNvGraphicFramePr>
              <a:graphicFrameLocks noChangeAspect="1"/>
            </p:cNvGraphicFramePr>
            <p:nvPr/>
          </p:nvGraphicFramePr>
          <p:xfrm>
            <a:off x="5286497" y="3744625"/>
            <a:ext cx="667336" cy="427095"/>
          </p:xfrm>
          <a:graphic>
            <a:graphicData uri="http://schemas.openxmlformats.org/presentationml/2006/ole">
              <mc:AlternateContent xmlns:mc="http://schemas.openxmlformats.org/markup-compatibility/2006">
                <mc:Choice xmlns:v="urn:schemas-microsoft-com:vml" Requires="v">
                  <p:oleObj name="Equation" r:id="rId4" imgW="317160" imgH="203040" progId="Equation.DSMT4">
                    <p:embed/>
                  </p:oleObj>
                </mc:Choice>
                <mc:Fallback>
                  <p:oleObj name="Equation" r:id="rId4" imgW="317160" imgH="203040" progId="Equation.DSMT4">
                    <p:embed/>
                    <p:pic>
                      <p:nvPicPr>
                        <p:cNvPr id="14" name="Object 13">
                          <a:extLst>
                            <a:ext uri="{FF2B5EF4-FFF2-40B4-BE49-F238E27FC236}">
                              <a16:creationId xmlns:a16="http://schemas.microsoft.com/office/drawing/2014/main" id="{EFAA8CAF-ECFF-A722-2B28-0136E521134E}"/>
                            </a:ext>
                          </a:extLst>
                        </p:cNvPr>
                        <p:cNvPicPr/>
                        <p:nvPr/>
                      </p:nvPicPr>
                      <p:blipFill>
                        <a:blip r:embed="rId5"/>
                        <a:stretch>
                          <a:fillRect/>
                        </a:stretch>
                      </p:blipFill>
                      <p:spPr>
                        <a:xfrm>
                          <a:off x="5286497" y="3744625"/>
                          <a:ext cx="667336" cy="427095"/>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C71F3E31-B363-F388-6470-56157FBF1ACF}"/>
                </a:ext>
              </a:extLst>
            </p:cNvPr>
            <p:cNvGraphicFramePr>
              <a:graphicFrameLocks noChangeAspect="1"/>
            </p:cNvGraphicFramePr>
            <p:nvPr/>
          </p:nvGraphicFramePr>
          <p:xfrm>
            <a:off x="7840663" y="4414838"/>
            <a:ext cx="827087" cy="427037"/>
          </p:xfrm>
          <a:graphic>
            <a:graphicData uri="http://schemas.openxmlformats.org/presentationml/2006/ole">
              <mc:AlternateContent xmlns:mc="http://schemas.openxmlformats.org/markup-compatibility/2006">
                <mc:Choice xmlns:v="urn:schemas-microsoft-com:vml" Requires="v">
                  <p:oleObj name="Equation" r:id="rId6" imgW="393480" imgH="203040" progId="Equation.DSMT4">
                    <p:embed/>
                  </p:oleObj>
                </mc:Choice>
                <mc:Fallback>
                  <p:oleObj name="Equation" r:id="rId6" imgW="393480" imgH="203040" progId="Equation.DSMT4">
                    <p:embed/>
                    <p:pic>
                      <p:nvPicPr>
                        <p:cNvPr id="16" name="Object 15">
                          <a:extLst>
                            <a:ext uri="{FF2B5EF4-FFF2-40B4-BE49-F238E27FC236}">
                              <a16:creationId xmlns:a16="http://schemas.microsoft.com/office/drawing/2014/main" id="{C71F3E31-B363-F388-6470-56157FBF1ACF}"/>
                            </a:ext>
                          </a:extLst>
                        </p:cNvPr>
                        <p:cNvPicPr/>
                        <p:nvPr/>
                      </p:nvPicPr>
                      <p:blipFill>
                        <a:blip r:embed="rId7"/>
                        <a:stretch>
                          <a:fillRect/>
                        </a:stretch>
                      </p:blipFill>
                      <p:spPr>
                        <a:xfrm>
                          <a:off x="7840663" y="4414838"/>
                          <a:ext cx="827087" cy="427037"/>
                        </a:xfrm>
                        <a:prstGeom prst="rect">
                          <a:avLst/>
                        </a:prstGeom>
                      </p:spPr>
                    </p:pic>
                  </p:oleObj>
                </mc:Fallback>
              </mc:AlternateContent>
            </a:graphicData>
          </a:graphic>
        </p:graphicFrame>
      </p:grpSp>
      <p:sp>
        <p:nvSpPr>
          <p:cNvPr id="20" name="Oval 19">
            <a:extLst>
              <a:ext uri="{FF2B5EF4-FFF2-40B4-BE49-F238E27FC236}">
                <a16:creationId xmlns:a16="http://schemas.microsoft.com/office/drawing/2014/main" id="{353BBA02-BCDE-3586-8D8B-1A4360285117}"/>
              </a:ext>
            </a:extLst>
          </p:cNvPr>
          <p:cNvSpPr/>
          <p:nvPr/>
        </p:nvSpPr>
        <p:spPr bwMode="auto">
          <a:xfrm>
            <a:off x="6974192" y="2753452"/>
            <a:ext cx="2169808" cy="1597717"/>
          </a:xfrm>
          <a:custGeom>
            <a:avLst/>
            <a:gdLst>
              <a:gd name="connsiteX0" fmla="*/ 0 w 2049002"/>
              <a:gd name="connsiteY0" fmla="*/ 683627 h 1367253"/>
              <a:gd name="connsiteX1" fmla="*/ 1024501 w 2049002"/>
              <a:gd name="connsiteY1" fmla="*/ 0 h 1367253"/>
              <a:gd name="connsiteX2" fmla="*/ 2049002 w 2049002"/>
              <a:gd name="connsiteY2" fmla="*/ 683627 h 1367253"/>
              <a:gd name="connsiteX3" fmla="*/ 1024501 w 2049002"/>
              <a:gd name="connsiteY3" fmla="*/ 1367254 h 1367253"/>
              <a:gd name="connsiteX4" fmla="*/ 0 w 2049002"/>
              <a:gd name="connsiteY4" fmla="*/ 683627 h 1367253"/>
              <a:gd name="connsiteX0" fmla="*/ 0 w 2049002"/>
              <a:gd name="connsiteY0" fmla="*/ 683627 h 1301940"/>
              <a:gd name="connsiteX1" fmla="*/ 1024501 w 2049002"/>
              <a:gd name="connsiteY1" fmla="*/ 0 h 1301940"/>
              <a:gd name="connsiteX2" fmla="*/ 2049002 w 2049002"/>
              <a:gd name="connsiteY2" fmla="*/ 683627 h 1301940"/>
              <a:gd name="connsiteX3" fmla="*/ 1024501 w 2049002"/>
              <a:gd name="connsiteY3" fmla="*/ 1301940 h 1301940"/>
              <a:gd name="connsiteX4" fmla="*/ 0 w 2049002"/>
              <a:gd name="connsiteY4" fmla="*/ 683627 h 1301940"/>
              <a:gd name="connsiteX0" fmla="*/ 0 w 2207623"/>
              <a:gd name="connsiteY0" fmla="*/ 958134 h 1312968"/>
              <a:gd name="connsiteX1" fmla="*/ 1183122 w 2207623"/>
              <a:gd name="connsiteY1" fmla="*/ 3920 h 1312968"/>
              <a:gd name="connsiteX2" fmla="*/ 2207623 w 2207623"/>
              <a:gd name="connsiteY2" fmla="*/ 687547 h 1312968"/>
              <a:gd name="connsiteX3" fmla="*/ 1183122 w 2207623"/>
              <a:gd name="connsiteY3" fmla="*/ 1305860 h 1312968"/>
              <a:gd name="connsiteX4" fmla="*/ 0 w 2207623"/>
              <a:gd name="connsiteY4" fmla="*/ 958134 h 1312968"/>
              <a:gd name="connsiteX0" fmla="*/ 0 w 2049003"/>
              <a:gd name="connsiteY0" fmla="*/ 1530127 h 1609352"/>
              <a:gd name="connsiteX1" fmla="*/ 1024502 w 2049003"/>
              <a:gd name="connsiteY1" fmla="*/ 25407 h 1609352"/>
              <a:gd name="connsiteX2" fmla="*/ 2049003 w 2049003"/>
              <a:gd name="connsiteY2" fmla="*/ 709034 h 1609352"/>
              <a:gd name="connsiteX3" fmla="*/ 1024502 w 2049003"/>
              <a:gd name="connsiteY3" fmla="*/ 1327347 h 1609352"/>
              <a:gd name="connsiteX4" fmla="*/ 0 w 2049003"/>
              <a:gd name="connsiteY4" fmla="*/ 1530127 h 1609352"/>
              <a:gd name="connsiteX0" fmla="*/ 14903 w 2063906"/>
              <a:gd name="connsiteY0" fmla="*/ 1547987 h 1628542"/>
              <a:gd name="connsiteX1" fmla="*/ 544883 w 2063906"/>
              <a:gd name="connsiteY1" fmla="*/ 24606 h 1628542"/>
              <a:gd name="connsiteX2" fmla="*/ 2063906 w 2063906"/>
              <a:gd name="connsiteY2" fmla="*/ 726894 h 1628542"/>
              <a:gd name="connsiteX3" fmla="*/ 1039405 w 2063906"/>
              <a:gd name="connsiteY3" fmla="*/ 1345207 h 1628542"/>
              <a:gd name="connsiteX4" fmla="*/ 14903 w 2063906"/>
              <a:gd name="connsiteY4" fmla="*/ 1547987 h 1628542"/>
              <a:gd name="connsiteX0" fmla="*/ 13598 w 2062601"/>
              <a:gd name="connsiteY0" fmla="*/ 1547987 h 1612496"/>
              <a:gd name="connsiteX1" fmla="*/ 543578 w 2062601"/>
              <a:gd name="connsiteY1" fmla="*/ 24606 h 1612496"/>
              <a:gd name="connsiteX2" fmla="*/ 2062601 w 2062601"/>
              <a:gd name="connsiteY2" fmla="*/ 726894 h 1612496"/>
              <a:gd name="connsiteX3" fmla="*/ 1010108 w 2062601"/>
              <a:gd name="connsiteY3" fmla="*/ 1270562 h 1612496"/>
              <a:gd name="connsiteX4" fmla="*/ 13598 w 2062601"/>
              <a:gd name="connsiteY4" fmla="*/ 1547987 h 1612496"/>
              <a:gd name="connsiteX0" fmla="*/ 13598 w 2169808"/>
              <a:gd name="connsiteY0" fmla="*/ 1540776 h 1597717"/>
              <a:gd name="connsiteX1" fmla="*/ 543578 w 2169808"/>
              <a:gd name="connsiteY1" fmla="*/ 17395 h 1597717"/>
              <a:gd name="connsiteX2" fmla="*/ 2062601 w 2169808"/>
              <a:gd name="connsiteY2" fmla="*/ 719683 h 1597717"/>
              <a:gd name="connsiteX3" fmla="*/ 1894651 w 2169808"/>
              <a:gd name="connsiteY3" fmla="*/ 1164928 h 1597717"/>
              <a:gd name="connsiteX4" fmla="*/ 1010108 w 2169808"/>
              <a:gd name="connsiteY4" fmla="*/ 1263351 h 1597717"/>
              <a:gd name="connsiteX5" fmla="*/ 13598 w 2169808"/>
              <a:gd name="connsiteY5" fmla="*/ 1540776 h 159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9808" h="1597717">
                <a:moveTo>
                  <a:pt x="13598" y="1540776"/>
                </a:moveTo>
                <a:cubicBezTo>
                  <a:pt x="-64157" y="1333117"/>
                  <a:pt x="202078" y="154244"/>
                  <a:pt x="543578" y="17395"/>
                </a:cubicBezTo>
                <a:cubicBezTo>
                  <a:pt x="885078" y="-119454"/>
                  <a:pt x="1812541" y="592187"/>
                  <a:pt x="2062601" y="719683"/>
                </a:cubicBezTo>
                <a:cubicBezTo>
                  <a:pt x="2312661" y="847179"/>
                  <a:pt x="2070067" y="1074317"/>
                  <a:pt x="1894651" y="1164928"/>
                </a:cubicBezTo>
                <a:cubicBezTo>
                  <a:pt x="1719236" y="1255539"/>
                  <a:pt x="1323617" y="1200710"/>
                  <a:pt x="1010108" y="1263351"/>
                </a:cubicBezTo>
                <a:cubicBezTo>
                  <a:pt x="696599" y="1325992"/>
                  <a:pt x="91353" y="1748435"/>
                  <a:pt x="13598" y="1540776"/>
                </a:cubicBezTo>
                <a:close/>
              </a:path>
            </a:pathLst>
          </a:cu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26" name="Rectangle 25">
            <a:extLst>
              <a:ext uri="{FF2B5EF4-FFF2-40B4-BE49-F238E27FC236}">
                <a16:creationId xmlns:a16="http://schemas.microsoft.com/office/drawing/2014/main" id="{1A761B30-0C23-60EF-EE14-A9B8E1FFF870}"/>
              </a:ext>
            </a:extLst>
          </p:cNvPr>
          <p:cNvSpPr/>
          <p:nvPr/>
        </p:nvSpPr>
        <p:spPr bwMode="auto">
          <a:xfrm rot="1893124">
            <a:off x="7590312" y="3671985"/>
            <a:ext cx="159518" cy="69853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28" name="Straight Arrow Connector 27">
            <a:extLst>
              <a:ext uri="{FF2B5EF4-FFF2-40B4-BE49-F238E27FC236}">
                <a16:creationId xmlns:a16="http://schemas.microsoft.com/office/drawing/2014/main" id="{236B52B4-58EE-E0B5-C6B1-1FC4E437D5A4}"/>
              </a:ext>
            </a:extLst>
          </p:cNvPr>
          <p:cNvCxnSpPr>
            <a:cxnSpLocks/>
          </p:cNvCxnSpPr>
          <p:nvPr/>
        </p:nvCxnSpPr>
        <p:spPr bwMode="auto">
          <a:xfrm flipV="1">
            <a:off x="7473678" y="3777750"/>
            <a:ext cx="438303" cy="573419"/>
          </a:xfrm>
          <a:prstGeom prst="straightConnector1">
            <a:avLst/>
          </a:prstGeom>
          <a:noFill/>
          <a:ln w="38100" cap="flat" cmpd="sng" algn="ctr">
            <a:solidFill>
              <a:srgbClr val="FF0000"/>
            </a:solidFill>
            <a:prstDash val="solid"/>
            <a:round/>
            <a:headEnd type="none" w="med" len="med"/>
            <a:tailEnd type="triangle"/>
          </a:ln>
          <a:effectLst/>
        </p:spPr>
      </p:cxnSp>
      <p:sp>
        <p:nvSpPr>
          <p:cNvPr id="1025" name="TextBox 1024">
            <a:extLst>
              <a:ext uri="{FF2B5EF4-FFF2-40B4-BE49-F238E27FC236}">
                <a16:creationId xmlns:a16="http://schemas.microsoft.com/office/drawing/2014/main" id="{5EAE8035-A9A7-5CC4-8C71-7D6C49B7CA79}"/>
              </a:ext>
            </a:extLst>
          </p:cNvPr>
          <p:cNvSpPr txBox="1"/>
          <p:nvPr/>
        </p:nvSpPr>
        <p:spPr>
          <a:xfrm>
            <a:off x="7924807" y="3516140"/>
            <a:ext cx="738015"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X</a:t>
            </a:r>
            <a:r>
              <a:rPr lang="en-US" sz="2800" baseline="-25000">
                <a:solidFill>
                  <a:srgbClr val="FF0000"/>
                </a:solidFill>
                <a:latin typeface="Arial" panose="020B0604020202020204" pitchFamily="34" charset="0"/>
                <a:cs typeface="Arial" panose="020B0604020202020204" pitchFamily="34" charset="0"/>
              </a:rPr>
              <a:t>1</a:t>
            </a:r>
          </a:p>
        </p:txBody>
      </p:sp>
      <p:grpSp>
        <p:nvGrpSpPr>
          <p:cNvPr id="1032" name="Group 1031">
            <a:extLst>
              <a:ext uri="{FF2B5EF4-FFF2-40B4-BE49-F238E27FC236}">
                <a16:creationId xmlns:a16="http://schemas.microsoft.com/office/drawing/2014/main" id="{7C6B2F13-8B8B-2EC6-8702-51514C143F25}"/>
              </a:ext>
            </a:extLst>
          </p:cNvPr>
          <p:cNvGrpSpPr/>
          <p:nvPr/>
        </p:nvGrpSpPr>
        <p:grpSpPr>
          <a:xfrm>
            <a:off x="3890865" y="2276888"/>
            <a:ext cx="2169808" cy="2048690"/>
            <a:chOff x="3890865" y="2276888"/>
            <a:chExt cx="2169808" cy="2048690"/>
          </a:xfrm>
          <a:solidFill>
            <a:schemeClr val="bg1"/>
          </a:solidFill>
        </p:grpSpPr>
        <p:sp>
          <p:nvSpPr>
            <p:cNvPr id="1028" name="Rectangle 1027">
              <a:extLst>
                <a:ext uri="{FF2B5EF4-FFF2-40B4-BE49-F238E27FC236}">
                  <a16:creationId xmlns:a16="http://schemas.microsoft.com/office/drawing/2014/main" id="{D3590516-2BAD-6060-FCE6-141EF2C7691C}"/>
                </a:ext>
              </a:extLst>
            </p:cNvPr>
            <p:cNvSpPr/>
            <p:nvPr/>
          </p:nvSpPr>
          <p:spPr bwMode="auto">
            <a:xfrm>
              <a:off x="3890865" y="2276888"/>
              <a:ext cx="2169808" cy="140499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030" name="Rectangle 1029">
              <a:extLst>
                <a:ext uri="{FF2B5EF4-FFF2-40B4-BE49-F238E27FC236}">
                  <a16:creationId xmlns:a16="http://schemas.microsoft.com/office/drawing/2014/main" id="{41199035-E61D-EC1F-0967-2B7440C95182}"/>
                </a:ext>
              </a:extLst>
            </p:cNvPr>
            <p:cNvSpPr/>
            <p:nvPr/>
          </p:nvSpPr>
          <p:spPr bwMode="auto">
            <a:xfrm>
              <a:off x="5143497" y="3253612"/>
              <a:ext cx="152324" cy="946098"/>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031" name="Rectangle 1030">
              <a:extLst>
                <a:ext uri="{FF2B5EF4-FFF2-40B4-BE49-F238E27FC236}">
                  <a16:creationId xmlns:a16="http://schemas.microsoft.com/office/drawing/2014/main" id="{F5B456AF-1DB9-16C0-FB4C-96190B7D0BBC}"/>
                </a:ext>
              </a:extLst>
            </p:cNvPr>
            <p:cNvSpPr/>
            <p:nvPr/>
          </p:nvSpPr>
          <p:spPr bwMode="auto">
            <a:xfrm>
              <a:off x="4591098" y="3516140"/>
              <a:ext cx="232829" cy="809438"/>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cxnSp>
        <p:nvCxnSpPr>
          <p:cNvPr id="19" name="Straight Arrow Connector 18">
            <a:extLst>
              <a:ext uri="{FF2B5EF4-FFF2-40B4-BE49-F238E27FC236}">
                <a16:creationId xmlns:a16="http://schemas.microsoft.com/office/drawing/2014/main" id="{3E767FA2-36D4-3F6C-70C0-3CC5308DE6AD}"/>
              </a:ext>
            </a:extLst>
          </p:cNvPr>
          <p:cNvCxnSpPr>
            <a:cxnSpLocks/>
          </p:cNvCxnSpPr>
          <p:nvPr/>
        </p:nvCxnSpPr>
        <p:spPr bwMode="auto">
          <a:xfrm flipV="1">
            <a:off x="5294556" y="3498750"/>
            <a:ext cx="0" cy="700960"/>
          </a:xfrm>
          <a:prstGeom prst="straightConnector1">
            <a:avLst/>
          </a:prstGeom>
          <a:noFill/>
          <a:ln w="38100" cap="flat" cmpd="sng" algn="ctr">
            <a:solidFill>
              <a:srgbClr val="C00000"/>
            </a:solidFill>
            <a:prstDash val="solid"/>
            <a:round/>
            <a:headEnd type="none" w="med" len="med"/>
            <a:tailEnd type="triangle"/>
          </a:ln>
          <a:effectLst/>
        </p:spPr>
      </p:cxnSp>
      <p:sp>
        <p:nvSpPr>
          <p:cNvPr id="1033" name="TextBox 1032">
            <a:extLst>
              <a:ext uri="{FF2B5EF4-FFF2-40B4-BE49-F238E27FC236}">
                <a16:creationId xmlns:a16="http://schemas.microsoft.com/office/drawing/2014/main" id="{4333ECE9-878C-E704-AAA1-92FF9D05BB13}"/>
              </a:ext>
            </a:extLst>
          </p:cNvPr>
          <p:cNvSpPr txBox="1"/>
          <p:nvPr/>
        </p:nvSpPr>
        <p:spPr>
          <a:xfrm>
            <a:off x="5322456" y="3321763"/>
            <a:ext cx="738015"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N</a:t>
            </a:r>
            <a:r>
              <a:rPr lang="en-US" sz="2800" baseline="-25000">
                <a:solidFill>
                  <a:srgbClr val="FF0000"/>
                </a:solidFill>
                <a:latin typeface="Arial" panose="020B0604020202020204" pitchFamily="34" charset="0"/>
                <a:cs typeface="Arial" panose="020B0604020202020204" pitchFamily="34" charset="0"/>
              </a:rPr>
              <a:t>C</a:t>
            </a:r>
          </a:p>
        </p:txBody>
      </p:sp>
      <p:cxnSp>
        <p:nvCxnSpPr>
          <p:cNvPr id="1035" name="Straight Arrow Connector 1034">
            <a:extLst>
              <a:ext uri="{FF2B5EF4-FFF2-40B4-BE49-F238E27FC236}">
                <a16:creationId xmlns:a16="http://schemas.microsoft.com/office/drawing/2014/main" id="{2498A261-5107-1983-9BC1-CDE7BA64C7F9}"/>
              </a:ext>
            </a:extLst>
          </p:cNvPr>
          <p:cNvCxnSpPr/>
          <p:nvPr/>
        </p:nvCxnSpPr>
        <p:spPr bwMode="auto">
          <a:xfrm flipH="1">
            <a:off x="3293706" y="4609322"/>
            <a:ext cx="839755" cy="0"/>
          </a:xfrm>
          <a:prstGeom prst="straightConnector1">
            <a:avLst/>
          </a:prstGeom>
          <a:noFill/>
          <a:ln w="38100" cap="flat" cmpd="sng" algn="ctr">
            <a:solidFill>
              <a:srgbClr val="FF0000"/>
            </a:solidFill>
            <a:prstDash val="solid"/>
            <a:round/>
            <a:headEnd type="none" w="med" len="med"/>
            <a:tailEnd type="triangle"/>
          </a:ln>
          <a:effectLst/>
        </p:spPr>
      </p:cxnSp>
      <p:cxnSp>
        <p:nvCxnSpPr>
          <p:cNvPr id="1037" name="Straight Arrow Connector 1036">
            <a:extLst>
              <a:ext uri="{FF2B5EF4-FFF2-40B4-BE49-F238E27FC236}">
                <a16:creationId xmlns:a16="http://schemas.microsoft.com/office/drawing/2014/main" id="{54221C0C-8635-108D-F483-39C875821B00}"/>
              </a:ext>
            </a:extLst>
          </p:cNvPr>
          <p:cNvCxnSpPr/>
          <p:nvPr/>
        </p:nvCxnSpPr>
        <p:spPr bwMode="auto">
          <a:xfrm>
            <a:off x="4133461" y="3723232"/>
            <a:ext cx="0" cy="824804"/>
          </a:xfrm>
          <a:prstGeom prst="straightConnector1">
            <a:avLst/>
          </a:prstGeom>
          <a:noFill/>
          <a:ln w="38100" cap="flat" cmpd="sng" algn="ctr">
            <a:solidFill>
              <a:srgbClr val="FF0000"/>
            </a:solidFill>
            <a:prstDash val="solid"/>
            <a:round/>
            <a:headEnd type="arrow" w="med" len="med"/>
            <a:tailEnd type="none" w="med" len="med"/>
          </a:ln>
          <a:effectLst/>
        </p:spPr>
      </p:cxnSp>
      <p:sp>
        <p:nvSpPr>
          <p:cNvPr id="1038" name="TextBox 1037">
            <a:extLst>
              <a:ext uri="{FF2B5EF4-FFF2-40B4-BE49-F238E27FC236}">
                <a16:creationId xmlns:a16="http://schemas.microsoft.com/office/drawing/2014/main" id="{D489168A-E3EA-326E-DDB6-B172FC6EED5E}"/>
              </a:ext>
            </a:extLst>
          </p:cNvPr>
          <p:cNvSpPr txBox="1"/>
          <p:nvPr/>
        </p:nvSpPr>
        <p:spPr>
          <a:xfrm>
            <a:off x="4129349" y="3553231"/>
            <a:ext cx="671804"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Y</a:t>
            </a:r>
            <a:r>
              <a:rPr lang="en-US" sz="2800" baseline="-25000">
                <a:solidFill>
                  <a:srgbClr val="FF0000"/>
                </a:solidFill>
                <a:latin typeface="Arial" panose="020B0604020202020204" pitchFamily="34" charset="0"/>
                <a:cs typeface="Arial" panose="020B0604020202020204" pitchFamily="34" charset="0"/>
              </a:rPr>
              <a:t>A</a:t>
            </a:r>
          </a:p>
        </p:txBody>
      </p:sp>
      <p:sp>
        <p:nvSpPr>
          <p:cNvPr id="1039" name="TextBox 1038">
            <a:extLst>
              <a:ext uri="{FF2B5EF4-FFF2-40B4-BE49-F238E27FC236}">
                <a16:creationId xmlns:a16="http://schemas.microsoft.com/office/drawing/2014/main" id="{6685049A-3089-5454-3C37-9EC2903848D7}"/>
              </a:ext>
            </a:extLst>
          </p:cNvPr>
          <p:cNvSpPr txBox="1"/>
          <p:nvPr/>
        </p:nvSpPr>
        <p:spPr>
          <a:xfrm>
            <a:off x="3171243" y="4057893"/>
            <a:ext cx="671804"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X</a:t>
            </a:r>
            <a:r>
              <a:rPr lang="en-US" sz="2800" baseline="-25000">
                <a:solidFill>
                  <a:srgbClr val="FF0000"/>
                </a:solidFill>
                <a:latin typeface="Arial" panose="020B0604020202020204" pitchFamily="34" charset="0"/>
                <a:cs typeface="Arial" panose="020B0604020202020204" pitchFamily="34" charset="0"/>
              </a:rPr>
              <a:t>A</a:t>
            </a:r>
          </a:p>
        </p:txBody>
      </p:sp>
      <p:sp>
        <p:nvSpPr>
          <p:cNvPr id="4" name="TextBox 3">
            <a:extLst>
              <a:ext uri="{FF2B5EF4-FFF2-40B4-BE49-F238E27FC236}">
                <a16:creationId xmlns:a16="http://schemas.microsoft.com/office/drawing/2014/main" id="{2E2162C2-0EF0-D110-91EC-B68D3850337C}"/>
              </a:ext>
            </a:extLst>
          </p:cNvPr>
          <p:cNvSpPr txBox="1"/>
          <p:nvPr/>
        </p:nvSpPr>
        <p:spPr>
          <a:xfrm>
            <a:off x="3331188" y="932527"/>
            <a:ext cx="2985477" cy="522287"/>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Phương pháp lực</a:t>
            </a:r>
          </a:p>
        </p:txBody>
      </p:sp>
      <p:sp>
        <p:nvSpPr>
          <p:cNvPr id="5" name="TextBox 4">
            <a:extLst>
              <a:ext uri="{FF2B5EF4-FFF2-40B4-BE49-F238E27FC236}">
                <a16:creationId xmlns:a16="http://schemas.microsoft.com/office/drawing/2014/main" id="{E66A5F76-CC71-1BD2-CBB3-2DF4F2600D23}"/>
              </a:ext>
            </a:extLst>
          </p:cNvPr>
          <p:cNvSpPr txBox="1"/>
          <p:nvPr/>
        </p:nvSpPr>
        <p:spPr>
          <a:xfrm>
            <a:off x="990600" y="1316500"/>
            <a:ext cx="3448538"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3. Lập trạng thái “k”</a:t>
            </a:r>
          </a:p>
        </p:txBody>
      </p:sp>
      <p:sp>
        <p:nvSpPr>
          <p:cNvPr id="8" name="TextBox 7">
            <a:extLst>
              <a:ext uri="{FF2B5EF4-FFF2-40B4-BE49-F238E27FC236}">
                <a16:creationId xmlns:a16="http://schemas.microsoft.com/office/drawing/2014/main" id="{BB474AB7-C222-3D40-5217-42165BD4D64F}"/>
              </a:ext>
            </a:extLst>
          </p:cNvPr>
          <p:cNvSpPr txBox="1"/>
          <p:nvPr/>
        </p:nvSpPr>
        <p:spPr>
          <a:xfrm>
            <a:off x="8293814" y="3528435"/>
            <a:ext cx="899700"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=1</a:t>
            </a:r>
          </a:p>
        </p:txBody>
      </p:sp>
      <p:graphicFrame>
        <p:nvGraphicFramePr>
          <p:cNvPr id="10" name="Object 9">
            <a:extLst>
              <a:ext uri="{FF2B5EF4-FFF2-40B4-BE49-F238E27FC236}">
                <a16:creationId xmlns:a16="http://schemas.microsoft.com/office/drawing/2014/main" id="{7D0BA6FB-9B54-48F9-56A6-B059C9FF1CB6}"/>
              </a:ext>
            </a:extLst>
          </p:cNvPr>
          <p:cNvGraphicFramePr>
            <a:graphicFrameLocks noChangeAspect="1"/>
          </p:cNvGraphicFramePr>
          <p:nvPr>
            <p:extLst>
              <p:ext uri="{D42A27DB-BD31-4B8C-83A1-F6EECF244321}">
                <p14:modId xmlns:p14="http://schemas.microsoft.com/office/powerpoint/2010/main" val="1669012789"/>
              </p:ext>
            </p:extLst>
          </p:nvPr>
        </p:nvGraphicFramePr>
        <p:xfrm>
          <a:off x="4277628" y="1432627"/>
          <a:ext cx="1884062" cy="429280"/>
        </p:xfrm>
        <a:graphic>
          <a:graphicData uri="http://schemas.openxmlformats.org/presentationml/2006/ole">
            <mc:AlternateContent xmlns:mc="http://schemas.openxmlformats.org/markup-compatibility/2006">
              <mc:Choice xmlns:v="urn:schemas-microsoft-com:vml" Requires="v">
                <p:oleObj name="Equation" r:id="rId8" imgW="1002960" imgH="228600" progId="Equation.DSMT4">
                  <p:embed/>
                </p:oleObj>
              </mc:Choice>
              <mc:Fallback>
                <p:oleObj name="Equation" r:id="rId8" imgW="1002960" imgH="228600" progId="Equation.DSMT4">
                  <p:embed/>
                  <p:pic>
                    <p:nvPicPr>
                      <p:cNvPr id="10" name="Object 9">
                        <a:extLst>
                          <a:ext uri="{FF2B5EF4-FFF2-40B4-BE49-F238E27FC236}">
                            <a16:creationId xmlns:a16="http://schemas.microsoft.com/office/drawing/2014/main" id="{7D0BA6FB-9B54-48F9-56A6-B059C9FF1CB6}"/>
                          </a:ext>
                        </a:extLst>
                      </p:cNvPr>
                      <p:cNvPicPr/>
                      <p:nvPr/>
                    </p:nvPicPr>
                    <p:blipFill>
                      <a:blip r:embed="rId9"/>
                      <a:stretch>
                        <a:fillRect/>
                      </a:stretch>
                    </p:blipFill>
                    <p:spPr>
                      <a:xfrm>
                        <a:off x="4277628" y="1432627"/>
                        <a:ext cx="1884062" cy="429280"/>
                      </a:xfrm>
                      <a:prstGeom prst="rect">
                        <a:avLst/>
                      </a:prstGeom>
                      <a:ln w="12700">
                        <a:solidFill>
                          <a:srgbClr val="FF0000"/>
                        </a:solidFill>
                      </a:ln>
                    </p:spPr>
                  </p:pic>
                </p:oleObj>
              </mc:Fallback>
            </mc:AlternateContent>
          </a:graphicData>
        </a:graphic>
      </p:graphicFrame>
      <p:sp>
        <p:nvSpPr>
          <p:cNvPr id="2" name="Rectangle 1">
            <a:extLst>
              <a:ext uri="{FF2B5EF4-FFF2-40B4-BE49-F238E27FC236}">
                <a16:creationId xmlns:a16="http://schemas.microsoft.com/office/drawing/2014/main" id="{0D02D7AF-EF3D-38EA-62F0-3B2A079CEF60}"/>
              </a:ext>
            </a:extLst>
          </p:cNvPr>
          <p:cNvSpPr/>
          <p:nvPr/>
        </p:nvSpPr>
        <p:spPr bwMode="auto">
          <a:xfrm>
            <a:off x="6095829" y="3027959"/>
            <a:ext cx="738015" cy="12915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aphicFrame>
        <p:nvGraphicFramePr>
          <p:cNvPr id="3" name="Object 2">
            <a:extLst>
              <a:ext uri="{FF2B5EF4-FFF2-40B4-BE49-F238E27FC236}">
                <a16:creationId xmlns:a16="http://schemas.microsoft.com/office/drawing/2014/main" id="{93104664-62E6-1500-DEAF-45076912FB70}"/>
              </a:ext>
            </a:extLst>
          </p:cNvPr>
          <p:cNvGraphicFramePr>
            <a:graphicFrameLocks noChangeAspect="1"/>
          </p:cNvGraphicFramePr>
          <p:nvPr>
            <p:extLst>
              <p:ext uri="{D42A27DB-BD31-4B8C-83A1-F6EECF244321}">
                <p14:modId xmlns:p14="http://schemas.microsoft.com/office/powerpoint/2010/main" val="2820031291"/>
              </p:ext>
            </p:extLst>
          </p:nvPr>
        </p:nvGraphicFramePr>
        <p:xfrm>
          <a:off x="1119188" y="1933630"/>
          <a:ext cx="2093661" cy="437138"/>
        </p:xfrm>
        <a:graphic>
          <a:graphicData uri="http://schemas.openxmlformats.org/presentationml/2006/ole">
            <mc:AlternateContent xmlns:mc="http://schemas.openxmlformats.org/markup-compatibility/2006">
              <mc:Choice xmlns:v="urn:schemas-microsoft-com:vml" Requires="v">
                <p:oleObj name="Equation" r:id="rId10" imgW="1155600" imgH="241200" progId="Equation.DSMT4">
                  <p:embed/>
                </p:oleObj>
              </mc:Choice>
              <mc:Fallback>
                <p:oleObj name="Equation" r:id="rId10" imgW="1155600" imgH="241200" progId="Equation.DSMT4">
                  <p:embed/>
                  <p:pic>
                    <p:nvPicPr>
                      <p:cNvPr id="0" name=""/>
                      <p:cNvPicPr/>
                      <p:nvPr/>
                    </p:nvPicPr>
                    <p:blipFill>
                      <a:blip r:embed="rId11"/>
                      <a:stretch>
                        <a:fillRect/>
                      </a:stretch>
                    </p:blipFill>
                    <p:spPr>
                      <a:xfrm>
                        <a:off x="1119188" y="1933630"/>
                        <a:ext cx="2093661" cy="437138"/>
                      </a:xfrm>
                      <a:prstGeom prst="rect">
                        <a:avLst/>
                      </a:prstGeom>
                      <a:ln w="15875">
                        <a:solidFill>
                          <a:srgbClr val="0000FF"/>
                        </a:solidFill>
                      </a:ln>
                    </p:spPr>
                  </p:pic>
                </p:oleObj>
              </mc:Fallback>
            </mc:AlternateContent>
          </a:graphicData>
        </a:graphic>
      </p:graphicFrame>
      <p:sp>
        <p:nvSpPr>
          <p:cNvPr id="11" name="TextBox 10">
            <a:extLst>
              <a:ext uri="{FF2B5EF4-FFF2-40B4-BE49-F238E27FC236}">
                <a16:creationId xmlns:a16="http://schemas.microsoft.com/office/drawing/2014/main" id="{8B55E0B0-C567-8523-2C99-AF787CC5EBC2}"/>
              </a:ext>
            </a:extLst>
          </p:cNvPr>
          <p:cNvSpPr txBox="1"/>
          <p:nvPr/>
        </p:nvSpPr>
        <p:spPr>
          <a:xfrm>
            <a:off x="877101" y="2469464"/>
            <a:ext cx="3448538"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4. Viết pt chính tắc</a:t>
            </a:r>
          </a:p>
        </p:txBody>
      </p:sp>
      <p:graphicFrame>
        <p:nvGraphicFramePr>
          <p:cNvPr id="17" name="Object 16">
            <a:extLst>
              <a:ext uri="{FF2B5EF4-FFF2-40B4-BE49-F238E27FC236}">
                <a16:creationId xmlns:a16="http://schemas.microsoft.com/office/drawing/2014/main" id="{09C7B68B-2CCB-0E5F-F166-6CFE496D4A59}"/>
              </a:ext>
            </a:extLst>
          </p:cNvPr>
          <p:cNvGraphicFramePr>
            <a:graphicFrameLocks noChangeAspect="1"/>
          </p:cNvGraphicFramePr>
          <p:nvPr>
            <p:extLst>
              <p:ext uri="{D42A27DB-BD31-4B8C-83A1-F6EECF244321}">
                <p14:modId xmlns:p14="http://schemas.microsoft.com/office/powerpoint/2010/main" val="1647840865"/>
              </p:ext>
            </p:extLst>
          </p:nvPr>
        </p:nvGraphicFramePr>
        <p:xfrm>
          <a:off x="1175196" y="2994007"/>
          <a:ext cx="2272993" cy="531349"/>
        </p:xfrm>
        <a:graphic>
          <a:graphicData uri="http://schemas.openxmlformats.org/presentationml/2006/ole">
            <mc:AlternateContent xmlns:mc="http://schemas.openxmlformats.org/markup-compatibility/2006">
              <mc:Choice xmlns:v="urn:schemas-microsoft-com:vml" Requires="v">
                <p:oleObj name="Equation" r:id="rId12" imgW="977760" imgH="228600" progId="Equation.DSMT4">
                  <p:embed/>
                </p:oleObj>
              </mc:Choice>
              <mc:Fallback>
                <p:oleObj name="Equation" r:id="rId12" imgW="977760" imgH="228600" progId="Equation.DSMT4">
                  <p:embed/>
                  <p:pic>
                    <p:nvPicPr>
                      <p:cNvPr id="0" name=""/>
                      <p:cNvPicPr/>
                      <p:nvPr/>
                    </p:nvPicPr>
                    <p:blipFill>
                      <a:blip r:embed="rId13"/>
                      <a:stretch>
                        <a:fillRect/>
                      </a:stretch>
                    </p:blipFill>
                    <p:spPr>
                      <a:xfrm>
                        <a:off x="1175196" y="2994007"/>
                        <a:ext cx="2272993" cy="531349"/>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DD36AAA5-2864-EA3C-970E-5FC4F8C570C3}"/>
              </a:ext>
            </a:extLst>
          </p:cNvPr>
          <p:cNvGraphicFramePr>
            <a:graphicFrameLocks noChangeAspect="1"/>
          </p:cNvGraphicFramePr>
          <p:nvPr>
            <p:extLst>
              <p:ext uri="{D42A27DB-BD31-4B8C-83A1-F6EECF244321}">
                <p14:modId xmlns:p14="http://schemas.microsoft.com/office/powerpoint/2010/main" val="196983464"/>
              </p:ext>
            </p:extLst>
          </p:nvPr>
        </p:nvGraphicFramePr>
        <p:xfrm>
          <a:off x="1075494" y="3512418"/>
          <a:ext cx="2160951" cy="805060"/>
        </p:xfrm>
        <a:graphic>
          <a:graphicData uri="http://schemas.openxmlformats.org/presentationml/2006/ole">
            <mc:AlternateContent xmlns:mc="http://schemas.openxmlformats.org/markup-compatibility/2006">
              <mc:Choice xmlns:v="urn:schemas-microsoft-com:vml" Requires="v">
                <p:oleObj name="Equation" r:id="rId14" imgW="1295280" imgH="482400" progId="Equation.DSMT4">
                  <p:embed/>
                </p:oleObj>
              </mc:Choice>
              <mc:Fallback>
                <p:oleObj name="Equation" r:id="rId14" imgW="1295280" imgH="482400" progId="Equation.DSMT4">
                  <p:embed/>
                  <p:pic>
                    <p:nvPicPr>
                      <p:cNvPr id="0" name=""/>
                      <p:cNvPicPr/>
                      <p:nvPr/>
                    </p:nvPicPr>
                    <p:blipFill>
                      <a:blip r:embed="rId15"/>
                      <a:stretch>
                        <a:fillRect/>
                      </a:stretch>
                    </p:blipFill>
                    <p:spPr>
                      <a:xfrm>
                        <a:off x="1075494" y="3512418"/>
                        <a:ext cx="2160951" cy="805060"/>
                      </a:xfrm>
                      <a:prstGeom prst="rect">
                        <a:avLst/>
                      </a:prstGeom>
                    </p:spPr>
                  </p:pic>
                </p:oleObj>
              </mc:Fallback>
            </mc:AlternateContent>
          </a:graphicData>
        </a:graphic>
      </p:graphicFrame>
    </p:spTree>
    <p:extLst>
      <p:ext uri="{BB962C8B-B14F-4D97-AF65-F5344CB8AC3E}">
        <p14:creationId xmlns:p14="http://schemas.microsoft.com/office/powerpoint/2010/main" val="21618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25"/>
                                        </p:tgtEl>
                                        <p:attrNameLst>
                                          <p:attrName>style.visibility</p:attrName>
                                        </p:attrNameLst>
                                      </p:cBhvr>
                                      <p:to>
                                        <p:strVal val="visible"/>
                                      </p:to>
                                    </p:set>
                                    <p:animEffect transition="in" filter="wipe(down)">
                                      <p:cBhvr>
                                        <p:cTn id="15" dur="500"/>
                                        <p:tgtEl>
                                          <p:spTgt spid="1025"/>
                                        </p:tgtEl>
                                      </p:cBhvr>
                                    </p:animEffect>
                                  </p:childTnLst>
                                </p:cTn>
                              </p:par>
                              <p:par>
                                <p:cTn id="16" presetID="22" presetClass="entr" presetSubtype="4"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down)">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33"/>
                                        </p:tgtEl>
                                        <p:attrNameLst>
                                          <p:attrName>style.visibility</p:attrName>
                                        </p:attrNameLst>
                                      </p:cBhvr>
                                      <p:to>
                                        <p:strVal val="visible"/>
                                      </p:to>
                                    </p:set>
                                    <p:animEffect transition="in" filter="wipe(down)">
                                      <p:cBhvr>
                                        <p:cTn id="23" dur="500"/>
                                        <p:tgtEl>
                                          <p:spTgt spid="1033"/>
                                        </p:tgtEl>
                                      </p:cBhvr>
                                    </p:animEffect>
                                  </p:childTnLst>
                                </p:cTn>
                              </p:par>
                              <p:par>
                                <p:cTn id="24" presetID="22" presetClass="entr" presetSubtype="4"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37"/>
                                        </p:tgtEl>
                                        <p:attrNameLst>
                                          <p:attrName>style.visibility</p:attrName>
                                        </p:attrNameLst>
                                      </p:cBhvr>
                                      <p:to>
                                        <p:strVal val="visible"/>
                                      </p:to>
                                    </p:set>
                                    <p:animEffect transition="in" filter="wipe(down)">
                                      <p:cBhvr>
                                        <p:cTn id="31" dur="500"/>
                                        <p:tgtEl>
                                          <p:spTgt spid="103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038"/>
                                        </p:tgtEl>
                                        <p:attrNameLst>
                                          <p:attrName>style.visibility</p:attrName>
                                        </p:attrNameLst>
                                      </p:cBhvr>
                                      <p:to>
                                        <p:strVal val="visible"/>
                                      </p:to>
                                    </p:set>
                                    <p:animEffect transition="in" filter="wipe(down)">
                                      <p:cBhvr>
                                        <p:cTn id="34" dur="500"/>
                                        <p:tgtEl>
                                          <p:spTgt spid="1038"/>
                                        </p:tgtEl>
                                      </p:cBhvr>
                                    </p:animEffect>
                                  </p:childTnLst>
                                </p:cTn>
                              </p:par>
                              <p:par>
                                <p:cTn id="35" presetID="22" presetClass="entr" presetSubtype="4" fill="hold" nodeType="withEffect">
                                  <p:stCondLst>
                                    <p:cond delay="0"/>
                                  </p:stCondLst>
                                  <p:childTnLst>
                                    <p:set>
                                      <p:cBhvr>
                                        <p:cTn id="36" dur="1" fill="hold">
                                          <p:stCondLst>
                                            <p:cond delay="0"/>
                                          </p:stCondLst>
                                        </p:cTn>
                                        <p:tgtEl>
                                          <p:spTgt spid="1035"/>
                                        </p:tgtEl>
                                        <p:attrNameLst>
                                          <p:attrName>style.visibility</p:attrName>
                                        </p:attrNameLst>
                                      </p:cBhvr>
                                      <p:to>
                                        <p:strVal val="visible"/>
                                      </p:to>
                                    </p:set>
                                    <p:animEffect transition="in" filter="wipe(down)">
                                      <p:cBhvr>
                                        <p:cTn id="37" dur="500"/>
                                        <p:tgtEl>
                                          <p:spTgt spid="103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039"/>
                                        </p:tgtEl>
                                        <p:attrNameLst>
                                          <p:attrName>style.visibility</p:attrName>
                                        </p:attrNameLst>
                                      </p:cBhvr>
                                      <p:to>
                                        <p:strVal val="visible"/>
                                      </p:to>
                                    </p:set>
                                    <p:animEffect transition="in" filter="wipe(down)">
                                      <p:cBhvr>
                                        <p:cTn id="40" dur="500"/>
                                        <p:tgtEl>
                                          <p:spTgt spid="103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33" grpId="0"/>
      <p:bldP spid="1038" grpId="0"/>
      <p:bldP spid="1039" grpId="0"/>
      <p:bldP spid="8" grpId="0"/>
      <p:bldP spid="2" grpId="0" animBg="1"/>
      <p:bldP spid="1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2E2162C2-0EF0-D110-91EC-B68D3850337C}"/>
              </a:ext>
            </a:extLst>
          </p:cNvPr>
          <p:cNvSpPr txBox="1"/>
          <p:nvPr/>
        </p:nvSpPr>
        <p:spPr>
          <a:xfrm>
            <a:off x="3331188" y="932527"/>
            <a:ext cx="2985477" cy="522287"/>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Phương pháp lực</a:t>
            </a:r>
          </a:p>
        </p:txBody>
      </p:sp>
      <p:graphicFrame>
        <p:nvGraphicFramePr>
          <p:cNvPr id="3" name="Object 2">
            <a:extLst>
              <a:ext uri="{FF2B5EF4-FFF2-40B4-BE49-F238E27FC236}">
                <a16:creationId xmlns:a16="http://schemas.microsoft.com/office/drawing/2014/main" id="{93104664-62E6-1500-DEAF-45076912FB70}"/>
              </a:ext>
            </a:extLst>
          </p:cNvPr>
          <p:cNvGraphicFramePr>
            <a:graphicFrameLocks noChangeAspect="1"/>
          </p:cNvGraphicFramePr>
          <p:nvPr>
            <p:extLst>
              <p:ext uri="{D42A27DB-BD31-4B8C-83A1-F6EECF244321}">
                <p14:modId xmlns:p14="http://schemas.microsoft.com/office/powerpoint/2010/main" val="329360087"/>
              </p:ext>
            </p:extLst>
          </p:nvPr>
        </p:nvGraphicFramePr>
        <p:xfrm>
          <a:off x="1142784" y="1404255"/>
          <a:ext cx="2093661" cy="437138"/>
        </p:xfrm>
        <a:graphic>
          <a:graphicData uri="http://schemas.openxmlformats.org/presentationml/2006/ole">
            <mc:AlternateContent xmlns:mc="http://schemas.openxmlformats.org/markup-compatibility/2006">
              <mc:Choice xmlns:v="urn:schemas-microsoft-com:vml" Requires="v">
                <p:oleObj name="Equation" r:id="rId3" imgW="1155600" imgH="241200" progId="Equation.DSMT4">
                  <p:embed/>
                </p:oleObj>
              </mc:Choice>
              <mc:Fallback>
                <p:oleObj name="Equation" r:id="rId3" imgW="1155600" imgH="241200" progId="Equation.DSMT4">
                  <p:embed/>
                  <p:pic>
                    <p:nvPicPr>
                      <p:cNvPr id="3" name="Object 2">
                        <a:extLst>
                          <a:ext uri="{FF2B5EF4-FFF2-40B4-BE49-F238E27FC236}">
                            <a16:creationId xmlns:a16="http://schemas.microsoft.com/office/drawing/2014/main" id="{93104664-62E6-1500-DEAF-45076912FB70}"/>
                          </a:ext>
                        </a:extLst>
                      </p:cNvPr>
                      <p:cNvPicPr/>
                      <p:nvPr/>
                    </p:nvPicPr>
                    <p:blipFill>
                      <a:blip r:embed="rId4"/>
                      <a:stretch>
                        <a:fillRect/>
                      </a:stretch>
                    </p:blipFill>
                    <p:spPr>
                      <a:xfrm>
                        <a:off x="1142784" y="1404255"/>
                        <a:ext cx="2093661" cy="437138"/>
                      </a:xfrm>
                      <a:prstGeom prst="rect">
                        <a:avLst/>
                      </a:prstGeom>
                      <a:ln w="15875">
                        <a:solidFill>
                          <a:srgbClr val="0000FF"/>
                        </a:solidFill>
                      </a:ln>
                    </p:spPr>
                  </p:pic>
                </p:oleObj>
              </mc:Fallback>
            </mc:AlternateContent>
          </a:graphicData>
        </a:graphic>
      </p:graphicFrame>
      <p:sp>
        <p:nvSpPr>
          <p:cNvPr id="11" name="TextBox 10">
            <a:extLst>
              <a:ext uri="{FF2B5EF4-FFF2-40B4-BE49-F238E27FC236}">
                <a16:creationId xmlns:a16="http://schemas.microsoft.com/office/drawing/2014/main" id="{8B55E0B0-C567-8523-2C99-AF787CC5EBC2}"/>
              </a:ext>
            </a:extLst>
          </p:cNvPr>
          <p:cNvSpPr txBox="1"/>
          <p:nvPr/>
        </p:nvSpPr>
        <p:spPr>
          <a:xfrm>
            <a:off x="962971" y="1890815"/>
            <a:ext cx="3448538"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4. Viết pt chính tắc</a:t>
            </a:r>
          </a:p>
        </p:txBody>
      </p:sp>
      <p:graphicFrame>
        <p:nvGraphicFramePr>
          <p:cNvPr id="17" name="Object 16">
            <a:extLst>
              <a:ext uri="{FF2B5EF4-FFF2-40B4-BE49-F238E27FC236}">
                <a16:creationId xmlns:a16="http://schemas.microsoft.com/office/drawing/2014/main" id="{09C7B68B-2CCB-0E5F-F166-6CFE496D4A59}"/>
              </a:ext>
            </a:extLst>
          </p:cNvPr>
          <p:cNvGraphicFramePr>
            <a:graphicFrameLocks noChangeAspect="1"/>
          </p:cNvGraphicFramePr>
          <p:nvPr>
            <p:extLst>
              <p:ext uri="{D42A27DB-BD31-4B8C-83A1-F6EECF244321}">
                <p14:modId xmlns:p14="http://schemas.microsoft.com/office/powerpoint/2010/main" val="2643394450"/>
              </p:ext>
            </p:extLst>
          </p:nvPr>
        </p:nvGraphicFramePr>
        <p:xfrm>
          <a:off x="1197779" y="2372486"/>
          <a:ext cx="2272993" cy="531349"/>
        </p:xfrm>
        <a:graphic>
          <a:graphicData uri="http://schemas.openxmlformats.org/presentationml/2006/ole">
            <mc:AlternateContent xmlns:mc="http://schemas.openxmlformats.org/markup-compatibility/2006">
              <mc:Choice xmlns:v="urn:schemas-microsoft-com:vml" Requires="v">
                <p:oleObj name="Equation" r:id="rId5" imgW="977760" imgH="228600" progId="Equation.DSMT4">
                  <p:embed/>
                </p:oleObj>
              </mc:Choice>
              <mc:Fallback>
                <p:oleObj name="Equation" r:id="rId5" imgW="977760" imgH="228600" progId="Equation.DSMT4">
                  <p:embed/>
                  <p:pic>
                    <p:nvPicPr>
                      <p:cNvPr id="17" name="Object 16">
                        <a:extLst>
                          <a:ext uri="{FF2B5EF4-FFF2-40B4-BE49-F238E27FC236}">
                            <a16:creationId xmlns:a16="http://schemas.microsoft.com/office/drawing/2014/main" id="{09C7B68B-2CCB-0E5F-F166-6CFE496D4A59}"/>
                          </a:ext>
                        </a:extLst>
                      </p:cNvPr>
                      <p:cNvPicPr/>
                      <p:nvPr/>
                    </p:nvPicPr>
                    <p:blipFill>
                      <a:blip r:embed="rId6"/>
                      <a:stretch>
                        <a:fillRect/>
                      </a:stretch>
                    </p:blipFill>
                    <p:spPr>
                      <a:xfrm>
                        <a:off x="1197779" y="2372486"/>
                        <a:ext cx="2272993" cy="531349"/>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DD36AAA5-2864-EA3C-970E-5FC4F8C570C3}"/>
              </a:ext>
            </a:extLst>
          </p:cNvPr>
          <p:cNvGraphicFramePr>
            <a:graphicFrameLocks noChangeAspect="1"/>
          </p:cNvGraphicFramePr>
          <p:nvPr>
            <p:extLst>
              <p:ext uri="{D42A27DB-BD31-4B8C-83A1-F6EECF244321}">
                <p14:modId xmlns:p14="http://schemas.microsoft.com/office/powerpoint/2010/main" val="3677442802"/>
              </p:ext>
            </p:extLst>
          </p:nvPr>
        </p:nvGraphicFramePr>
        <p:xfrm>
          <a:off x="3801402" y="2209062"/>
          <a:ext cx="2160951" cy="805060"/>
        </p:xfrm>
        <a:graphic>
          <a:graphicData uri="http://schemas.openxmlformats.org/presentationml/2006/ole">
            <mc:AlternateContent xmlns:mc="http://schemas.openxmlformats.org/markup-compatibility/2006">
              <mc:Choice xmlns:v="urn:schemas-microsoft-com:vml" Requires="v">
                <p:oleObj name="Equation" r:id="rId7" imgW="1295280" imgH="482400" progId="Equation.DSMT4">
                  <p:embed/>
                </p:oleObj>
              </mc:Choice>
              <mc:Fallback>
                <p:oleObj name="Equation" r:id="rId7" imgW="1295280" imgH="482400" progId="Equation.DSMT4">
                  <p:embed/>
                  <p:pic>
                    <p:nvPicPr>
                      <p:cNvPr id="18" name="Object 17">
                        <a:extLst>
                          <a:ext uri="{FF2B5EF4-FFF2-40B4-BE49-F238E27FC236}">
                            <a16:creationId xmlns:a16="http://schemas.microsoft.com/office/drawing/2014/main" id="{DD36AAA5-2864-EA3C-970E-5FC4F8C570C3}"/>
                          </a:ext>
                        </a:extLst>
                      </p:cNvPr>
                      <p:cNvPicPr/>
                      <p:nvPr/>
                    </p:nvPicPr>
                    <p:blipFill>
                      <a:blip r:embed="rId8"/>
                      <a:stretch>
                        <a:fillRect/>
                      </a:stretch>
                    </p:blipFill>
                    <p:spPr>
                      <a:xfrm>
                        <a:off x="3801402" y="2209062"/>
                        <a:ext cx="2160951" cy="80506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E3471F8-5AC4-C15B-8447-782054664E01}"/>
              </a:ext>
            </a:extLst>
          </p:cNvPr>
          <p:cNvGraphicFramePr>
            <a:graphicFrameLocks noChangeAspect="1"/>
          </p:cNvGraphicFramePr>
          <p:nvPr>
            <p:extLst>
              <p:ext uri="{D42A27DB-BD31-4B8C-83A1-F6EECF244321}">
                <p14:modId xmlns:p14="http://schemas.microsoft.com/office/powerpoint/2010/main" val="2200563577"/>
              </p:ext>
            </p:extLst>
          </p:nvPr>
        </p:nvGraphicFramePr>
        <p:xfrm>
          <a:off x="3507145" y="1409922"/>
          <a:ext cx="1963738" cy="433388"/>
        </p:xfrm>
        <a:graphic>
          <a:graphicData uri="http://schemas.openxmlformats.org/presentationml/2006/ole">
            <mc:AlternateContent xmlns:mc="http://schemas.openxmlformats.org/markup-compatibility/2006">
              <mc:Choice xmlns:v="urn:schemas-microsoft-com:vml" Requires="v">
                <p:oleObj name="Equation" r:id="rId9" imgW="1091880" imgH="241200" progId="Equation.DSMT4">
                  <p:embed/>
                </p:oleObj>
              </mc:Choice>
              <mc:Fallback>
                <p:oleObj name="Equation" r:id="rId9" imgW="1091880" imgH="241200" progId="Equation.DSMT4">
                  <p:embed/>
                  <p:pic>
                    <p:nvPicPr>
                      <p:cNvPr id="9" name="Object 8">
                        <a:extLst>
                          <a:ext uri="{FF2B5EF4-FFF2-40B4-BE49-F238E27FC236}">
                            <a16:creationId xmlns:a16="http://schemas.microsoft.com/office/drawing/2014/main" id="{4BD621C9-D6E3-2A64-9DF6-7666D655D934}"/>
                          </a:ext>
                        </a:extLst>
                      </p:cNvPr>
                      <p:cNvPicPr/>
                      <p:nvPr/>
                    </p:nvPicPr>
                    <p:blipFill>
                      <a:blip r:embed="rId10"/>
                      <a:stretch>
                        <a:fillRect/>
                      </a:stretch>
                    </p:blipFill>
                    <p:spPr>
                      <a:xfrm>
                        <a:off x="3507145" y="1409922"/>
                        <a:ext cx="1963738" cy="433388"/>
                      </a:xfrm>
                      <a:prstGeom prst="rect">
                        <a:avLst/>
                      </a:prstGeom>
                      <a:ln w="19050">
                        <a:solidFill>
                          <a:srgbClr val="FF0000"/>
                        </a:solidFill>
                      </a:ln>
                    </p:spPr>
                  </p:pic>
                </p:oleObj>
              </mc:Fallback>
            </mc:AlternateContent>
          </a:graphicData>
        </a:graphic>
      </p:graphicFrame>
      <p:graphicFrame>
        <p:nvGraphicFramePr>
          <p:cNvPr id="7" name="Object 6">
            <a:extLst>
              <a:ext uri="{FF2B5EF4-FFF2-40B4-BE49-F238E27FC236}">
                <a16:creationId xmlns:a16="http://schemas.microsoft.com/office/drawing/2014/main" id="{1BEAD02B-675D-1639-5D92-CB85F02533E4}"/>
              </a:ext>
            </a:extLst>
          </p:cNvPr>
          <p:cNvGraphicFramePr>
            <a:graphicFrameLocks noChangeAspect="1"/>
          </p:cNvGraphicFramePr>
          <p:nvPr>
            <p:extLst>
              <p:ext uri="{D42A27DB-BD31-4B8C-83A1-F6EECF244321}">
                <p14:modId xmlns:p14="http://schemas.microsoft.com/office/powerpoint/2010/main" val="3872169630"/>
              </p:ext>
            </p:extLst>
          </p:nvPr>
        </p:nvGraphicFramePr>
        <p:xfrm>
          <a:off x="1119188" y="3142400"/>
          <a:ext cx="5365523" cy="742550"/>
        </p:xfrm>
        <a:graphic>
          <a:graphicData uri="http://schemas.openxmlformats.org/presentationml/2006/ole">
            <mc:AlternateContent xmlns:mc="http://schemas.openxmlformats.org/markup-compatibility/2006">
              <mc:Choice xmlns:v="urn:schemas-microsoft-com:vml" Requires="v">
                <p:oleObj name="Equation" r:id="rId11" imgW="2844720" imgH="393480" progId="Equation.DSMT4">
                  <p:embed/>
                </p:oleObj>
              </mc:Choice>
              <mc:Fallback>
                <p:oleObj name="Equation" r:id="rId11" imgW="2844720" imgH="393480" progId="Equation.DSMT4">
                  <p:embed/>
                  <p:pic>
                    <p:nvPicPr>
                      <p:cNvPr id="0" name=""/>
                      <p:cNvPicPr/>
                      <p:nvPr/>
                    </p:nvPicPr>
                    <p:blipFill>
                      <a:blip r:embed="rId12"/>
                      <a:stretch>
                        <a:fillRect/>
                      </a:stretch>
                    </p:blipFill>
                    <p:spPr>
                      <a:xfrm>
                        <a:off x="1119188" y="3142400"/>
                        <a:ext cx="5365523" cy="74255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5B4ABA1-1ABA-BACE-5B8B-410107AB42F4}"/>
              </a:ext>
            </a:extLst>
          </p:cNvPr>
          <p:cNvGraphicFramePr>
            <a:graphicFrameLocks noChangeAspect="1"/>
          </p:cNvGraphicFramePr>
          <p:nvPr>
            <p:extLst>
              <p:ext uri="{D42A27DB-BD31-4B8C-83A1-F6EECF244321}">
                <p14:modId xmlns:p14="http://schemas.microsoft.com/office/powerpoint/2010/main" val="2199348482"/>
              </p:ext>
            </p:extLst>
          </p:nvPr>
        </p:nvGraphicFramePr>
        <p:xfrm>
          <a:off x="6084964" y="2197042"/>
          <a:ext cx="2136427" cy="758731"/>
        </p:xfrm>
        <a:graphic>
          <a:graphicData uri="http://schemas.openxmlformats.org/presentationml/2006/ole">
            <mc:AlternateContent xmlns:mc="http://schemas.openxmlformats.org/markup-compatibility/2006">
              <mc:Choice xmlns:v="urn:schemas-microsoft-com:vml" Requires="v">
                <p:oleObj name="Equation" r:id="rId13" imgW="1358640" imgH="482400" progId="Equation.DSMT4">
                  <p:embed/>
                </p:oleObj>
              </mc:Choice>
              <mc:Fallback>
                <p:oleObj name="Equation" r:id="rId13" imgW="1358640" imgH="482400" progId="Equation.DSMT4">
                  <p:embed/>
                  <p:pic>
                    <p:nvPicPr>
                      <p:cNvPr id="0" name=""/>
                      <p:cNvPicPr/>
                      <p:nvPr/>
                    </p:nvPicPr>
                    <p:blipFill>
                      <a:blip r:embed="rId14"/>
                      <a:stretch>
                        <a:fillRect/>
                      </a:stretch>
                    </p:blipFill>
                    <p:spPr>
                      <a:xfrm>
                        <a:off x="6084964" y="2197042"/>
                        <a:ext cx="2136427" cy="758731"/>
                      </a:xfrm>
                      <a:prstGeom prst="rect">
                        <a:avLst/>
                      </a:prstGeom>
                      <a:ln w="12700">
                        <a:solidFill>
                          <a:srgbClr val="FF0000"/>
                        </a:solidFill>
                      </a:ln>
                    </p:spPr>
                  </p:pic>
                </p:oleObj>
              </mc:Fallback>
            </mc:AlternateContent>
          </a:graphicData>
        </a:graphic>
      </p:graphicFrame>
      <p:graphicFrame>
        <p:nvGraphicFramePr>
          <p:cNvPr id="21" name="Object 20">
            <a:extLst>
              <a:ext uri="{FF2B5EF4-FFF2-40B4-BE49-F238E27FC236}">
                <a16:creationId xmlns:a16="http://schemas.microsoft.com/office/drawing/2014/main" id="{69CC4917-B190-D21A-EE41-847FCB1835AE}"/>
              </a:ext>
            </a:extLst>
          </p:cNvPr>
          <p:cNvGraphicFramePr>
            <a:graphicFrameLocks noChangeAspect="1"/>
          </p:cNvGraphicFramePr>
          <p:nvPr>
            <p:extLst>
              <p:ext uri="{D42A27DB-BD31-4B8C-83A1-F6EECF244321}">
                <p14:modId xmlns:p14="http://schemas.microsoft.com/office/powerpoint/2010/main" val="3400291642"/>
              </p:ext>
            </p:extLst>
          </p:nvPr>
        </p:nvGraphicFramePr>
        <p:xfrm>
          <a:off x="1138868" y="4002689"/>
          <a:ext cx="3314701" cy="699019"/>
        </p:xfrm>
        <a:graphic>
          <a:graphicData uri="http://schemas.openxmlformats.org/presentationml/2006/ole">
            <mc:AlternateContent xmlns:mc="http://schemas.openxmlformats.org/markup-compatibility/2006">
              <mc:Choice xmlns:v="urn:schemas-microsoft-com:vml" Requires="v">
                <p:oleObj name="Equation" r:id="rId15" imgW="1866600" imgH="393480" progId="Equation.DSMT4">
                  <p:embed/>
                </p:oleObj>
              </mc:Choice>
              <mc:Fallback>
                <p:oleObj name="Equation" r:id="rId15" imgW="1866600" imgH="393480" progId="Equation.DSMT4">
                  <p:embed/>
                  <p:pic>
                    <p:nvPicPr>
                      <p:cNvPr id="0" name=""/>
                      <p:cNvPicPr/>
                      <p:nvPr/>
                    </p:nvPicPr>
                    <p:blipFill>
                      <a:blip r:embed="rId16"/>
                      <a:stretch>
                        <a:fillRect/>
                      </a:stretch>
                    </p:blipFill>
                    <p:spPr>
                      <a:xfrm>
                        <a:off x="1138868" y="4002689"/>
                        <a:ext cx="3314701" cy="699019"/>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31988026-B209-CB6C-1E96-3EAB2D013078}"/>
              </a:ext>
            </a:extLst>
          </p:cNvPr>
          <p:cNvGraphicFramePr>
            <a:graphicFrameLocks noChangeAspect="1"/>
          </p:cNvGraphicFramePr>
          <p:nvPr>
            <p:extLst>
              <p:ext uri="{D42A27DB-BD31-4B8C-83A1-F6EECF244321}">
                <p14:modId xmlns:p14="http://schemas.microsoft.com/office/powerpoint/2010/main" val="554726487"/>
              </p:ext>
            </p:extLst>
          </p:nvPr>
        </p:nvGraphicFramePr>
        <p:xfrm>
          <a:off x="1119188" y="4656991"/>
          <a:ext cx="3824509" cy="1220588"/>
        </p:xfrm>
        <a:graphic>
          <a:graphicData uri="http://schemas.openxmlformats.org/presentationml/2006/ole">
            <mc:AlternateContent xmlns:mc="http://schemas.openxmlformats.org/markup-compatibility/2006">
              <mc:Choice xmlns:v="urn:schemas-microsoft-com:vml" Requires="v">
                <p:oleObj name="Equation" r:id="rId17" imgW="2387520" imgH="761760" progId="Equation.DSMT4">
                  <p:embed/>
                </p:oleObj>
              </mc:Choice>
              <mc:Fallback>
                <p:oleObj name="Equation" r:id="rId17" imgW="2387520" imgH="761760" progId="Equation.DSMT4">
                  <p:embed/>
                  <p:pic>
                    <p:nvPicPr>
                      <p:cNvPr id="0" name=""/>
                      <p:cNvPicPr/>
                      <p:nvPr/>
                    </p:nvPicPr>
                    <p:blipFill>
                      <a:blip r:embed="rId18"/>
                      <a:stretch>
                        <a:fillRect/>
                      </a:stretch>
                    </p:blipFill>
                    <p:spPr>
                      <a:xfrm>
                        <a:off x="1119188" y="4656991"/>
                        <a:ext cx="3824509" cy="1220588"/>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CBC81208-0385-E6D0-4A9B-C48423B41FD5}"/>
              </a:ext>
            </a:extLst>
          </p:cNvPr>
          <p:cNvGraphicFramePr>
            <a:graphicFrameLocks noChangeAspect="1"/>
          </p:cNvGraphicFramePr>
          <p:nvPr>
            <p:extLst>
              <p:ext uri="{D42A27DB-BD31-4B8C-83A1-F6EECF244321}">
                <p14:modId xmlns:p14="http://schemas.microsoft.com/office/powerpoint/2010/main" val="2232117788"/>
              </p:ext>
            </p:extLst>
          </p:nvPr>
        </p:nvGraphicFramePr>
        <p:xfrm>
          <a:off x="5125785" y="5007948"/>
          <a:ext cx="2581661" cy="451164"/>
        </p:xfrm>
        <a:graphic>
          <a:graphicData uri="http://schemas.openxmlformats.org/presentationml/2006/ole">
            <mc:AlternateContent xmlns:mc="http://schemas.openxmlformats.org/markup-compatibility/2006">
              <mc:Choice xmlns:v="urn:schemas-microsoft-com:vml" Requires="v">
                <p:oleObj name="Equation" r:id="rId19" imgW="1307880" imgH="228600" progId="Equation.DSMT4">
                  <p:embed/>
                </p:oleObj>
              </mc:Choice>
              <mc:Fallback>
                <p:oleObj name="Equation" r:id="rId19" imgW="1307880" imgH="228600" progId="Equation.DSMT4">
                  <p:embed/>
                  <p:pic>
                    <p:nvPicPr>
                      <p:cNvPr id="0" name=""/>
                      <p:cNvPicPr/>
                      <p:nvPr/>
                    </p:nvPicPr>
                    <p:blipFill>
                      <a:blip r:embed="rId20"/>
                      <a:stretch>
                        <a:fillRect/>
                      </a:stretch>
                    </p:blipFill>
                    <p:spPr>
                      <a:xfrm>
                        <a:off x="5125785" y="5007948"/>
                        <a:ext cx="2581661" cy="451164"/>
                      </a:xfrm>
                      <a:prstGeom prst="rect">
                        <a:avLst/>
                      </a:prstGeom>
                      <a:ln w="15875">
                        <a:solidFill>
                          <a:srgbClr val="0000FF"/>
                        </a:solidFill>
                      </a:ln>
                    </p:spPr>
                  </p:pic>
                </p:oleObj>
              </mc:Fallback>
            </mc:AlternateContent>
          </a:graphicData>
        </a:graphic>
      </p:graphicFrame>
      <p:graphicFrame>
        <p:nvGraphicFramePr>
          <p:cNvPr id="24" name="Object 23">
            <a:extLst>
              <a:ext uri="{FF2B5EF4-FFF2-40B4-BE49-F238E27FC236}">
                <a16:creationId xmlns:a16="http://schemas.microsoft.com/office/drawing/2014/main" id="{0E7E56E2-3940-F0EA-44B7-CD1EBA30220D}"/>
              </a:ext>
            </a:extLst>
          </p:cNvPr>
          <p:cNvGraphicFramePr>
            <a:graphicFrameLocks noChangeAspect="1"/>
          </p:cNvGraphicFramePr>
          <p:nvPr>
            <p:extLst>
              <p:ext uri="{D42A27DB-BD31-4B8C-83A1-F6EECF244321}">
                <p14:modId xmlns:p14="http://schemas.microsoft.com/office/powerpoint/2010/main" val="2083454424"/>
              </p:ext>
            </p:extLst>
          </p:nvPr>
        </p:nvGraphicFramePr>
        <p:xfrm>
          <a:off x="3881895" y="5610066"/>
          <a:ext cx="1884062" cy="429280"/>
        </p:xfrm>
        <a:graphic>
          <a:graphicData uri="http://schemas.openxmlformats.org/presentationml/2006/ole">
            <mc:AlternateContent xmlns:mc="http://schemas.openxmlformats.org/markup-compatibility/2006">
              <mc:Choice xmlns:v="urn:schemas-microsoft-com:vml" Requires="v">
                <p:oleObj name="Equation" r:id="rId21" imgW="1002960" imgH="228600" progId="Equation.DSMT4">
                  <p:embed/>
                </p:oleObj>
              </mc:Choice>
              <mc:Fallback>
                <p:oleObj name="Equation" r:id="rId21" imgW="1002960" imgH="228600" progId="Equation.DSMT4">
                  <p:embed/>
                  <p:pic>
                    <p:nvPicPr>
                      <p:cNvPr id="10" name="Object 9">
                        <a:extLst>
                          <a:ext uri="{FF2B5EF4-FFF2-40B4-BE49-F238E27FC236}">
                            <a16:creationId xmlns:a16="http://schemas.microsoft.com/office/drawing/2014/main" id="{7D0BA6FB-9B54-48F9-56A6-B059C9FF1CB6}"/>
                          </a:ext>
                        </a:extLst>
                      </p:cNvPr>
                      <p:cNvPicPr/>
                      <p:nvPr/>
                    </p:nvPicPr>
                    <p:blipFill>
                      <a:blip r:embed="rId22"/>
                      <a:stretch>
                        <a:fillRect/>
                      </a:stretch>
                    </p:blipFill>
                    <p:spPr>
                      <a:xfrm>
                        <a:off x="3881895" y="5610066"/>
                        <a:ext cx="1884062" cy="429280"/>
                      </a:xfrm>
                      <a:prstGeom prst="rect">
                        <a:avLst/>
                      </a:prstGeom>
                      <a:ln w="12700">
                        <a:solidFill>
                          <a:srgbClr val="FF0000"/>
                        </a:solidFill>
                      </a:ln>
                    </p:spPr>
                  </p:pic>
                </p:oleObj>
              </mc:Fallback>
            </mc:AlternateContent>
          </a:graphicData>
        </a:graphic>
      </p:graphicFrame>
      <p:graphicFrame>
        <p:nvGraphicFramePr>
          <p:cNvPr id="25" name="Object 24">
            <a:extLst>
              <a:ext uri="{FF2B5EF4-FFF2-40B4-BE49-F238E27FC236}">
                <a16:creationId xmlns:a16="http://schemas.microsoft.com/office/drawing/2014/main" id="{5458AF50-9025-CEA1-80D6-00FD6069B441}"/>
              </a:ext>
            </a:extLst>
          </p:cNvPr>
          <p:cNvGraphicFramePr>
            <a:graphicFrameLocks noChangeAspect="1"/>
          </p:cNvGraphicFramePr>
          <p:nvPr>
            <p:extLst>
              <p:ext uri="{D42A27DB-BD31-4B8C-83A1-F6EECF244321}">
                <p14:modId xmlns:p14="http://schemas.microsoft.com/office/powerpoint/2010/main" val="2850621741"/>
              </p:ext>
            </p:extLst>
          </p:nvPr>
        </p:nvGraphicFramePr>
        <p:xfrm>
          <a:off x="5989121" y="5563563"/>
          <a:ext cx="1783279" cy="439712"/>
        </p:xfrm>
        <a:graphic>
          <a:graphicData uri="http://schemas.openxmlformats.org/presentationml/2006/ole">
            <mc:AlternateContent xmlns:mc="http://schemas.openxmlformats.org/markup-compatibility/2006">
              <mc:Choice xmlns:v="urn:schemas-microsoft-com:vml" Requires="v">
                <p:oleObj name="Equation" r:id="rId23" imgW="927000" imgH="228600" progId="Equation.DSMT4">
                  <p:embed/>
                </p:oleObj>
              </mc:Choice>
              <mc:Fallback>
                <p:oleObj name="Equation" r:id="rId23" imgW="927000" imgH="228600" progId="Equation.DSMT4">
                  <p:embed/>
                  <p:pic>
                    <p:nvPicPr>
                      <p:cNvPr id="0" name=""/>
                      <p:cNvPicPr/>
                      <p:nvPr/>
                    </p:nvPicPr>
                    <p:blipFill>
                      <a:blip r:embed="rId24"/>
                      <a:stretch>
                        <a:fillRect/>
                      </a:stretch>
                    </p:blipFill>
                    <p:spPr>
                      <a:xfrm>
                        <a:off x="5989121" y="5563563"/>
                        <a:ext cx="1783279" cy="439712"/>
                      </a:xfrm>
                      <a:prstGeom prst="rect">
                        <a:avLst/>
                      </a:prstGeom>
                      <a:ln w="19050">
                        <a:solidFill>
                          <a:srgbClr val="0000FF"/>
                        </a:solidFill>
                      </a:ln>
                    </p:spPr>
                  </p:pic>
                </p:oleObj>
              </mc:Fallback>
            </mc:AlternateContent>
          </a:graphicData>
        </a:graphic>
      </p:graphicFrame>
    </p:spTree>
    <p:extLst>
      <p:ext uri="{BB962C8B-B14F-4D97-AF65-F5344CB8AC3E}">
        <p14:creationId xmlns:p14="http://schemas.microsoft.com/office/powerpoint/2010/main" val="143631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E2AF2BCE-874B-4A5F-A87B-A930C68BB5E9}"/>
              </a:ext>
            </a:extLst>
          </p:cNvPr>
          <p:cNvSpPr txBox="1"/>
          <p:nvPr/>
        </p:nvSpPr>
        <p:spPr>
          <a:xfrm>
            <a:off x="990600" y="1099753"/>
            <a:ext cx="7539619" cy="584775"/>
          </a:xfrm>
          <a:prstGeom prst="rect">
            <a:avLst/>
          </a:prstGeom>
          <a:noFill/>
        </p:spPr>
        <p:txBody>
          <a:bodyPr wrap="square">
            <a:spAutoFit/>
          </a:bodyPr>
          <a:lstStyle/>
          <a:p>
            <a:r>
              <a:rPr lang="en-US" sz="3200">
                <a:solidFill>
                  <a:srgbClr val="0000FF"/>
                </a:solidFill>
                <a:latin typeface="Arial" panose="020B0604020202020204" pitchFamily="34" charset="0"/>
                <a:cs typeface="Arial" panose="020B0604020202020204" pitchFamily="34" charset="0"/>
              </a:rPr>
              <a:t>2.7. Công thức xác định ứng suất pháp </a:t>
            </a:r>
          </a:p>
        </p:txBody>
      </p:sp>
      <p:pic>
        <p:nvPicPr>
          <p:cNvPr id="9" name="Picture 8">
            <a:extLst>
              <a:ext uri="{FF2B5EF4-FFF2-40B4-BE49-F238E27FC236}">
                <a16:creationId xmlns:a16="http://schemas.microsoft.com/office/drawing/2014/main" id="{114CACA1-C2CD-B0DC-058E-24535B78ECA6}"/>
              </a:ext>
            </a:extLst>
          </p:cNvPr>
          <p:cNvPicPr>
            <a:picLocks noChangeAspect="1"/>
          </p:cNvPicPr>
          <p:nvPr/>
        </p:nvPicPr>
        <p:blipFill>
          <a:blip r:embed="rId3"/>
          <a:stretch>
            <a:fillRect/>
          </a:stretch>
        </p:blipFill>
        <p:spPr>
          <a:xfrm>
            <a:off x="1316684" y="1752790"/>
            <a:ext cx="2042337" cy="3475021"/>
          </a:xfrm>
          <a:prstGeom prst="rect">
            <a:avLst/>
          </a:prstGeom>
        </p:spPr>
      </p:pic>
      <p:pic>
        <p:nvPicPr>
          <p:cNvPr id="11" name="Picture 10">
            <a:extLst>
              <a:ext uri="{FF2B5EF4-FFF2-40B4-BE49-F238E27FC236}">
                <a16:creationId xmlns:a16="http://schemas.microsoft.com/office/drawing/2014/main" id="{069168DA-3F1F-8E2D-4A46-76585C29CF31}"/>
              </a:ext>
            </a:extLst>
          </p:cNvPr>
          <p:cNvPicPr>
            <a:picLocks noChangeAspect="1"/>
          </p:cNvPicPr>
          <p:nvPr/>
        </p:nvPicPr>
        <p:blipFill>
          <a:blip r:embed="rId4"/>
          <a:stretch>
            <a:fillRect/>
          </a:stretch>
        </p:blipFill>
        <p:spPr>
          <a:xfrm>
            <a:off x="3359021" y="1752790"/>
            <a:ext cx="2202371" cy="3642676"/>
          </a:xfrm>
          <a:prstGeom prst="rect">
            <a:avLst/>
          </a:prstGeom>
        </p:spPr>
      </p:pic>
      <p:pic>
        <p:nvPicPr>
          <p:cNvPr id="14" name="Picture 13">
            <a:extLst>
              <a:ext uri="{FF2B5EF4-FFF2-40B4-BE49-F238E27FC236}">
                <a16:creationId xmlns:a16="http://schemas.microsoft.com/office/drawing/2014/main" id="{1167B253-CB76-4E5A-9DAE-06EDA36AEB97}"/>
              </a:ext>
            </a:extLst>
          </p:cNvPr>
          <p:cNvPicPr>
            <a:picLocks noChangeAspect="1"/>
          </p:cNvPicPr>
          <p:nvPr/>
        </p:nvPicPr>
        <p:blipFill>
          <a:blip r:embed="rId5"/>
          <a:stretch>
            <a:fillRect/>
          </a:stretch>
        </p:blipFill>
        <p:spPr>
          <a:xfrm>
            <a:off x="1340105" y="5227811"/>
            <a:ext cx="731583" cy="426757"/>
          </a:xfrm>
          <a:prstGeom prst="rect">
            <a:avLst/>
          </a:prstGeom>
        </p:spPr>
      </p:pic>
      <p:pic>
        <p:nvPicPr>
          <p:cNvPr id="16" name="Picture 15">
            <a:extLst>
              <a:ext uri="{FF2B5EF4-FFF2-40B4-BE49-F238E27FC236}">
                <a16:creationId xmlns:a16="http://schemas.microsoft.com/office/drawing/2014/main" id="{162C6884-D2C8-391A-3AB1-07147401ACC0}"/>
              </a:ext>
            </a:extLst>
          </p:cNvPr>
          <p:cNvPicPr>
            <a:picLocks noChangeAspect="1"/>
          </p:cNvPicPr>
          <p:nvPr/>
        </p:nvPicPr>
        <p:blipFill>
          <a:blip r:embed="rId6"/>
          <a:stretch>
            <a:fillRect/>
          </a:stretch>
        </p:blipFill>
        <p:spPr>
          <a:xfrm>
            <a:off x="4179536" y="5204788"/>
            <a:ext cx="784928" cy="449619"/>
          </a:xfrm>
          <a:prstGeom prst="rect">
            <a:avLst/>
          </a:prstGeom>
        </p:spPr>
      </p:pic>
      <p:graphicFrame>
        <p:nvGraphicFramePr>
          <p:cNvPr id="17" name="Object 16">
            <a:extLst>
              <a:ext uri="{FF2B5EF4-FFF2-40B4-BE49-F238E27FC236}">
                <a16:creationId xmlns:a16="http://schemas.microsoft.com/office/drawing/2014/main" id="{46DE627F-39A0-30F0-B08D-0FD4BC46EC8D}"/>
              </a:ext>
            </a:extLst>
          </p:cNvPr>
          <p:cNvGraphicFramePr>
            <a:graphicFrameLocks noChangeAspect="1"/>
          </p:cNvGraphicFramePr>
          <p:nvPr>
            <p:extLst>
              <p:ext uri="{D42A27DB-BD31-4B8C-83A1-F6EECF244321}">
                <p14:modId xmlns:p14="http://schemas.microsoft.com/office/powerpoint/2010/main" val="1107489986"/>
              </p:ext>
            </p:extLst>
          </p:nvPr>
        </p:nvGraphicFramePr>
        <p:xfrm>
          <a:off x="5448300" y="1752790"/>
          <a:ext cx="3252394" cy="1107198"/>
        </p:xfrm>
        <a:graphic>
          <a:graphicData uri="http://schemas.openxmlformats.org/presentationml/2006/ole">
            <mc:AlternateContent xmlns:mc="http://schemas.openxmlformats.org/markup-compatibility/2006">
              <mc:Choice xmlns:v="urn:schemas-microsoft-com:vml" Requires="v">
                <p:oleObj name="Equation" r:id="rId7" imgW="1790640" imgH="609480" progId="Equation.DSMT4">
                  <p:embed/>
                </p:oleObj>
              </mc:Choice>
              <mc:Fallback>
                <p:oleObj name="Equation" r:id="rId7" imgW="1790640" imgH="609480" progId="Equation.DSMT4">
                  <p:embed/>
                  <p:pic>
                    <p:nvPicPr>
                      <p:cNvPr id="0" name=""/>
                      <p:cNvPicPr/>
                      <p:nvPr/>
                    </p:nvPicPr>
                    <p:blipFill>
                      <a:blip r:embed="rId8"/>
                      <a:stretch>
                        <a:fillRect/>
                      </a:stretch>
                    </p:blipFill>
                    <p:spPr>
                      <a:xfrm>
                        <a:off x="5448300" y="1752790"/>
                        <a:ext cx="3252394" cy="1107198"/>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2D17AE6C-FEF2-3F26-87A4-8DB8F7447480}"/>
              </a:ext>
            </a:extLst>
          </p:cNvPr>
          <p:cNvGraphicFramePr>
            <a:graphicFrameLocks noChangeAspect="1"/>
          </p:cNvGraphicFramePr>
          <p:nvPr>
            <p:extLst>
              <p:ext uri="{D42A27DB-BD31-4B8C-83A1-F6EECF244321}">
                <p14:modId xmlns:p14="http://schemas.microsoft.com/office/powerpoint/2010/main" val="3051772350"/>
              </p:ext>
            </p:extLst>
          </p:nvPr>
        </p:nvGraphicFramePr>
        <p:xfrm>
          <a:off x="6239261" y="3005134"/>
          <a:ext cx="1364468" cy="961330"/>
        </p:xfrm>
        <a:graphic>
          <a:graphicData uri="http://schemas.openxmlformats.org/presentationml/2006/ole">
            <mc:AlternateContent xmlns:mc="http://schemas.openxmlformats.org/markup-compatibility/2006">
              <mc:Choice xmlns:v="urn:schemas-microsoft-com:vml" Requires="v">
                <p:oleObj name="Equation" r:id="rId9" imgW="558720" imgH="393480" progId="Equation.DSMT4">
                  <p:embed/>
                </p:oleObj>
              </mc:Choice>
              <mc:Fallback>
                <p:oleObj name="Equation" r:id="rId9" imgW="558720" imgH="393480" progId="Equation.DSMT4">
                  <p:embed/>
                  <p:pic>
                    <p:nvPicPr>
                      <p:cNvPr id="0" name=""/>
                      <p:cNvPicPr/>
                      <p:nvPr/>
                    </p:nvPicPr>
                    <p:blipFill>
                      <a:blip r:embed="rId10"/>
                      <a:stretch>
                        <a:fillRect/>
                      </a:stretch>
                    </p:blipFill>
                    <p:spPr>
                      <a:xfrm>
                        <a:off x="6239261" y="3005134"/>
                        <a:ext cx="1364468" cy="961330"/>
                      </a:xfrm>
                      <a:prstGeom prst="rect">
                        <a:avLst/>
                      </a:prstGeom>
                      <a:solidFill>
                        <a:schemeClr val="bg1"/>
                      </a:solidFill>
                      <a:ln w="19050">
                        <a:solidFill>
                          <a:srgbClr val="FF0000"/>
                        </a:solidFill>
                      </a:ln>
                    </p:spPr>
                  </p:pic>
                </p:oleObj>
              </mc:Fallback>
            </mc:AlternateContent>
          </a:graphicData>
        </a:graphic>
      </p:graphicFrame>
      <p:sp>
        <p:nvSpPr>
          <p:cNvPr id="19" name="TextBox 18">
            <a:extLst>
              <a:ext uri="{FF2B5EF4-FFF2-40B4-BE49-F238E27FC236}">
                <a16:creationId xmlns:a16="http://schemas.microsoft.com/office/drawing/2014/main" id="{BC1B4A23-A0D6-475F-870B-47EA0BA54042}"/>
              </a:ext>
            </a:extLst>
          </p:cNvPr>
          <p:cNvSpPr txBox="1"/>
          <p:nvPr/>
        </p:nvSpPr>
        <p:spPr>
          <a:xfrm>
            <a:off x="6075501" y="4111610"/>
            <a:ext cx="2591064" cy="954107"/>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A tiết diện mặt cắt ngang</a:t>
            </a:r>
          </a:p>
        </p:txBody>
      </p:sp>
    </p:spTree>
    <p:extLst>
      <p:ext uri="{BB962C8B-B14F-4D97-AF65-F5344CB8AC3E}">
        <p14:creationId xmlns:p14="http://schemas.microsoft.com/office/powerpoint/2010/main" val="1430153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92B1F3C3-4216-D04D-9427-B4D417B58263}"/>
              </a:ext>
            </a:extLst>
          </p:cNvPr>
          <p:cNvSpPr txBox="1"/>
          <p:nvPr/>
        </p:nvSpPr>
        <p:spPr>
          <a:xfrm>
            <a:off x="990600" y="1155737"/>
            <a:ext cx="7772400" cy="1077218"/>
          </a:xfrm>
          <a:prstGeom prst="rect">
            <a:avLst/>
          </a:prstGeom>
          <a:noFill/>
        </p:spPr>
        <p:txBody>
          <a:bodyPr wrap="square">
            <a:spAutoFit/>
          </a:bodyPr>
          <a:lstStyle/>
          <a:p>
            <a:pPr algn="ctr"/>
            <a:r>
              <a:rPr lang="en-US" sz="3200">
                <a:solidFill>
                  <a:srgbClr val="0000FF"/>
                </a:solidFill>
                <a:latin typeface="Arial" panose="020B0604020202020204" pitchFamily="34" charset="0"/>
                <a:cs typeface="Arial" panose="020B0604020202020204" pitchFamily="34" charset="0"/>
              </a:rPr>
              <a:t>2.8. Thực tế phân bố ứng suất pháp trong mặt cắt </a:t>
            </a:r>
          </a:p>
        </p:txBody>
      </p:sp>
      <p:pic>
        <p:nvPicPr>
          <p:cNvPr id="6" name="Picture 5">
            <a:extLst>
              <a:ext uri="{FF2B5EF4-FFF2-40B4-BE49-F238E27FC236}">
                <a16:creationId xmlns:a16="http://schemas.microsoft.com/office/drawing/2014/main" id="{C956AC97-0FD3-071B-CE3F-9377F88B8494}"/>
              </a:ext>
            </a:extLst>
          </p:cNvPr>
          <p:cNvPicPr>
            <a:picLocks noChangeAspect="1"/>
          </p:cNvPicPr>
          <p:nvPr/>
        </p:nvPicPr>
        <p:blipFill>
          <a:blip r:embed="rId3"/>
          <a:stretch>
            <a:fillRect/>
          </a:stretch>
        </p:blipFill>
        <p:spPr>
          <a:xfrm>
            <a:off x="1073381" y="2093150"/>
            <a:ext cx="1996613" cy="3977985"/>
          </a:xfrm>
          <a:prstGeom prst="rect">
            <a:avLst/>
          </a:prstGeom>
        </p:spPr>
      </p:pic>
      <p:pic>
        <p:nvPicPr>
          <p:cNvPr id="8" name="Picture 7">
            <a:extLst>
              <a:ext uri="{FF2B5EF4-FFF2-40B4-BE49-F238E27FC236}">
                <a16:creationId xmlns:a16="http://schemas.microsoft.com/office/drawing/2014/main" id="{75662CBC-F2ED-5305-C839-1FC2F0F3B3FA}"/>
              </a:ext>
            </a:extLst>
          </p:cNvPr>
          <p:cNvPicPr>
            <a:picLocks noChangeAspect="1"/>
          </p:cNvPicPr>
          <p:nvPr/>
        </p:nvPicPr>
        <p:blipFill>
          <a:blip r:embed="rId4"/>
          <a:stretch>
            <a:fillRect/>
          </a:stretch>
        </p:blipFill>
        <p:spPr>
          <a:xfrm>
            <a:off x="3489840" y="2232955"/>
            <a:ext cx="1386960" cy="2354784"/>
          </a:xfrm>
          <a:prstGeom prst="rect">
            <a:avLst/>
          </a:prstGeom>
        </p:spPr>
      </p:pic>
      <p:pic>
        <p:nvPicPr>
          <p:cNvPr id="12" name="Picture 11">
            <a:extLst>
              <a:ext uri="{FF2B5EF4-FFF2-40B4-BE49-F238E27FC236}">
                <a16:creationId xmlns:a16="http://schemas.microsoft.com/office/drawing/2014/main" id="{FF26DD4D-537B-C117-B40C-31D21D603ED6}"/>
              </a:ext>
            </a:extLst>
          </p:cNvPr>
          <p:cNvPicPr>
            <a:picLocks noChangeAspect="1"/>
          </p:cNvPicPr>
          <p:nvPr/>
        </p:nvPicPr>
        <p:blipFill>
          <a:blip r:embed="rId5"/>
          <a:stretch>
            <a:fillRect/>
          </a:stretch>
        </p:blipFill>
        <p:spPr>
          <a:xfrm>
            <a:off x="5429129" y="2188411"/>
            <a:ext cx="1379340" cy="2766300"/>
          </a:xfrm>
          <a:prstGeom prst="rect">
            <a:avLst/>
          </a:prstGeom>
        </p:spPr>
      </p:pic>
      <p:pic>
        <p:nvPicPr>
          <p:cNvPr id="15" name="Picture 14">
            <a:extLst>
              <a:ext uri="{FF2B5EF4-FFF2-40B4-BE49-F238E27FC236}">
                <a16:creationId xmlns:a16="http://schemas.microsoft.com/office/drawing/2014/main" id="{654894B7-3259-89FE-B06A-9F9E0A4665C3}"/>
              </a:ext>
            </a:extLst>
          </p:cNvPr>
          <p:cNvPicPr>
            <a:picLocks noChangeAspect="1"/>
          </p:cNvPicPr>
          <p:nvPr/>
        </p:nvPicPr>
        <p:blipFill>
          <a:blip r:embed="rId6"/>
          <a:stretch>
            <a:fillRect/>
          </a:stretch>
        </p:blipFill>
        <p:spPr>
          <a:xfrm>
            <a:off x="7360798" y="2140464"/>
            <a:ext cx="1402202" cy="3543607"/>
          </a:xfrm>
          <a:prstGeom prst="rect">
            <a:avLst/>
          </a:prstGeom>
        </p:spPr>
      </p:pic>
    </p:spTree>
    <p:extLst>
      <p:ext uri="{BB962C8B-B14F-4D97-AF65-F5344CB8AC3E}">
        <p14:creationId xmlns:p14="http://schemas.microsoft.com/office/powerpoint/2010/main" val="4140527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D92F491B-4BCC-31A0-141A-1C232226A826}"/>
              </a:ext>
            </a:extLst>
          </p:cNvPr>
          <p:cNvSpPr txBox="1"/>
          <p:nvPr/>
        </p:nvSpPr>
        <p:spPr>
          <a:xfrm>
            <a:off x="990600" y="1129204"/>
            <a:ext cx="7900988" cy="1077218"/>
          </a:xfrm>
          <a:prstGeom prst="rect">
            <a:avLst/>
          </a:prstGeom>
          <a:noFill/>
        </p:spPr>
        <p:txBody>
          <a:bodyPr wrap="square">
            <a:spAutoFit/>
          </a:bodyPr>
          <a:lstStyle/>
          <a:p>
            <a:pPr algn="ctr"/>
            <a:r>
              <a:rPr lang="en-US" sz="3200">
                <a:solidFill>
                  <a:srgbClr val="0000FF"/>
                </a:solidFill>
                <a:latin typeface="Arial" panose="020B0604020202020204" pitchFamily="34" charset="0"/>
                <a:cs typeface="Arial" panose="020B0604020202020204" pitchFamily="34" charset="0"/>
              </a:rPr>
              <a:t>2.9. Thực tế phân bố ứng suất pháp trong mặt cắt của thanh có rãnh </a:t>
            </a:r>
            <a:endParaRPr lang="en-US"/>
          </a:p>
        </p:txBody>
      </p:sp>
      <p:pic>
        <p:nvPicPr>
          <p:cNvPr id="7" name="Picture 6">
            <a:extLst>
              <a:ext uri="{FF2B5EF4-FFF2-40B4-BE49-F238E27FC236}">
                <a16:creationId xmlns:a16="http://schemas.microsoft.com/office/drawing/2014/main" id="{15F034E2-95AF-6C75-FE56-E88495525673}"/>
              </a:ext>
            </a:extLst>
          </p:cNvPr>
          <p:cNvPicPr>
            <a:picLocks noChangeAspect="1"/>
          </p:cNvPicPr>
          <p:nvPr/>
        </p:nvPicPr>
        <p:blipFill>
          <a:blip r:embed="rId3"/>
          <a:stretch>
            <a:fillRect/>
          </a:stretch>
        </p:blipFill>
        <p:spPr>
          <a:xfrm>
            <a:off x="1366297" y="2274684"/>
            <a:ext cx="1869303" cy="3500814"/>
          </a:xfrm>
          <a:prstGeom prst="rect">
            <a:avLst/>
          </a:prstGeom>
        </p:spPr>
      </p:pic>
      <p:pic>
        <p:nvPicPr>
          <p:cNvPr id="10" name="Picture 9">
            <a:extLst>
              <a:ext uri="{FF2B5EF4-FFF2-40B4-BE49-F238E27FC236}">
                <a16:creationId xmlns:a16="http://schemas.microsoft.com/office/drawing/2014/main" id="{621678A3-D3CB-B13D-38DE-FDB3816C50C3}"/>
              </a:ext>
            </a:extLst>
          </p:cNvPr>
          <p:cNvPicPr>
            <a:picLocks noChangeAspect="1"/>
          </p:cNvPicPr>
          <p:nvPr/>
        </p:nvPicPr>
        <p:blipFill>
          <a:blip r:embed="rId4"/>
          <a:stretch>
            <a:fillRect/>
          </a:stretch>
        </p:blipFill>
        <p:spPr>
          <a:xfrm>
            <a:off x="4220477" y="2274684"/>
            <a:ext cx="1478408" cy="2964437"/>
          </a:xfrm>
          <a:prstGeom prst="rect">
            <a:avLst/>
          </a:prstGeom>
        </p:spPr>
      </p:pic>
      <p:pic>
        <p:nvPicPr>
          <p:cNvPr id="13" name="Picture 12">
            <a:extLst>
              <a:ext uri="{FF2B5EF4-FFF2-40B4-BE49-F238E27FC236}">
                <a16:creationId xmlns:a16="http://schemas.microsoft.com/office/drawing/2014/main" id="{D6631024-627F-DEF8-5BBF-387B625EFB21}"/>
              </a:ext>
            </a:extLst>
          </p:cNvPr>
          <p:cNvPicPr>
            <a:picLocks noChangeAspect="1"/>
          </p:cNvPicPr>
          <p:nvPr/>
        </p:nvPicPr>
        <p:blipFill>
          <a:blip r:embed="rId5"/>
          <a:stretch>
            <a:fillRect/>
          </a:stretch>
        </p:blipFill>
        <p:spPr>
          <a:xfrm>
            <a:off x="6683762" y="2274684"/>
            <a:ext cx="1524132" cy="3170195"/>
          </a:xfrm>
          <a:prstGeom prst="rect">
            <a:avLst/>
          </a:prstGeom>
        </p:spPr>
      </p:pic>
    </p:spTree>
    <p:extLst>
      <p:ext uri="{BB962C8B-B14F-4D97-AF65-F5344CB8AC3E}">
        <p14:creationId xmlns:p14="http://schemas.microsoft.com/office/powerpoint/2010/main" val="2940522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839FADB8-E47C-E766-5337-CE84228B6512}"/>
              </a:ext>
            </a:extLst>
          </p:cNvPr>
          <p:cNvSpPr txBox="1"/>
          <p:nvPr/>
        </p:nvSpPr>
        <p:spPr>
          <a:xfrm>
            <a:off x="990600" y="1109084"/>
            <a:ext cx="6820677" cy="584775"/>
          </a:xfrm>
          <a:prstGeom prst="rect">
            <a:avLst/>
          </a:prstGeom>
          <a:noFill/>
        </p:spPr>
        <p:txBody>
          <a:bodyPr wrap="square">
            <a:spAutoFit/>
          </a:bodyPr>
          <a:lstStyle/>
          <a:p>
            <a:r>
              <a:rPr lang="en-US" sz="3200">
                <a:solidFill>
                  <a:srgbClr val="0000FF"/>
                </a:solidFill>
                <a:latin typeface="Arial" panose="020B0604020202020204" pitchFamily="34" charset="0"/>
                <a:cs typeface="Arial" panose="020B0604020202020204" pitchFamily="34" charset="0"/>
              </a:rPr>
              <a:t>2.10. Ứng suất trên mặt cắt nghiêng </a:t>
            </a:r>
          </a:p>
        </p:txBody>
      </p:sp>
      <p:pic>
        <p:nvPicPr>
          <p:cNvPr id="6" name="Picture 5">
            <a:extLst>
              <a:ext uri="{FF2B5EF4-FFF2-40B4-BE49-F238E27FC236}">
                <a16:creationId xmlns:a16="http://schemas.microsoft.com/office/drawing/2014/main" id="{8782D51F-2E19-1412-4EC6-BCFE0FDCDE66}"/>
              </a:ext>
            </a:extLst>
          </p:cNvPr>
          <p:cNvPicPr>
            <a:picLocks noChangeAspect="1"/>
          </p:cNvPicPr>
          <p:nvPr/>
        </p:nvPicPr>
        <p:blipFill>
          <a:blip r:embed="rId3"/>
          <a:stretch>
            <a:fillRect/>
          </a:stretch>
        </p:blipFill>
        <p:spPr>
          <a:xfrm>
            <a:off x="990600" y="1693859"/>
            <a:ext cx="1928027" cy="2484335"/>
          </a:xfrm>
          <a:prstGeom prst="rect">
            <a:avLst/>
          </a:prstGeom>
        </p:spPr>
      </p:pic>
      <p:pic>
        <p:nvPicPr>
          <p:cNvPr id="9" name="Picture 8">
            <a:extLst>
              <a:ext uri="{FF2B5EF4-FFF2-40B4-BE49-F238E27FC236}">
                <a16:creationId xmlns:a16="http://schemas.microsoft.com/office/drawing/2014/main" id="{482F4019-93FE-C21E-3A3D-B44C9339C8E0}"/>
              </a:ext>
            </a:extLst>
          </p:cNvPr>
          <p:cNvPicPr>
            <a:picLocks noChangeAspect="1"/>
          </p:cNvPicPr>
          <p:nvPr/>
        </p:nvPicPr>
        <p:blipFill>
          <a:blip r:embed="rId4"/>
          <a:stretch>
            <a:fillRect/>
          </a:stretch>
        </p:blipFill>
        <p:spPr>
          <a:xfrm>
            <a:off x="3201857" y="1754824"/>
            <a:ext cx="1554615" cy="2423370"/>
          </a:xfrm>
          <a:prstGeom prst="rect">
            <a:avLst/>
          </a:prstGeom>
        </p:spPr>
      </p:pic>
      <p:pic>
        <p:nvPicPr>
          <p:cNvPr id="12" name="Picture 11">
            <a:extLst>
              <a:ext uri="{FF2B5EF4-FFF2-40B4-BE49-F238E27FC236}">
                <a16:creationId xmlns:a16="http://schemas.microsoft.com/office/drawing/2014/main" id="{BE65BA46-38A6-4787-ABFE-3E8F3792E321}"/>
              </a:ext>
            </a:extLst>
          </p:cNvPr>
          <p:cNvPicPr>
            <a:picLocks noChangeAspect="1"/>
          </p:cNvPicPr>
          <p:nvPr/>
        </p:nvPicPr>
        <p:blipFill>
          <a:blip r:embed="rId5"/>
          <a:stretch>
            <a:fillRect/>
          </a:stretch>
        </p:blipFill>
        <p:spPr>
          <a:xfrm>
            <a:off x="4756472" y="1693859"/>
            <a:ext cx="937341" cy="1981372"/>
          </a:xfrm>
          <a:prstGeom prst="rect">
            <a:avLst/>
          </a:prstGeom>
        </p:spPr>
      </p:pic>
      <p:pic>
        <p:nvPicPr>
          <p:cNvPr id="15" name="Picture 14">
            <a:extLst>
              <a:ext uri="{FF2B5EF4-FFF2-40B4-BE49-F238E27FC236}">
                <a16:creationId xmlns:a16="http://schemas.microsoft.com/office/drawing/2014/main" id="{3A0DF2D5-4230-EABE-ACA4-0270B2B16BD7}"/>
              </a:ext>
            </a:extLst>
          </p:cNvPr>
          <p:cNvPicPr>
            <a:picLocks noChangeAspect="1"/>
          </p:cNvPicPr>
          <p:nvPr/>
        </p:nvPicPr>
        <p:blipFill>
          <a:blip r:embed="rId6"/>
          <a:stretch>
            <a:fillRect/>
          </a:stretch>
        </p:blipFill>
        <p:spPr>
          <a:xfrm>
            <a:off x="6280581" y="1637997"/>
            <a:ext cx="2453853" cy="3154953"/>
          </a:xfrm>
          <a:prstGeom prst="rect">
            <a:avLst/>
          </a:prstGeom>
        </p:spPr>
      </p:pic>
      <p:graphicFrame>
        <p:nvGraphicFramePr>
          <p:cNvPr id="17" name="Object 16">
            <a:extLst>
              <a:ext uri="{FF2B5EF4-FFF2-40B4-BE49-F238E27FC236}">
                <a16:creationId xmlns:a16="http://schemas.microsoft.com/office/drawing/2014/main" id="{1FCB63A8-3E98-7D59-7150-FD634CDE15DB}"/>
              </a:ext>
            </a:extLst>
          </p:cNvPr>
          <p:cNvGraphicFramePr>
            <a:graphicFrameLocks noChangeAspect="1"/>
          </p:cNvGraphicFramePr>
          <p:nvPr>
            <p:extLst>
              <p:ext uri="{D42A27DB-BD31-4B8C-83A1-F6EECF244321}">
                <p14:modId xmlns:p14="http://schemas.microsoft.com/office/powerpoint/2010/main" val="3261865593"/>
              </p:ext>
            </p:extLst>
          </p:nvPr>
        </p:nvGraphicFramePr>
        <p:xfrm>
          <a:off x="1353193" y="4205628"/>
          <a:ext cx="4845057" cy="1615019"/>
        </p:xfrm>
        <a:graphic>
          <a:graphicData uri="http://schemas.openxmlformats.org/presentationml/2006/ole">
            <mc:AlternateContent xmlns:mc="http://schemas.openxmlformats.org/markup-compatibility/2006">
              <mc:Choice xmlns:v="urn:schemas-microsoft-com:vml" Requires="v">
                <p:oleObj name="Equation" r:id="rId7" imgW="2590560" imgH="863280" progId="Equation.DSMT4">
                  <p:embed/>
                </p:oleObj>
              </mc:Choice>
              <mc:Fallback>
                <p:oleObj name="Equation" r:id="rId7" imgW="2590560" imgH="863280" progId="Equation.DSMT4">
                  <p:embed/>
                  <p:pic>
                    <p:nvPicPr>
                      <p:cNvPr id="0" name=""/>
                      <p:cNvPicPr/>
                      <p:nvPr/>
                    </p:nvPicPr>
                    <p:blipFill>
                      <a:blip r:embed="rId8"/>
                      <a:stretch>
                        <a:fillRect/>
                      </a:stretch>
                    </p:blipFill>
                    <p:spPr>
                      <a:xfrm>
                        <a:off x="1353193" y="4205628"/>
                        <a:ext cx="4845057" cy="1615019"/>
                      </a:xfrm>
                      <a:prstGeom prst="rect">
                        <a:avLst/>
                      </a:prstGeom>
                      <a:ln w="22225">
                        <a:solidFill>
                          <a:srgbClr val="FF0000"/>
                        </a:solidFill>
                      </a:ln>
                    </p:spPr>
                  </p:pic>
                </p:oleObj>
              </mc:Fallback>
            </mc:AlternateContent>
          </a:graphicData>
        </a:graphic>
      </p:graphicFrame>
      <p:sp>
        <p:nvSpPr>
          <p:cNvPr id="18" name="Left Brace 17">
            <a:extLst>
              <a:ext uri="{FF2B5EF4-FFF2-40B4-BE49-F238E27FC236}">
                <a16:creationId xmlns:a16="http://schemas.microsoft.com/office/drawing/2014/main" id="{9E98C6CE-E62E-C0D4-EC81-F7F295DF8754}"/>
              </a:ext>
            </a:extLst>
          </p:cNvPr>
          <p:cNvSpPr/>
          <p:nvPr/>
        </p:nvSpPr>
        <p:spPr bwMode="auto">
          <a:xfrm>
            <a:off x="1046927" y="4323171"/>
            <a:ext cx="223935" cy="1489243"/>
          </a:xfrm>
          <a:prstGeom prst="leftBrace">
            <a:avLst>
              <a:gd name="adj1" fmla="val 45614"/>
              <a:gd name="adj2" fmla="val 50657"/>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Tree>
    <p:extLst>
      <p:ext uri="{BB962C8B-B14F-4D97-AF65-F5344CB8AC3E}">
        <p14:creationId xmlns:p14="http://schemas.microsoft.com/office/powerpoint/2010/main" val="1748878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FA8F02FF-E448-32FD-F813-995943CA614B}"/>
              </a:ext>
            </a:extLst>
          </p:cNvPr>
          <p:cNvSpPr txBox="1"/>
          <p:nvPr/>
        </p:nvSpPr>
        <p:spPr>
          <a:xfrm>
            <a:off x="990600" y="938211"/>
            <a:ext cx="4618652" cy="584775"/>
          </a:xfrm>
          <a:prstGeom prst="rect">
            <a:avLst/>
          </a:prstGeom>
          <a:noFill/>
        </p:spPr>
        <p:txBody>
          <a:bodyPr wrap="square">
            <a:spAutoFit/>
          </a:bodyPr>
          <a:lstStyle/>
          <a:p>
            <a:r>
              <a:rPr lang="en-US" sz="3200">
                <a:solidFill>
                  <a:srgbClr val="0000FF"/>
                </a:solidFill>
                <a:latin typeface="Arial" panose="020B0604020202020204" pitchFamily="34" charset="0"/>
                <a:cs typeface="Arial" panose="020B0604020202020204" pitchFamily="34" charset="0"/>
              </a:rPr>
              <a:t>2.11. Biến dạng dài tỉ đối </a:t>
            </a:r>
            <a:endParaRPr lang="en-US"/>
          </a:p>
        </p:txBody>
      </p:sp>
      <p:pic>
        <p:nvPicPr>
          <p:cNvPr id="7" name="Picture 6">
            <a:extLst>
              <a:ext uri="{FF2B5EF4-FFF2-40B4-BE49-F238E27FC236}">
                <a16:creationId xmlns:a16="http://schemas.microsoft.com/office/drawing/2014/main" id="{33966505-9040-32D2-C640-CD75F3E992B6}"/>
              </a:ext>
            </a:extLst>
          </p:cNvPr>
          <p:cNvPicPr>
            <a:picLocks noChangeAspect="1"/>
          </p:cNvPicPr>
          <p:nvPr/>
        </p:nvPicPr>
        <p:blipFill>
          <a:blip r:embed="rId3"/>
          <a:stretch>
            <a:fillRect/>
          </a:stretch>
        </p:blipFill>
        <p:spPr>
          <a:xfrm>
            <a:off x="1066453" y="1591248"/>
            <a:ext cx="4000847" cy="2972058"/>
          </a:xfrm>
          <a:prstGeom prst="rect">
            <a:avLst/>
          </a:prstGeom>
        </p:spPr>
      </p:pic>
      <p:sp>
        <p:nvSpPr>
          <p:cNvPr id="10" name="TextBox 9">
            <a:extLst>
              <a:ext uri="{FF2B5EF4-FFF2-40B4-BE49-F238E27FC236}">
                <a16:creationId xmlns:a16="http://schemas.microsoft.com/office/drawing/2014/main" id="{9277C41B-DC73-7DB1-123E-CFE38178B475}"/>
              </a:ext>
            </a:extLst>
          </p:cNvPr>
          <p:cNvSpPr txBox="1"/>
          <p:nvPr/>
        </p:nvSpPr>
        <p:spPr>
          <a:xfrm>
            <a:off x="4440887" y="1411425"/>
            <a:ext cx="4703113" cy="954107"/>
          </a:xfrm>
          <a:prstGeom prst="rect">
            <a:avLst/>
          </a:prstGeom>
          <a:noFill/>
        </p:spPr>
        <p:txBody>
          <a:bodyPr wrap="square">
            <a:spAutoFit/>
          </a:bodyPr>
          <a:lstStyle/>
          <a:p>
            <a:pPr algn="just"/>
            <a:r>
              <a:rPr lang="vi-VN" sz="2800" i="1">
                <a:solidFill>
                  <a:srgbClr val="0000FF"/>
                </a:solidFill>
                <a:effectLst/>
                <a:latin typeface="Arial" panose="020B0604020202020204" pitchFamily="34" charset="0"/>
                <a:cs typeface="Arial" panose="020B0604020202020204" pitchFamily="34" charset="0"/>
              </a:rPr>
              <a:t>AB = dz</a:t>
            </a:r>
            <a:r>
              <a:rPr lang="en-US" sz="2800" i="1">
                <a:solidFill>
                  <a:srgbClr val="000000"/>
                </a:solidFill>
                <a:effectLst/>
                <a:latin typeface="Arial" panose="020B0604020202020204" pitchFamily="34" charset="0"/>
                <a:cs typeface="Arial" panose="020B0604020202020204" pitchFamily="34" charset="0"/>
              </a:rPr>
              <a:t>: </a:t>
            </a:r>
            <a:r>
              <a:rPr lang="vi-VN" sz="2800" i="0">
                <a:solidFill>
                  <a:srgbClr val="000000"/>
                </a:solidFill>
                <a:effectLst/>
                <a:latin typeface="Arial" panose="020B0604020202020204" pitchFamily="34" charset="0"/>
                <a:cs typeface="Arial" panose="020B0604020202020204" pitchFamily="34" charset="0"/>
              </a:rPr>
              <a:t>phân tố chiều dài thanh lúc chưa biến dạng</a:t>
            </a:r>
            <a:r>
              <a:rPr lang="vi-VN" sz="2800">
                <a:latin typeface="Arial" panose="020B0604020202020204" pitchFamily="34" charset="0"/>
                <a:cs typeface="Arial" panose="020B0604020202020204" pitchFamily="34" charset="0"/>
              </a:rPr>
              <a:t> </a:t>
            </a:r>
            <a:endParaRPr lang="en-US" sz="28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942B459-B296-B4F1-BBF1-7A39980528A3}"/>
              </a:ext>
            </a:extLst>
          </p:cNvPr>
          <p:cNvSpPr txBox="1"/>
          <p:nvPr/>
        </p:nvSpPr>
        <p:spPr>
          <a:xfrm>
            <a:off x="4440887" y="2291455"/>
            <a:ext cx="4637314" cy="954107"/>
          </a:xfrm>
          <a:prstGeom prst="rect">
            <a:avLst/>
          </a:prstGeom>
          <a:noFill/>
        </p:spPr>
        <p:txBody>
          <a:bodyPr wrap="square">
            <a:spAutoFit/>
          </a:bodyPr>
          <a:lstStyle/>
          <a:p>
            <a:pPr algn="just"/>
            <a:r>
              <a:rPr lang="en-US" sz="2800">
                <a:solidFill>
                  <a:srgbClr val="0000FF"/>
                </a:solidFill>
                <a:latin typeface="Arial" panose="020B0604020202020204" pitchFamily="34" charset="0"/>
                <a:cs typeface="Arial" panose="020B0604020202020204" pitchFamily="34" charset="0"/>
              </a:rPr>
              <a:t>A*B* = dz*: </a:t>
            </a:r>
            <a:r>
              <a:rPr lang="en-US" sz="2800">
                <a:solidFill>
                  <a:srgbClr val="000000"/>
                </a:solidFill>
                <a:latin typeface="Arial" panose="020B0604020202020204" pitchFamily="34" charset="0"/>
                <a:cs typeface="Arial" panose="020B0604020202020204" pitchFamily="34" charset="0"/>
              </a:rPr>
              <a:t>phân tố chiều dài thanh lúc đã biến dạng </a:t>
            </a:r>
            <a:endParaRPr lang="en-US"/>
          </a:p>
        </p:txBody>
      </p:sp>
      <p:sp>
        <p:nvSpPr>
          <p:cNvPr id="16" name="TextBox 15">
            <a:extLst>
              <a:ext uri="{FF2B5EF4-FFF2-40B4-BE49-F238E27FC236}">
                <a16:creationId xmlns:a16="http://schemas.microsoft.com/office/drawing/2014/main" id="{F5B46AF8-3163-35C6-FED2-BB1EDE5698D4}"/>
              </a:ext>
            </a:extLst>
          </p:cNvPr>
          <p:cNvSpPr txBox="1"/>
          <p:nvPr/>
        </p:nvSpPr>
        <p:spPr>
          <a:xfrm>
            <a:off x="5067300" y="3166277"/>
            <a:ext cx="3824288" cy="954107"/>
          </a:xfrm>
          <a:prstGeom prst="rect">
            <a:avLst/>
          </a:prstGeom>
          <a:noFill/>
        </p:spPr>
        <p:txBody>
          <a:bodyPr wrap="square">
            <a:spAutoFit/>
          </a:bodyPr>
          <a:lstStyle/>
          <a:p>
            <a:r>
              <a:rPr lang="pl-PL" sz="2800">
                <a:solidFill>
                  <a:srgbClr val="0000FF"/>
                </a:solidFill>
                <a:latin typeface="Arial" panose="020B0604020202020204" pitchFamily="34" charset="0"/>
                <a:cs typeface="Arial" panose="020B0604020202020204" pitchFamily="34" charset="0"/>
              </a:rPr>
              <a:t>AA* = w(z)</a:t>
            </a:r>
            <a:r>
              <a:rPr lang="en-US" sz="2800">
                <a:solidFill>
                  <a:srgbClr val="000000"/>
                </a:solidFill>
                <a:latin typeface="Arial" panose="020B0604020202020204" pitchFamily="34" charset="0"/>
                <a:cs typeface="Arial" panose="020B0604020202020204" pitchFamily="34" charset="0"/>
              </a:rPr>
              <a:t>: </a:t>
            </a:r>
            <a:r>
              <a:rPr lang="pl-PL" sz="2800">
                <a:solidFill>
                  <a:srgbClr val="000000"/>
                </a:solidFill>
                <a:latin typeface="Arial" panose="020B0604020202020204" pitchFamily="34" charset="0"/>
                <a:cs typeface="Arial" panose="020B0604020202020204" pitchFamily="34" charset="0"/>
              </a:rPr>
              <a:t>chuyển vị mặt cắt A </a:t>
            </a:r>
            <a:endParaRPr lang="en-US"/>
          </a:p>
        </p:txBody>
      </p:sp>
      <p:sp>
        <p:nvSpPr>
          <p:cNvPr id="20" name="TextBox 19">
            <a:extLst>
              <a:ext uri="{FF2B5EF4-FFF2-40B4-BE49-F238E27FC236}">
                <a16:creationId xmlns:a16="http://schemas.microsoft.com/office/drawing/2014/main" id="{37C326C3-1292-6A99-F211-3615CA7B8827}"/>
              </a:ext>
            </a:extLst>
          </p:cNvPr>
          <p:cNvSpPr txBox="1"/>
          <p:nvPr/>
        </p:nvSpPr>
        <p:spPr>
          <a:xfrm>
            <a:off x="4786993" y="4046307"/>
            <a:ext cx="4637314" cy="954107"/>
          </a:xfrm>
          <a:prstGeom prst="rect">
            <a:avLst/>
          </a:prstGeom>
          <a:noFill/>
        </p:spPr>
        <p:txBody>
          <a:bodyPr wrap="square">
            <a:spAutoFit/>
          </a:bodyPr>
          <a:lstStyle/>
          <a:p>
            <a:r>
              <a:rPr lang="pl-PL" sz="2800">
                <a:solidFill>
                  <a:srgbClr val="0000FF"/>
                </a:solidFill>
                <a:latin typeface="Arial" panose="020B0604020202020204" pitchFamily="34" charset="0"/>
                <a:cs typeface="Arial" panose="020B0604020202020204" pitchFamily="34" charset="0"/>
              </a:rPr>
              <a:t>BB* = w(z + dz)</a:t>
            </a:r>
            <a:r>
              <a:rPr lang="en-US" sz="2800">
                <a:solidFill>
                  <a:srgbClr val="000000"/>
                </a:solidFill>
                <a:latin typeface="Arial" panose="020B0604020202020204" pitchFamily="34" charset="0"/>
                <a:cs typeface="Arial" panose="020B0604020202020204" pitchFamily="34" charset="0"/>
              </a:rPr>
              <a:t>: </a:t>
            </a:r>
            <a:r>
              <a:rPr lang="pl-PL" sz="2800">
                <a:solidFill>
                  <a:srgbClr val="000000"/>
                </a:solidFill>
                <a:latin typeface="Arial" panose="020B0604020202020204" pitchFamily="34" charset="0"/>
                <a:cs typeface="Arial" panose="020B0604020202020204" pitchFamily="34" charset="0"/>
              </a:rPr>
              <a:t>chuyển vị mặt cắt B </a:t>
            </a:r>
            <a:endParaRPr lang="en-US" sz="2800">
              <a:solidFill>
                <a:srgbClr val="000000"/>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46B1CE58-0C39-EBA7-0FC4-51A9C87F409E}"/>
              </a:ext>
            </a:extLst>
          </p:cNvPr>
          <p:cNvSpPr txBox="1"/>
          <p:nvPr/>
        </p:nvSpPr>
        <p:spPr>
          <a:xfrm>
            <a:off x="1216772" y="4740293"/>
            <a:ext cx="3224115" cy="523220"/>
          </a:xfrm>
          <a:prstGeom prst="rect">
            <a:avLst/>
          </a:prstGeom>
          <a:noFill/>
        </p:spPr>
        <p:txBody>
          <a:bodyPr wrap="square">
            <a:spAutoFit/>
          </a:bodyPr>
          <a:lstStyle/>
          <a:p>
            <a:r>
              <a:rPr lang="en-US" sz="2800">
                <a:solidFill>
                  <a:srgbClr val="000000"/>
                </a:solidFill>
                <a:latin typeface="Arial" panose="020B0604020202020204" pitchFamily="34" charset="0"/>
                <a:cs typeface="Arial" panose="020B0604020202020204" pitchFamily="34" charset="0"/>
              </a:rPr>
              <a:t>Biến dạng dài tỉ đối </a:t>
            </a:r>
            <a:endParaRPr lang="en-US"/>
          </a:p>
        </p:txBody>
      </p:sp>
      <p:graphicFrame>
        <p:nvGraphicFramePr>
          <p:cNvPr id="23" name="Object 22">
            <a:extLst>
              <a:ext uri="{FF2B5EF4-FFF2-40B4-BE49-F238E27FC236}">
                <a16:creationId xmlns:a16="http://schemas.microsoft.com/office/drawing/2014/main" id="{2DE7AAFC-64A4-69D5-3782-3FE4FDD55549}"/>
              </a:ext>
            </a:extLst>
          </p:cNvPr>
          <p:cNvGraphicFramePr>
            <a:graphicFrameLocks noChangeAspect="1"/>
          </p:cNvGraphicFramePr>
          <p:nvPr>
            <p:extLst>
              <p:ext uri="{D42A27DB-BD31-4B8C-83A1-F6EECF244321}">
                <p14:modId xmlns:p14="http://schemas.microsoft.com/office/powerpoint/2010/main" val="584205619"/>
              </p:ext>
            </p:extLst>
          </p:nvPr>
        </p:nvGraphicFramePr>
        <p:xfrm>
          <a:off x="6428383" y="4563306"/>
          <a:ext cx="2321417" cy="1516027"/>
        </p:xfrm>
        <a:graphic>
          <a:graphicData uri="http://schemas.openxmlformats.org/presentationml/2006/ole">
            <mc:AlternateContent xmlns:mc="http://schemas.openxmlformats.org/markup-compatibility/2006">
              <mc:Choice xmlns:v="urn:schemas-microsoft-com:vml" Requires="v">
                <p:oleObj name="Equation" r:id="rId4" imgW="1244520" imgH="812520" progId="Equation.DSMT4">
                  <p:embed/>
                </p:oleObj>
              </mc:Choice>
              <mc:Fallback>
                <p:oleObj name="Equation" r:id="rId4" imgW="1244520" imgH="812520" progId="Equation.DSMT4">
                  <p:embed/>
                  <p:pic>
                    <p:nvPicPr>
                      <p:cNvPr id="0" name=""/>
                      <p:cNvPicPr/>
                      <p:nvPr/>
                    </p:nvPicPr>
                    <p:blipFill>
                      <a:blip r:embed="rId5"/>
                      <a:stretch>
                        <a:fillRect/>
                      </a:stretch>
                    </p:blipFill>
                    <p:spPr>
                      <a:xfrm>
                        <a:off x="6428383" y="4563306"/>
                        <a:ext cx="2321417" cy="1516027"/>
                      </a:xfrm>
                      <a:prstGeom prst="rect">
                        <a:avLst/>
                      </a:prstGeom>
                      <a:ln w="19050">
                        <a:solidFill>
                          <a:srgbClr val="C00000"/>
                        </a:solidFill>
                      </a:ln>
                    </p:spPr>
                  </p:pic>
                </p:oleObj>
              </mc:Fallback>
            </mc:AlternateContent>
          </a:graphicData>
        </a:graphic>
      </p:graphicFrame>
      <p:sp>
        <p:nvSpPr>
          <p:cNvPr id="25" name="TextBox 24">
            <a:extLst>
              <a:ext uri="{FF2B5EF4-FFF2-40B4-BE49-F238E27FC236}">
                <a16:creationId xmlns:a16="http://schemas.microsoft.com/office/drawing/2014/main" id="{B66E5F5E-00BB-A198-71D4-8A9E14FCE2C6}"/>
              </a:ext>
            </a:extLst>
          </p:cNvPr>
          <p:cNvSpPr txBox="1"/>
          <p:nvPr/>
        </p:nvSpPr>
        <p:spPr>
          <a:xfrm>
            <a:off x="1119188" y="5528044"/>
            <a:ext cx="5309195" cy="523220"/>
          </a:xfrm>
          <a:prstGeom prst="rect">
            <a:avLst/>
          </a:prstGeom>
          <a:noFill/>
        </p:spPr>
        <p:txBody>
          <a:bodyPr wrap="square">
            <a:spAutoFit/>
          </a:bodyPr>
          <a:lstStyle/>
          <a:p>
            <a:r>
              <a:rPr lang="en-US" sz="2800">
                <a:solidFill>
                  <a:srgbClr val="000000"/>
                </a:solidFill>
                <a:latin typeface="Arial" panose="020B0604020202020204" pitchFamily="34" charset="0"/>
                <a:cs typeface="Arial" panose="020B0604020202020204" pitchFamily="34" charset="0"/>
              </a:rPr>
              <a:t>Mặt khác theo định luật Hooke </a:t>
            </a:r>
          </a:p>
        </p:txBody>
      </p:sp>
    </p:spTree>
    <p:extLst>
      <p:ext uri="{BB962C8B-B14F-4D97-AF65-F5344CB8AC3E}">
        <p14:creationId xmlns:p14="http://schemas.microsoft.com/office/powerpoint/2010/main" val="269231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895D6AE6-F3F5-60A4-DC5B-C73216A662DB}"/>
              </a:ext>
            </a:extLst>
          </p:cNvPr>
          <p:cNvSpPr txBox="1"/>
          <p:nvPr/>
        </p:nvSpPr>
        <p:spPr>
          <a:xfrm>
            <a:off x="990600" y="941641"/>
            <a:ext cx="5397759" cy="584775"/>
          </a:xfrm>
          <a:prstGeom prst="rect">
            <a:avLst/>
          </a:prstGeom>
          <a:noFill/>
        </p:spPr>
        <p:txBody>
          <a:bodyPr wrap="square">
            <a:spAutoFit/>
          </a:bodyPr>
          <a:lstStyle/>
          <a:p>
            <a:r>
              <a:rPr lang="en-US" sz="3200">
                <a:solidFill>
                  <a:srgbClr val="0000FF"/>
                </a:solidFill>
                <a:latin typeface="Arial" panose="020B0604020202020204" pitchFamily="34" charset="0"/>
                <a:cs typeface="Arial" panose="020B0604020202020204" pitchFamily="34" charset="0"/>
              </a:rPr>
              <a:t>2.12. Biến dạng dài tuyệt đối </a:t>
            </a:r>
          </a:p>
        </p:txBody>
      </p:sp>
      <p:pic>
        <p:nvPicPr>
          <p:cNvPr id="6" name="Picture 5">
            <a:extLst>
              <a:ext uri="{FF2B5EF4-FFF2-40B4-BE49-F238E27FC236}">
                <a16:creationId xmlns:a16="http://schemas.microsoft.com/office/drawing/2014/main" id="{EF4CA868-67A2-AEE9-244C-F23AEF9F41F2}"/>
              </a:ext>
            </a:extLst>
          </p:cNvPr>
          <p:cNvPicPr>
            <a:picLocks noChangeAspect="1"/>
          </p:cNvPicPr>
          <p:nvPr/>
        </p:nvPicPr>
        <p:blipFill>
          <a:blip r:embed="rId3"/>
          <a:stretch>
            <a:fillRect/>
          </a:stretch>
        </p:blipFill>
        <p:spPr>
          <a:xfrm>
            <a:off x="1119188" y="1526416"/>
            <a:ext cx="3387540" cy="2484600"/>
          </a:xfrm>
          <a:prstGeom prst="rect">
            <a:avLst/>
          </a:prstGeom>
        </p:spPr>
      </p:pic>
      <p:sp>
        <p:nvSpPr>
          <p:cNvPr id="9" name="TextBox 8">
            <a:extLst>
              <a:ext uri="{FF2B5EF4-FFF2-40B4-BE49-F238E27FC236}">
                <a16:creationId xmlns:a16="http://schemas.microsoft.com/office/drawing/2014/main" id="{193D05B0-0373-6556-87E4-70ECA8702E59}"/>
              </a:ext>
            </a:extLst>
          </p:cNvPr>
          <p:cNvSpPr txBox="1"/>
          <p:nvPr/>
        </p:nvSpPr>
        <p:spPr>
          <a:xfrm>
            <a:off x="4011678" y="1387819"/>
            <a:ext cx="4618652" cy="954107"/>
          </a:xfrm>
          <a:prstGeom prst="rect">
            <a:avLst/>
          </a:prstGeom>
          <a:noFill/>
        </p:spPr>
        <p:txBody>
          <a:bodyPr wrap="square">
            <a:spAutoFit/>
          </a:bodyPr>
          <a:lstStyle/>
          <a:p>
            <a:r>
              <a:rPr lang="en-US" sz="2800" i="1">
                <a:solidFill>
                  <a:srgbClr val="000000"/>
                </a:solidFill>
                <a:effectLst/>
                <a:latin typeface="Arial" panose="020B0604020202020204" pitchFamily="34" charset="0"/>
                <a:cs typeface="Arial" panose="020B0604020202020204" pitchFamily="34" charset="0"/>
              </a:rPr>
              <a:t>Biến dạng dài tuyệt đối của</a:t>
            </a:r>
          </a:p>
          <a:p>
            <a:r>
              <a:rPr lang="en-US" sz="2800" i="1">
                <a:solidFill>
                  <a:srgbClr val="000000"/>
                </a:solidFill>
                <a:effectLst/>
                <a:latin typeface="Arial" panose="020B0604020202020204" pitchFamily="34" charset="0"/>
                <a:cs typeface="Arial" panose="020B0604020202020204" pitchFamily="34" charset="0"/>
              </a:rPr>
              <a:t>phân tố AB = dz</a:t>
            </a:r>
            <a:r>
              <a:rPr lang="en-US" sz="2800">
                <a:latin typeface="Arial" panose="020B0604020202020204" pitchFamily="34" charset="0"/>
                <a:cs typeface="Arial" panose="020B0604020202020204" pitchFamily="34" charset="0"/>
              </a:rPr>
              <a:t> </a:t>
            </a:r>
          </a:p>
        </p:txBody>
      </p:sp>
      <p:graphicFrame>
        <p:nvGraphicFramePr>
          <p:cNvPr id="11" name="Object 10">
            <a:extLst>
              <a:ext uri="{FF2B5EF4-FFF2-40B4-BE49-F238E27FC236}">
                <a16:creationId xmlns:a16="http://schemas.microsoft.com/office/drawing/2014/main" id="{6BC4CD5A-D65E-8DEA-BD1F-547A5680B6C1}"/>
              </a:ext>
            </a:extLst>
          </p:cNvPr>
          <p:cNvGraphicFramePr>
            <a:graphicFrameLocks noChangeAspect="1"/>
          </p:cNvGraphicFramePr>
          <p:nvPr>
            <p:extLst>
              <p:ext uri="{D42A27DB-BD31-4B8C-83A1-F6EECF244321}">
                <p14:modId xmlns:p14="http://schemas.microsoft.com/office/powerpoint/2010/main" val="2022440000"/>
              </p:ext>
            </p:extLst>
          </p:nvPr>
        </p:nvGraphicFramePr>
        <p:xfrm>
          <a:off x="6816054" y="1833039"/>
          <a:ext cx="2225679" cy="741893"/>
        </p:xfrm>
        <a:graphic>
          <a:graphicData uri="http://schemas.openxmlformats.org/presentationml/2006/ole">
            <mc:AlternateContent xmlns:mc="http://schemas.openxmlformats.org/markup-compatibility/2006">
              <mc:Choice xmlns:v="urn:schemas-microsoft-com:vml" Requires="v">
                <p:oleObj name="Equation" r:id="rId4" imgW="1180800" imgH="393480" progId="Equation.DSMT4">
                  <p:embed/>
                </p:oleObj>
              </mc:Choice>
              <mc:Fallback>
                <p:oleObj name="Equation" r:id="rId4" imgW="1180800" imgH="393480" progId="Equation.DSMT4">
                  <p:embed/>
                  <p:pic>
                    <p:nvPicPr>
                      <p:cNvPr id="0" name=""/>
                      <p:cNvPicPr/>
                      <p:nvPr/>
                    </p:nvPicPr>
                    <p:blipFill>
                      <a:blip r:embed="rId5"/>
                      <a:stretch>
                        <a:fillRect/>
                      </a:stretch>
                    </p:blipFill>
                    <p:spPr>
                      <a:xfrm>
                        <a:off x="6816054" y="1833039"/>
                        <a:ext cx="2225679" cy="741893"/>
                      </a:xfrm>
                      <a:prstGeom prst="rect">
                        <a:avLst/>
                      </a:prstGeom>
                      <a:ln w="15875">
                        <a:solidFill>
                          <a:srgbClr val="C00000"/>
                        </a:solidFill>
                      </a:ln>
                    </p:spPr>
                  </p:pic>
                </p:oleObj>
              </mc:Fallback>
            </mc:AlternateContent>
          </a:graphicData>
        </a:graphic>
      </p:graphicFrame>
      <p:sp>
        <p:nvSpPr>
          <p:cNvPr id="14" name="TextBox 13">
            <a:extLst>
              <a:ext uri="{FF2B5EF4-FFF2-40B4-BE49-F238E27FC236}">
                <a16:creationId xmlns:a16="http://schemas.microsoft.com/office/drawing/2014/main" id="{4AC0EBA2-11F8-D03C-D516-433463D182F9}"/>
              </a:ext>
            </a:extLst>
          </p:cNvPr>
          <p:cNvSpPr txBox="1"/>
          <p:nvPr/>
        </p:nvSpPr>
        <p:spPr>
          <a:xfrm>
            <a:off x="4506728" y="2656302"/>
            <a:ext cx="4618652" cy="1231106"/>
          </a:xfrm>
          <a:prstGeom prst="rect">
            <a:avLst/>
          </a:prstGeom>
          <a:noFill/>
        </p:spPr>
        <p:txBody>
          <a:bodyPr wrap="square">
            <a:spAutoFit/>
          </a:bodyPr>
          <a:lstStyle/>
          <a:p>
            <a:r>
              <a:rPr lang="en-US" sz="2800" i="1">
                <a:solidFill>
                  <a:srgbClr val="000000"/>
                </a:solidFill>
                <a:latin typeface="Arial" panose="020B0604020202020204" pitchFamily="34" charset="0"/>
                <a:cs typeface="Arial" panose="020B0604020202020204" pitchFamily="34" charset="0"/>
              </a:rPr>
              <a:t>Biến dạng dài tuyệt đối của</a:t>
            </a:r>
          </a:p>
          <a:p>
            <a:r>
              <a:rPr lang="en-US" sz="2800" i="1">
                <a:solidFill>
                  <a:srgbClr val="000000"/>
                </a:solidFill>
                <a:latin typeface="Arial" panose="020B0604020202020204" pitchFamily="34" charset="0"/>
                <a:cs typeface="Arial" panose="020B0604020202020204" pitchFamily="34" charset="0"/>
              </a:rPr>
              <a:t>đoạn thanh CA = z </a:t>
            </a:r>
            <a:br>
              <a:rPr lang="en-US"/>
            </a:br>
            <a:endParaRPr lang="en-US"/>
          </a:p>
        </p:txBody>
      </p:sp>
      <p:graphicFrame>
        <p:nvGraphicFramePr>
          <p:cNvPr id="15" name="Object 14">
            <a:extLst>
              <a:ext uri="{FF2B5EF4-FFF2-40B4-BE49-F238E27FC236}">
                <a16:creationId xmlns:a16="http://schemas.microsoft.com/office/drawing/2014/main" id="{0CA72008-870A-E653-1936-8518ADB278A4}"/>
              </a:ext>
            </a:extLst>
          </p:cNvPr>
          <p:cNvGraphicFramePr>
            <a:graphicFrameLocks noChangeAspect="1"/>
          </p:cNvGraphicFramePr>
          <p:nvPr>
            <p:extLst>
              <p:ext uri="{D42A27DB-BD31-4B8C-83A1-F6EECF244321}">
                <p14:modId xmlns:p14="http://schemas.microsoft.com/office/powerpoint/2010/main" val="1587939586"/>
              </p:ext>
            </p:extLst>
          </p:nvPr>
        </p:nvGraphicFramePr>
        <p:xfrm>
          <a:off x="5058626" y="3496724"/>
          <a:ext cx="2966186" cy="899581"/>
        </p:xfrm>
        <a:graphic>
          <a:graphicData uri="http://schemas.openxmlformats.org/presentationml/2006/ole">
            <mc:AlternateContent xmlns:mc="http://schemas.openxmlformats.org/markup-compatibility/2006">
              <mc:Choice xmlns:v="urn:schemas-microsoft-com:vml" Requires="v">
                <p:oleObj name="Equation" r:id="rId6" imgW="1549080" imgH="469800" progId="Equation.DSMT4">
                  <p:embed/>
                </p:oleObj>
              </mc:Choice>
              <mc:Fallback>
                <p:oleObj name="Equation" r:id="rId6" imgW="1549080" imgH="469800" progId="Equation.DSMT4">
                  <p:embed/>
                  <p:pic>
                    <p:nvPicPr>
                      <p:cNvPr id="0" name=""/>
                      <p:cNvPicPr/>
                      <p:nvPr/>
                    </p:nvPicPr>
                    <p:blipFill>
                      <a:blip r:embed="rId7"/>
                      <a:stretch>
                        <a:fillRect/>
                      </a:stretch>
                    </p:blipFill>
                    <p:spPr>
                      <a:xfrm>
                        <a:off x="5058626" y="3496724"/>
                        <a:ext cx="2966186" cy="899581"/>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4AF1B555-3055-EF86-7CAC-3C123B0AC076}"/>
              </a:ext>
            </a:extLst>
          </p:cNvPr>
          <p:cNvSpPr txBox="1"/>
          <p:nvPr/>
        </p:nvSpPr>
        <p:spPr>
          <a:xfrm>
            <a:off x="990600" y="4348230"/>
            <a:ext cx="7397621" cy="523220"/>
          </a:xfrm>
          <a:prstGeom prst="rect">
            <a:avLst/>
          </a:prstGeom>
          <a:noFill/>
        </p:spPr>
        <p:txBody>
          <a:bodyPr wrap="square">
            <a:spAutoFit/>
          </a:bodyPr>
          <a:lstStyle/>
          <a:p>
            <a:r>
              <a:rPr lang="en-US" sz="2800" i="1">
                <a:solidFill>
                  <a:srgbClr val="000000"/>
                </a:solidFill>
                <a:latin typeface="Arial" panose="020B0604020202020204" pitchFamily="34" charset="0"/>
                <a:cs typeface="Arial" panose="020B0604020202020204" pitchFamily="34" charset="0"/>
              </a:rPr>
              <a:t>Biến dạng dài tuyệt đối của cả thanh CD = L </a:t>
            </a:r>
            <a:endParaRPr lang="en-US"/>
          </a:p>
        </p:txBody>
      </p:sp>
      <p:graphicFrame>
        <p:nvGraphicFramePr>
          <p:cNvPr id="19" name="Object 18">
            <a:extLst>
              <a:ext uri="{FF2B5EF4-FFF2-40B4-BE49-F238E27FC236}">
                <a16:creationId xmlns:a16="http://schemas.microsoft.com/office/drawing/2014/main" id="{5475CA83-33E4-D6F3-29E4-95059BF9232E}"/>
              </a:ext>
            </a:extLst>
          </p:cNvPr>
          <p:cNvGraphicFramePr>
            <a:graphicFrameLocks noChangeAspect="1"/>
          </p:cNvGraphicFramePr>
          <p:nvPr>
            <p:extLst>
              <p:ext uri="{D42A27DB-BD31-4B8C-83A1-F6EECF244321}">
                <p14:modId xmlns:p14="http://schemas.microsoft.com/office/powerpoint/2010/main" val="4221098090"/>
              </p:ext>
            </p:extLst>
          </p:nvPr>
        </p:nvGraphicFramePr>
        <p:xfrm>
          <a:off x="5760421" y="4782209"/>
          <a:ext cx="2452334" cy="1344828"/>
        </p:xfrm>
        <a:graphic>
          <a:graphicData uri="http://schemas.openxmlformats.org/presentationml/2006/ole">
            <mc:AlternateContent xmlns:mc="http://schemas.openxmlformats.org/markup-compatibility/2006">
              <mc:Choice xmlns:v="urn:schemas-microsoft-com:vml" Requires="v">
                <p:oleObj name="Equation" r:id="rId8" imgW="1574640" imgH="863280" progId="Equation.DSMT4">
                  <p:embed/>
                </p:oleObj>
              </mc:Choice>
              <mc:Fallback>
                <p:oleObj name="Equation" r:id="rId8" imgW="1574640" imgH="863280" progId="Equation.DSMT4">
                  <p:embed/>
                  <p:pic>
                    <p:nvPicPr>
                      <p:cNvPr id="0" name=""/>
                      <p:cNvPicPr/>
                      <p:nvPr/>
                    </p:nvPicPr>
                    <p:blipFill>
                      <a:blip r:embed="rId9"/>
                      <a:stretch>
                        <a:fillRect/>
                      </a:stretch>
                    </p:blipFill>
                    <p:spPr>
                      <a:xfrm>
                        <a:off x="5760421" y="4782209"/>
                        <a:ext cx="2452334" cy="1344828"/>
                      </a:xfrm>
                      <a:prstGeom prst="rect">
                        <a:avLst/>
                      </a:prstGeom>
                      <a:ln w="15875">
                        <a:solidFill>
                          <a:srgbClr val="C00000"/>
                        </a:solidFill>
                      </a:ln>
                    </p:spPr>
                  </p:pic>
                </p:oleObj>
              </mc:Fallback>
            </mc:AlternateContent>
          </a:graphicData>
        </a:graphic>
      </p:graphicFrame>
      <p:sp>
        <p:nvSpPr>
          <p:cNvPr id="24" name="TextBox 23">
            <a:extLst>
              <a:ext uri="{FF2B5EF4-FFF2-40B4-BE49-F238E27FC236}">
                <a16:creationId xmlns:a16="http://schemas.microsoft.com/office/drawing/2014/main" id="{9DA13CDC-53EF-792D-2517-BAD64957D613}"/>
              </a:ext>
            </a:extLst>
          </p:cNvPr>
          <p:cNvSpPr txBox="1"/>
          <p:nvPr/>
        </p:nvSpPr>
        <p:spPr>
          <a:xfrm>
            <a:off x="990600" y="4857855"/>
            <a:ext cx="4329986" cy="523220"/>
          </a:xfrm>
          <a:prstGeom prst="rect">
            <a:avLst/>
          </a:prstGeom>
          <a:noFill/>
        </p:spPr>
        <p:txBody>
          <a:bodyPr wrap="square">
            <a:spAutoFit/>
          </a:bodyPr>
          <a:lstStyle/>
          <a:p>
            <a:r>
              <a:rPr lang="en-US" sz="2800" i="1">
                <a:solidFill>
                  <a:srgbClr val="0000FF"/>
                </a:solidFill>
                <a:latin typeface="Arial" panose="020B0604020202020204" pitchFamily="34" charset="0"/>
                <a:cs typeface="Arial" panose="020B0604020202020204" pitchFamily="34" charset="0"/>
              </a:rPr>
              <a:t>Chuyển vị mặt cắt A và D </a:t>
            </a:r>
          </a:p>
        </p:txBody>
      </p:sp>
      <p:graphicFrame>
        <p:nvGraphicFramePr>
          <p:cNvPr id="26" name="Object 25">
            <a:extLst>
              <a:ext uri="{FF2B5EF4-FFF2-40B4-BE49-F238E27FC236}">
                <a16:creationId xmlns:a16="http://schemas.microsoft.com/office/drawing/2014/main" id="{18476679-D673-FEC8-86C9-72320484D09B}"/>
              </a:ext>
            </a:extLst>
          </p:cNvPr>
          <p:cNvGraphicFramePr>
            <a:graphicFrameLocks noChangeAspect="1"/>
          </p:cNvGraphicFramePr>
          <p:nvPr>
            <p:extLst>
              <p:ext uri="{D42A27DB-BD31-4B8C-83A1-F6EECF244321}">
                <p14:modId xmlns:p14="http://schemas.microsoft.com/office/powerpoint/2010/main" val="1337875829"/>
              </p:ext>
            </p:extLst>
          </p:nvPr>
        </p:nvGraphicFramePr>
        <p:xfrm>
          <a:off x="1955831" y="5331584"/>
          <a:ext cx="2302689" cy="846966"/>
        </p:xfrm>
        <a:graphic>
          <a:graphicData uri="http://schemas.openxmlformats.org/presentationml/2006/ole">
            <mc:AlternateContent xmlns:mc="http://schemas.openxmlformats.org/markup-compatibility/2006">
              <mc:Choice xmlns:v="urn:schemas-microsoft-com:vml" Requires="v">
                <p:oleObj name="Equation" r:id="rId10" imgW="1104840" imgH="406080" progId="Equation.DSMT4">
                  <p:embed/>
                </p:oleObj>
              </mc:Choice>
              <mc:Fallback>
                <p:oleObj name="Equation" r:id="rId10" imgW="1104840" imgH="406080" progId="Equation.DSMT4">
                  <p:embed/>
                  <p:pic>
                    <p:nvPicPr>
                      <p:cNvPr id="0" name=""/>
                      <p:cNvPicPr/>
                      <p:nvPr/>
                    </p:nvPicPr>
                    <p:blipFill>
                      <a:blip r:embed="rId11"/>
                      <a:stretch>
                        <a:fillRect/>
                      </a:stretch>
                    </p:blipFill>
                    <p:spPr>
                      <a:xfrm>
                        <a:off x="1955831" y="5331584"/>
                        <a:ext cx="2302689" cy="846966"/>
                      </a:xfrm>
                      <a:prstGeom prst="rect">
                        <a:avLst/>
                      </a:prstGeom>
                      <a:ln w="15875">
                        <a:solidFill>
                          <a:srgbClr val="C00000"/>
                        </a:solidFill>
                      </a:ln>
                    </p:spPr>
                  </p:pic>
                </p:oleObj>
              </mc:Fallback>
            </mc:AlternateContent>
          </a:graphicData>
        </a:graphic>
      </p:graphicFrame>
    </p:spTree>
    <p:extLst>
      <p:ext uri="{BB962C8B-B14F-4D97-AF65-F5344CB8AC3E}">
        <p14:creationId xmlns:p14="http://schemas.microsoft.com/office/powerpoint/2010/main" val="3505702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EACCCF47-299A-6F98-94EA-B1A04C5CBA7D}"/>
              </a:ext>
            </a:extLst>
          </p:cNvPr>
          <p:cNvSpPr txBox="1"/>
          <p:nvPr/>
        </p:nvSpPr>
        <p:spPr>
          <a:xfrm>
            <a:off x="738188" y="938211"/>
            <a:ext cx="8153400" cy="1077218"/>
          </a:xfrm>
          <a:prstGeom prst="rect">
            <a:avLst/>
          </a:prstGeom>
          <a:noFill/>
        </p:spPr>
        <p:txBody>
          <a:bodyPr wrap="square">
            <a:spAutoFit/>
          </a:bodyPr>
          <a:lstStyle/>
          <a:p>
            <a:pPr algn="ctr"/>
            <a:r>
              <a:rPr lang="en-US" sz="3200">
                <a:solidFill>
                  <a:srgbClr val="0000FF"/>
                </a:solidFill>
                <a:latin typeface="Arial" panose="020B0604020202020204" pitchFamily="34" charset="0"/>
                <a:cs typeface="Arial" panose="020B0604020202020204" pitchFamily="34" charset="0"/>
              </a:rPr>
              <a:t>2.13. Biến dạng dài tuyệt đối của thanh nhiều đoạn với lực tập trung</a:t>
            </a:r>
            <a:endParaRPr lang="en-US"/>
          </a:p>
        </p:txBody>
      </p:sp>
      <p:pic>
        <p:nvPicPr>
          <p:cNvPr id="7" name="Picture 6">
            <a:extLst>
              <a:ext uri="{FF2B5EF4-FFF2-40B4-BE49-F238E27FC236}">
                <a16:creationId xmlns:a16="http://schemas.microsoft.com/office/drawing/2014/main" id="{1771562B-81AF-EB71-88C0-F3DA024F3171}"/>
              </a:ext>
            </a:extLst>
          </p:cNvPr>
          <p:cNvPicPr>
            <a:picLocks noChangeAspect="1"/>
          </p:cNvPicPr>
          <p:nvPr/>
        </p:nvPicPr>
        <p:blipFill>
          <a:blip r:embed="rId3"/>
          <a:stretch>
            <a:fillRect/>
          </a:stretch>
        </p:blipFill>
        <p:spPr>
          <a:xfrm>
            <a:off x="1102870" y="1929543"/>
            <a:ext cx="7285351" cy="2202371"/>
          </a:xfrm>
          <a:prstGeom prst="rect">
            <a:avLst/>
          </a:prstGeom>
        </p:spPr>
      </p:pic>
      <p:graphicFrame>
        <p:nvGraphicFramePr>
          <p:cNvPr id="8" name="Object 7">
            <a:extLst>
              <a:ext uri="{FF2B5EF4-FFF2-40B4-BE49-F238E27FC236}">
                <a16:creationId xmlns:a16="http://schemas.microsoft.com/office/drawing/2014/main" id="{049E45FA-804E-422B-7DAA-48EB8743E52C}"/>
              </a:ext>
            </a:extLst>
          </p:cNvPr>
          <p:cNvGraphicFramePr>
            <a:graphicFrameLocks noChangeAspect="1"/>
          </p:cNvGraphicFramePr>
          <p:nvPr>
            <p:extLst>
              <p:ext uri="{D42A27DB-BD31-4B8C-83A1-F6EECF244321}">
                <p14:modId xmlns:p14="http://schemas.microsoft.com/office/powerpoint/2010/main" val="1006819308"/>
              </p:ext>
            </p:extLst>
          </p:nvPr>
        </p:nvGraphicFramePr>
        <p:xfrm>
          <a:off x="2124308" y="4361232"/>
          <a:ext cx="4895383" cy="1098323"/>
        </p:xfrm>
        <a:graphic>
          <a:graphicData uri="http://schemas.openxmlformats.org/presentationml/2006/ole">
            <mc:AlternateContent xmlns:mc="http://schemas.openxmlformats.org/markup-compatibility/2006">
              <mc:Choice xmlns:v="urn:schemas-microsoft-com:vml" Requires="v">
                <p:oleObj name="Equation" r:id="rId4" imgW="1981080" imgH="444240" progId="Equation.DSMT4">
                  <p:embed/>
                </p:oleObj>
              </mc:Choice>
              <mc:Fallback>
                <p:oleObj name="Equation" r:id="rId4" imgW="1981080" imgH="444240" progId="Equation.DSMT4">
                  <p:embed/>
                  <p:pic>
                    <p:nvPicPr>
                      <p:cNvPr id="0" name=""/>
                      <p:cNvPicPr/>
                      <p:nvPr/>
                    </p:nvPicPr>
                    <p:blipFill>
                      <a:blip r:embed="rId5"/>
                      <a:stretch>
                        <a:fillRect/>
                      </a:stretch>
                    </p:blipFill>
                    <p:spPr>
                      <a:xfrm>
                        <a:off x="2124308" y="4361232"/>
                        <a:ext cx="4895383" cy="1098323"/>
                      </a:xfrm>
                      <a:prstGeom prst="rect">
                        <a:avLst/>
                      </a:prstGeom>
                      <a:ln w="15875">
                        <a:solidFill>
                          <a:srgbClr val="C00000"/>
                        </a:solidFill>
                      </a:ln>
                    </p:spPr>
                  </p:pic>
                </p:oleObj>
              </mc:Fallback>
            </mc:AlternateContent>
          </a:graphicData>
        </a:graphic>
      </p:graphicFrame>
    </p:spTree>
    <p:extLst>
      <p:ext uri="{BB962C8B-B14F-4D97-AF65-F5344CB8AC3E}">
        <p14:creationId xmlns:p14="http://schemas.microsoft.com/office/powerpoint/2010/main" val="1291995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sp>
        <p:nvSpPr>
          <p:cNvPr id="15365" name="Rectangle 9">
            <a:extLst>
              <a:ext uri="{FF2B5EF4-FFF2-40B4-BE49-F238E27FC236}">
                <a16:creationId xmlns:a16="http://schemas.microsoft.com/office/drawing/2014/main" id="{F973A1A5-D6F4-A25F-BEFD-AD8FC7D412FE}"/>
              </a:ext>
            </a:extLst>
          </p:cNvPr>
          <p:cNvSpPr>
            <a:spLocks noChangeArrowheads="1"/>
          </p:cNvSpPr>
          <p:nvPr/>
        </p:nvSpPr>
        <p:spPr bwMode="auto">
          <a:xfrm>
            <a:off x="1119188" y="1189078"/>
            <a:ext cx="7940836" cy="171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tabLst>
                <a:tab pos="25400" algn="l"/>
                <a:tab pos="5295900" algn="l"/>
              </a:tabLst>
              <a:defRPr sz="3200">
                <a:solidFill>
                  <a:schemeClr val="tx1"/>
                </a:solidFill>
                <a:latin typeface="Arial Black" panose="020B0A04020102020204" pitchFamily="34" charset="0"/>
              </a:defRPr>
            </a:lvl1pPr>
            <a:lvl2pPr marL="742950" indent="-285750">
              <a:spcBef>
                <a:spcPct val="20000"/>
              </a:spcBef>
              <a:buChar char="–"/>
              <a:tabLst>
                <a:tab pos="25400" algn="l"/>
                <a:tab pos="5295900" algn="l"/>
              </a:tabLst>
              <a:defRPr sz="2800">
                <a:solidFill>
                  <a:schemeClr val="tx1"/>
                </a:solidFill>
                <a:latin typeface="Arial Black" panose="020B0A04020102020204" pitchFamily="34" charset="0"/>
              </a:defRPr>
            </a:lvl2pPr>
            <a:lvl3pPr marL="1143000" indent="-228600">
              <a:spcBef>
                <a:spcPct val="20000"/>
              </a:spcBef>
              <a:buChar char="•"/>
              <a:tabLst>
                <a:tab pos="25400" algn="l"/>
                <a:tab pos="5295900" algn="l"/>
              </a:tabLst>
              <a:defRPr sz="2400">
                <a:solidFill>
                  <a:schemeClr val="tx1"/>
                </a:solidFill>
                <a:latin typeface="Arial Black" panose="020B0A04020102020204" pitchFamily="34" charset="0"/>
              </a:defRPr>
            </a:lvl3pPr>
            <a:lvl4pPr marL="1600200" indent="-228600">
              <a:spcBef>
                <a:spcPct val="20000"/>
              </a:spcBef>
              <a:buChar char="–"/>
              <a:tabLst>
                <a:tab pos="25400" algn="l"/>
                <a:tab pos="5295900" algn="l"/>
              </a:tabLst>
              <a:defRPr sz="2000">
                <a:solidFill>
                  <a:schemeClr val="tx1"/>
                </a:solidFill>
                <a:latin typeface="Arial Black" panose="020B0A04020102020204" pitchFamily="34" charset="0"/>
              </a:defRPr>
            </a:lvl4pPr>
            <a:lvl5pPr marL="2057400" indent="-228600">
              <a:spcBef>
                <a:spcPct val="20000"/>
              </a:spcBef>
              <a:buChar char="»"/>
              <a:tabLst>
                <a:tab pos="25400" algn="l"/>
                <a:tab pos="5295900" algn="l"/>
              </a:tabLst>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9pPr>
          </a:lstStyle>
          <a:p>
            <a:pPr marL="0" marR="0" lvl="0" indent="0" algn="ctr" defTabSz="914400" rtl="0" eaLnBrk="1" fontAlgn="base" latinLnBrk="0" hangingPunct="1">
              <a:lnSpc>
                <a:spcPts val="6600"/>
              </a:lnSpc>
              <a:spcBef>
                <a:spcPct val="0"/>
              </a:spcBef>
              <a:spcAft>
                <a:spcPct val="0"/>
              </a:spcAft>
              <a:buClrTx/>
              <a:buSzTx/>
              <a:buFontTx/>
              <a:buNone/>
              <a:tabLst>
                <a:tab pos="25400" algn="l"/>
                <a:tab pos="5295900" algn="l"/>
              </a:tabLst>
              <a:defRPr/>
            </a:pPr>
            <a:r>
              <a:rPr kumimoji="0" lang="en-US" altLang="zh-CN" sz="4800" b="1" i="0" u="none" strike="noStrike" kern="1200" cap="none" spc="0" normalizeH="0" baseline="0" noProof="0">
                <a:ln>
                  <a:noFill/>
                </a:ln>
                <a:solidFill>
                  <a:srgbClr val="3333FF"/>
                </a:solidFill>
                <a:effectLst/>
                <a:uLnTx/>
                <a:uFillTx/>
                <a:latin typeface="Arial" panose="020B0604020202020204" pitchFamily="34" charset="0"/>
                <a:ea typeface="宋体" panose="02010600030101010101" pitchFamily="2" charset="-122"/>
                <a:cs typeface="Arial" panose="020B0604020202020204" pitchFamily="34" charset="0"/>
              </a:rPr>
              <a:t>Chương </a:t>
            </a:r>
            <a:r>
              <a:rPr lang="en-US" altLang="zh-CN" sz="4800" b="1">
                <a:solidFill>
                  <a:srgbClr val="3333FF"/>
                </a:solidFill>
                <a:latin typeface="Arial" panose="020B0604020202020204" pitchFamily="34" charset="0"/>
                <a:ea typeface="宋体" panose="02010600030101010101" pitchFamily="2" charset="-122"/>
                <a:cs typeface="Arial" panose="020B0604020202020204" pitchFamily="34" charset="0"/>
              </a:rPr>
              <a:t>2</a:t>
            </a:r>
            <a:r>
              <a:rPr kumimoji="0" lang="en-US" altLang="zh-CN" sz="4800" b="1" i="0" u="none" strike="noStrike" kern="1200" cap="none" spc="0" normalizeH="0" baseline="0" noProof="0">
                <a:ln>
                  <a:noFill/>
                </a:ln>
                <a:solidFill>
                  <a:srgbClr val="3333FF"/>
                </a:solidFill>
                <a:effectLst/>
                <a:uLnTx/>
                <a:uFillTx/>
                <a:latin typeface="Arial" panose="020B0604020202020204" pitchFamily="34" charset="0"/>
                <a:ea typeface="宋体" panose="02010600030101010101" pitchFamily="2" charset="-122"/>
                <a:cs typeface="Arial" panose="020B0604020202020204" pitchFamily="34" charset="0"/>
              </a:rPr>
              <a:t>: Kéo - Nén đúng tâm</a:t>
            </a:r>
          </a:p>
        </p:txBody>
      </p:sp>
      <p:pic>
        <p:nvPicPr>
          <p:cNvPr id="15366" name="Picture 11" descr="h2.png">
            <a:extLst>
              <a:ext uri="{FF2B5EF4-FFF2-40B4-BE49-F238E27FC236}">
                <a16:creationId xmlns:a16="http://schemas.microsoft.com/office/drawing/2014/main" id="{473B376E-F456-C0D1-687F-E3BA4E2C5D8A}"/>
              </a:ext>
            </a:extLst>
          </p:cNvPr>
          <p:cNvPicPr>
            <a:picLocks noChangeAspect="1"/>
          </p:cNvPicPr>
          <p:nvPr/>
        </p:nvPicPr>
        <p:blipFill>
          <a:blip r:embed="rId3">
            <a:extLst>
              <a:ext uri="{28A0092B-C50C-407E-A947-70E740481C1C}">
                <a14:useLocalDpi xmlns:a14="http://schemas.microsoft.com/office/drawing/2010/main" val="0"/>
              </a:ext>
            </a:extLst>
          </a:blip>
          <a:srcRect r="34177" b="20686"/>
          <a:stretch>
            <a:fillRect/>
          </a:stretch>
        </p:blipFill>
        <p:spPr bwMode="auto">
          <a:xfrm>
            <a:off x="1067577" y="2902689"/>
            <a:ext cx="4141067" cy="318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13">
            <a:extLst>
              <a:ext uri="{FF2B5EF4-FFF2-40B4-BE49-F238E27FC236}">
                <a16:creationId xmlns:a16="http://schemas.microsoft.com/office/drawing/2014/main" id="{FA212F5D-8C0E-AF80-8E25-7624D493DB27}"/>
              </a:ext>
            </a:extLst>
          </p:cNvPr>
          <p:cNvSpPr>
            <a:spLocks noChangeArrowheads="1"/>
          </p:cNvSpPr>
          <p:nvPr/>
        </p:nvSpPr>
        <p:spPr bwMode="auto">
          <a:xfrm>
            <a:off x="5715000" y="4724400"/>
            <a:ext cx="2314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tabLst>
                <a:tab pos="25400" algn="l"/>
                <a:tab pos="5295900" algn="l"/>
              </a:tabLst>
              <a:defRPr sz="3200">
                <a:solidFill>
                  <a:schemeClr val="tx1"/>
                </a:solidFill>
                <a:latin typeface="Arial Black" panose="020B0A04020102020204" pitchFamily="34" charset="0"/>
              </a:defRPr>
            </a:lvl1pPr>
            <a:lvl2pPr marL="742950" indent="-285750">
              <a:spcBef>
                <a:spcPct val="20000"/>
              </a:spcBef>
              <a:buChar char="–"/>
              <a:tabLst>
                <a:tab pos="25400" algn="l"/>
                <a:tab pos="5295900" algn="l"/>
              </a:tabLst>
              <a:defRPr sz="2800">
                <a:solidFill>
                  <a:schemeClr val="tx1"/>
                </a:solidFill>
                <a:latin typeface="Arial Black" panose="020B0A04020102020204" pitchFamily="34" charset="0"/>
              </a:defRPr>
            </a:lvl2pPr>
            <a:lvl3pPr marL="1143000" indent="-228600">
              <a:spcBef>
                <a:spcPct val="20000"/>
              </a:spcBef>
              <a:buChar char="•"/>
              <a:tabLst>
                <a:tab pos="25400" algn="l"/>
                <a:tab pos="5295900" algn="l"/>
              </a:tabLst>
              <a:defRPr sz="2400">
                <a:solidFill>
                  <a:schemeClr val="tx1"/>
                </a:solidFill>
                <a:latin typeface="Arial Black" panose="020B0A04020102020204" pitchFamily="34" charset="0"/>
              </a:defRPr>
            </a:lvl3pPr>
            <a:lvl4pPr marL="1600200" indent="-228600">
              <a:spcBef>
                <a:spcPct val="20000"/>
              </a:spcBef>
              <a:buChar char="–"/>
              <a:tabLst>
                <a:tab pos="25400" algn="l"/>
                <a:tab pos="5295900" algn="l"/>
              </a:tabLst>
              <a:defRPr sz="2000">
                <a:solidFill>
                  <a:schemeClr val="tx1"/>
                </a:solidFill>
                <a:latin typeface="Arial Black" panose="020B0A04020102020204" pitchFamily="34" charset="0"/>
              </a:defRPr>
            </a:lvl4pPr>
            <a:lvl5pPr marL="2057400" indent="-228600">
              <a:spcBef>
                <a:spcPct val="20000"/>
              </a:spcBef>
              <a:buChar char="»"/>
              <a:tabLst>
                <a:tab pos="25400" algn="l"/>
                <a:tab pos="5295900" algn="l"/>
              </a:tabLst>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tabLst>
                <a:tab pos="25400" algn="l"/>
                <a:tab pos="5295900" algn="l"/>
              </a:tabLst>
              <a:defRPr sz="2000">
                <a:solidFill>
                  <a:schemeClr val="tx1"/>
                </a:solidFill>
                <a:latin typeface="Arial Black" panose="020B0A04020102020204" pitchFamily="34" charset="0"/>
              </a:defRPr>
            </a:lvl9pPr>
          </a:lstStyle>
          <a:p>
            <a:pPr marL="0" marR="0" lvl="0" indent="0" algn="l" defTabSz="914400" rtl="0" eaLnBrk="1" fontAlgn="base" latinLnBrk="0" hangingPunct="1">
              <a:lnSpc>
                <a:spcPts val="3600"/>
              </a:lnSpc>
              <a:spcBef>
                <a:spcPct val="0"/>
              </a:spcBef>
              <a:spcAft>
                <a:spcPct val="0"/>
              </a:spcAft>
              <a:buClrTx/>
              <a:buSzTx/>
              <a:buFontTx/>
              <a:buNone/>
              <a:tabLst>
                <a:tab pos="25400" algn="l"/>
                <a:tab pos="5295900" algn="l"/>
              </a:tabLst>
              <a:defRPr/>
            </a:pP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Ngô Văn Cường</a:t>
            </a:r>
          </a:p>
        </p:txBody>
      </p:sp>
      <p:sp>
        <p:nvSpPr>
          <p:cNvPr id="15369" name="Rectangle 14">
            <a:extLst>
              <a:ext uri="{FF2B5EF4-FFF2-40B4-BE49-F238E27FC236}">
                <a16:creationId xmlns:a16="http://schemas.microsoft.com/office/drawing/2014/main" id="{41EFA8C2-67BC-BE0C-D8CE-1099A3254E57}"/>
              </a:ext>
            </a:extLst>
          </p:cNvPr>
          <p:cNvSpPr>
            <a:spLocks noChangeArrowheads="1"/>
          </p:cNvSpPr>
          <p:nvPr/>
        </p:nvSpPr>
        <p:spPr bwMode="auto">
          <a:xfrm>
            <a:off x="5084763" y="5334000"/>
            <a:ext cx="4059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l" defTabSz="914400" rtl="0" eaLnBrk="1" fontAlgn="base" latinLnBrk="0" hangingPunct="1">
              <a:lnSpc>
                <a:spcPts val="31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Đại</a:t>
            </a:r>
            <a:r>
              <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học</a:t>
            </a:r>
            <a:r>
              <a:rPr kumimoji="0"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0" u="none" strike="noStrike" kern="1200" cap="none" spc="0" normalizeH="0" baseline="0" noProof="0">
                <a:ln>
                  <a:noFill/>
                </a:ln>
                <a:solidFill>
                  <a:srgbClr val="FD1B03"/>
                </a:solidFill>
                <a:effectLst/>
                <a:uLnTx/>
                <a:uFillTx/>
                <a:latin typeface="Times New Roman" panose="02020603050405020304" pitchFamily="18" charset="0"/>
                <a:ea typeface="宋体" panose="02010600030101010101" pitchFamily="2" charset="-122"/>
                <a:cs typeface="Times New Roman" panose="02020603050405020304" pitchFamily="18" charset="0"/>
              </a:rPr>
              <a:t>công nghiệp TPHCM</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Tree>
    <p:extLst>
      <p:ext uri="{BB962C8B-B14F-4D97-AF65-F5344CB8AC3E}">
        <p14:creationId xmlns:p14="http://schemas.microsoft.com/office/powerpoint/2010/main" val="3731742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B0F8D3EE-0669-F434-D3B6-E7E39CDA9B6C}"/>
              </a:ext>
            </a:extLst>
          </p:cNvPr>
          <p:cNvSpPr txBox="1"/>
          <p:nvPr/>
        </p:nvSpPr>
        <p:spPr>
          <a:xfrm>
            <a:off x="1119188" y="1026314"/>
            <a:ext cx="7772399" cy="1443857"/>
          </a:xfrm>
          <a:prstGeom prst="rect">
            <a:avLst/>
          </a:prstGeom>
          <a:noFill/>
        </p:spPr>
        <p:txBody>
          <a:bodyPr wrap="square">
            <a:spAutoFit/>
          </a:bodyPr>
          <a:lstStyle/>
          <a:p>
            <a:pPr>
              <a:lnSpc>
                <a:spcPct val="107000"/>
              </a:lnSpc>
              <a:spcAft>
                <a:spcPts val="800"/>
              </a:spcAft>
            </a:pPr>
            <a:r>
              <a:rPr lang="en-US" sz="2800" b="1">
                <a:latin typeface="Arial" panose="020B0604020202020204" pitchFamily="34" charset="0"/>
                <a:ea typeface="Times New Roman" panose="02020603050405020304" pitchFamily="18" charset="0"/>
                <a:cs typeface="Times New Roman" panose="02020603050405020304" pitchFamily="18" charset="0"/>
              </a:rPr>
              <a:t>Ví dụ</a:t>
            </a:r>
            <a:r>
              <a:rPr lang="en-US" sz="2800" b="1">
                <a:effectLst/>
                <a:latin typeface="Arial" panose="020B0604020202020204" pitchFamily="34" charset="0"/>
                <a:ea typeface="Times New Roman" panose="02020603050405020304" pitchFamily="18" charset="0"/>
                <a:cs typeface="Times New Roman" panose="02020603050405020304" pitchFamily="18" charset="0"/>
              </a:rPr>
              <a:t> 1: </a:t>
            </a:r>
            <a:r>
              <a:rPr lang="en-US" sz="2800">
                <a:effectLst/>
                <a:latin typeface="Arial" panose="020B0604020202020204" pitchFamily="34" charset="0"/>
                <a:ea typeface="Times New Roman" panose="02020603050405020304" pitchFamily="18" charset="0"/>
                <a:cs typeface="Times New Roman" panose="02020603050405020304" pitchFamily="18" charset="0"/>
              </a:rPr>
              <a:t>Cho các thanh chịu lực như hình vẽ. Vẽ biểu đồ lực dọc, ứng suất và chuyển vị của các mặt cắt ngang.</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1FC49873-BA64-17EE-F1FD-A818E0868B5F}"/>
              </a:ext>
            </a:extLst>
          </p:cNvPr>
          <p:cNvGraphicFramePr>
            <a:graphicFrameLocks noChangeAspect="1"/>
          </p:cNvGraphicFramePr>
          <p:nvPr>
            <p:extLst>
              <p:ext uri="{D42A27DB-BD31-4B8C-83A1-F6EECF244321}">
                <p14:modId xmlns:p14="http://schemas.microsoft.com/office/powerpoint/2010/main" val="3535218852"/>
              </p:ext>
            </p:extLst>
          </p:nvPr>
        </p:nvGraphicFramePr>
        <p:xfrm>
          <a:off x="1088101" y="2393938"/>
          <a:ext cx="7300120" cy="955652"/>
        </p:xfrm>
        <a:graphic>
          <a:graphicData uri="http://schemas.openxmlformats.org/presentationml/2006/ole">
            <mc:AlternateContent xmlns:mc="http://schemas.openxmlformats.org/markup-compatibility/2006">
              <mc:Choice xmlns:v="urn:schemas-microsoft-com:vml" Requires="v">
                <p:oleObj name="Equation" r:id="rId3" imgW="3492360" imgH="457200" progId="Equation.DSMT4">
                  <p:embed/>
                </p:oleObj>
              </mc:Choice>
              <mc:Fallback>
                <p:oleObj name="Equation" r:id="rId3" imgW="3492360" imgH="457200" progId="Equation.DSMT4">
                  <p:embed/>
                  <p:pic>
                    <p:nvPicPr>
                      <p:cNvPr id="0" name="Object 1"/>
                      <p:cNvPicPr>
                        <a:picLocks noChangeAspect="1" noChangeArrowheads="1"/>
                      </p:cNvPicPr>
                      <p:nvPr/>
                    </p:nvPicPr>
                    <p:blipFill>
                      <a:blip r:embed="rId4"/>
                      <a:srcRect/>
                      <a:stretch>
                        <a:fillRect/>
                      </a:stretch>
                    </p:blipFill>
                    <p:spPr bwMode="auto">
                      <a:xfrm>
                        <a:off x="1088101" y="2393938"/>
                        <a:ext cx="7300120" cy="955652"/>
                      </a:xfrm>
                      <a:prstGeom prst="rect">
                        <a:avLst/>
                      </a:prstGeom>
                      <a:noFill/>
                    </p:spPr>
                  </p:pic>
                </p:oleObj>
              </mc:Fallback>
            </mc:AlternateContent>
          </a:graphicData>
        </a:graphic>
      </p:graphicFrame>
      <p:pic>
        <p:nvPicPr>
          <p:cNvPr id="11" name="Picture 10">
            <a:extLst>
              <a:ext uri="{FF2B5EF4-FFF2-40B4-BE49-F238E27FC236}">
                <a16:creationId xmlns:a16="http://schemas.microsoft.com/office/drawing/2014/main" id="{6094D965-5FF1-BDC7-A5BF-3F7165AEB98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67300" y="2920978"/>
            <a:ext cx="3714750" cy="1727200"/>
          </a:xfrm>
          <a:prstGeom prst="rect">
            <a:avLst/>
          </a:prstGeom>
          <a:noFill/>
          <a:ln>
            <a:noFill/>
          </a:ln>
        </p:spPr>
      </p:pic>
      <p:sp>
        <p:nvSpPr>
          <p:cNvPr id="12" name="TextBox 11">
            <a:extLst>
              <a:ext uri="{FF2B5EF4-FFF2-40B4-BE49-F238E27FC236}">
                <a16:creationId xmlns:a16="http://schemas.microsoft.com/office/drawing/2014/main" id="{7F14D5FB-9DD8-33C9-AB1E-D94CC0CEF317}"/>
              </a:ext>
            </a:extLst>
          </p:cNvPr>
          <p:cNvSpPr txBox="1"/>
          <p:nvPr/>
        </p:nvSpPr>
        <p:spPr>
          <a:xfrm>
            <a:off x="3359021" y="4033477"/>
            <a:ext cx="886408"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Giải</a:t>
            </a:r>
          </a:p>
        </p:txBody>
      </p:sp>
      <p:sp>
        <p:nvSpPr>
          <p:cNvPr id="13" name="TextBox 12">
            <a:extLst>
              <a:ext uri="{FF2B5EF4-FFF2-40B4-BE49-F238E27FC236}">
                <a16:creationId xmlns:a16="http://schemas.microsoft.com/office/drawing/2014/main" id="{237B4E16-67C4-924A-1458-9FD2CAEC2CA7}"/>
              </a:ext>
            </a:extLst>
          </p:cNvPr>
          <p:cNvSpPr txBox="1"/>
          <p:nvPr/>
        </p:nvSpPr>
        <p:spPr>
          <a:xfrm>
            <a:off x="990600" y="4663459"/>
            <a:ext cx="4927049" cy="523220"/>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1) Xác định phản lực liên kết </a:t>
            </a:r>
          </a:p>
        </p:txBody>
      </p:sp>
      <p:sp>
        <p:nvSpPr>
          <p:cNvPr id="14" name="TextBox 13">
            <a:extLst>
              <a:ext uri="{FF2B5EF4-FFF2-40B4-BE49-F238E27FC236}">
                <a16:creationId xmlns:a16="http://schemas.microsoft.com/office/drawing/2014/main" id="{1206D0F1-B412-850D-F9C5-E14364D607D6}"/>
              </a:ext>
            </a:extLst>
          </p:cNvPr>
          <p:cNvSpPr txBox="1"/>
          <p:nvPr/>
        </p:nvSpPr>
        <p:spPr>
          <a:xfrm>
            <a:off x="1119188" y="5186679"/>
            <a:ext cx="7950167" cy="954107"/>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Giải phóng liên kết ngàm tại A và chiều phản lực R</a:t>
            </a:r>
            <a:r>
              <a:rPr lang="en-US" sz="2800" baseline="-25000">
                <a:latin typeface="Arial" panose="020B0604020202020204" pitchFamily="34" charset="0"/>
                <a:cs typeface="Arial" panose="020B0604020202020204" pitchFamily="34" charset="0"/>
              </a:rPr>
              <a:t>A</a:t>
            </a:r>
            <a:r>
              <a:rPr lang="en-US" sz="2800">
                <a:latin typeface="Arial" panose="020B0604020202020204" pitchFamily="34" charset="0"/>
                <a:cs typeface="Arial" panose="020B0604020202020204" pitchFamily="34" charset="0"/>
              </a:rPr>
              <a:t> như hình</a:t>
            </a:r>
          </a:p>
        </p:txBody>
      </p:sp>
    </p:spTree>
    <p:extLst>
      <p:ext uri="{BB962C8B-B14F-4D97-AF65-F5344CB8AC3E}">
        <p14:creationId xmlns:p14="http://schemas.microsoft.com/office/powerpoint/2010/main" val="1316858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7" name="Group 6">
            <a:extLst>
              <a:ext uri="{FF2B5EF4-FFF2-40B4-BE49-F238E27FC236}">
                <a16:creationId xmlns:a16="http://schemas.microsoft.com/office/drawing/2014/main" id="{B0D123E5-8A5E-C47E-F8F0-BFB502CA9524}"/>
              </a:ext>
            </a:extLst>
          </p:cNvPr>
          <p:cNvGrpSpPr/>
          <p:nvPr/>
        </p:nvGrpSpPr>
        <p:grpSpPr>
          <a:xfrm>
            <a:off x="1183689" y="1242375"/>
            <a:ext cx="4517964" cy="1727200"/>
            <a:chOff x="4273417" y="1870022"/>
            <a:chExt cx="4517964" cy="1727200"/>
          </a:xfrm>
        </p:grpSpPr>
        <p:pic>
          <p:nvPicPr>
            <p:cNvPr id="11" name="Picture 10">
              <a:extLst>
                <a:ext uri="{FF2B5EF4-FFF2-40B4-BE49-F238E27FC236}">
                  <a16:creationId xmlns:a16="http://schemas.microsoft.com/office/drawing/2014/main" id="{6094D965-5FF1-BDC7-A5BF-3F7165AEB9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631" y="1870022"/>
              <a:ext cx="3714750" cy="1727200"/>
            </a:xfrm>
            <a:prstGeom prst="rect">
              <a:avLst/>
            </a:prstGeom>
            <a:noFill/>
            <a:ln>
              <a:noFill/>
            </a:ln>
          </p:spPr>
        </p:pic>
        <p:cxnSp>
          <p:nvCxnSpPr>
            <p:cNvPr id="3" name="Straight Arrow Connector 2">
              <a:extLst>
                <a:ext uri="{FF2B5EF4-FFF2-40B4-BE49-F238E27FC236}">
                  <a16:creationId xmlns:a16="http://schemas.microsoft.com/office/drawing/2014/main" id="{EF7360B8-AC88-A406-C85E-8EFF65A83021}"/>
                </a:ext>
              </a:extLst>
            </p:cNvPr>
            <p:cNvCxnSpPr/>
            <p:nvPr/>
          </p:nvCxnSpPr>
          <p:spPr bwMode="auto">
            <a:xfrm>
              <a:off x="4273417" y="2704905"/>
              <a:ext cx="1045029" cy="0"/>
            </a:xfrm>
            <a:prstGeom prst="straightConnector1">
              <a:avLst/>
            </a:prstGeom>
            <a:noFill/>
            <a:ln w="28575" cap="flat" cmpd="sng" algn="ctr">
              <a:solidFill>
                <a:schemeClr val="tx1"/>
              </a:solidFill>
              <a:prstDash val="solid"/>
              <a:round/>
              <a:headEnd type="none" w="med" len="med"/>
              <a:tailEnd type="triangle"/>
            </a:ln>
            <a:effectLst/>
          </p:spPr>
        </p:cxnSp>
        <p:sp>
          <p:nvSpPr>
            <p:cNvPr id="5" name="TextBox 4">
              <a:extLst>
                <a:ext uri="{FF2B5EF4-FFF2-40B4-BE49-F238E27FC236}">
                  <a16:creationId xmlns:a16="http://schemas.microsoft.com/office/drawing/2014/main" id="{DE94D60E-13F4-B3F1-3AE9-CBBF0613B0C9}"/>
                </a:ext>
              </a:extLst>
            </p:cNvPr>
            <p:cNvSpPr txBox="1"/>
            <p:nvPr/>
          </p:nvSpPr>
          <p:spPr>
            <a:xfrm>
              <a:off x="4371390" y="2233909"/>
              <a:ext cx="849085"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R</a:t>
              </a:r>
              <a:r>
                <a:rPr lang="en-US" sz="2400" baseline="-25000">
                  <a:latin typeface="Arial" panose="020B0604020202020204" pitchFamily="34" charset="0"/>
                  <a:cs typeface="Arial" panose="020B0604020202020204" pitchFamily="34" charset="0"/>
                </a:rPr>
                <a:t>A</a:t>
              </a:r>
            </a:p>
          </p:txBody>
        </p:sp>
      </p:grpSp>
      <p:graphicFrame>
        <p:nvGraphicFramePr>
          <p:cNvPr id="6" name="Object 5">
            <a:extLst>
              <a:ext uri="{FF2B5EF4-FFF2-40B4-BE49-F238E27FC236}">
                <a16:creationId xmlns:a16="http://schemas.microsoft.com/office/drawing/2014/main" id="{E4610633-AA23-7DF3-5C04-24751558716D}"/>
              </a:ext>
            </a:extLst>
          </p:cNvPr>
          <p:cNvGraphicFramePr>
            <a:graphicFrameLocks noChangeAspect="1"/>
          </p:cNvGraphicFramePr>
          <p:nvPr>
            <p:extLst>
              <p:ext uri="{D42A27DB-BD31-4B8C-83A1-F6EECF244321}">
                <p14:modId xmlns:p14="http://schemas.microsoft.com/office/powerpoint/2010/main" val="1831088559"/>
              </p:ext>
            </p:extLst>
          </p:nvPr>
        </p:nvGraphicFramePr>
        <p:xfrm>
          <a:off x="1281662" y="3092120"/>
          <a:ext cx="5812228" cy="934108"/>
        </p:xfrm>
        <a:graphic>
          <a:graphicData uri="http://schemas.openxmlformats.org/presentationml/2006/ole">
            <mc:AlternateContent xmlns:mc="http://schemas.openxmlformats.org/markup-compatibility/2006">
              <mc:Choice xmlns:v="urn:schemas-microsoft-com:vml" Requires="v">
                <p:oleObj name="Equation" r:id="rId4" imgW="2844720" imgH="457200" progId="Equation.DSMT4">
                  <p:embed/>
                </p:oleObj>
              </mc:Choice>
              <mc:Fallback>
                <p:oleObj name="Equation" r:id="rId4" imgW="2844720" imgH="457200" progId="Equation.DSMT4">
                  <p:embed/>
                  <p:pic>
                    <p:nvPicPr>
                      <p:cNvPr id="0" name=""/>
                      <p:cNvPicPr/>
                      <p:nvPr/>
                    </p:nvPicPr>
                    <p:blipFill>
                      <a:blip r:embed="rId5"/>
                      <a:stretch>
                        <a:fillRect/>
                      </a:stretch>
                    </p:blipFill>
                    <p:spPr>
                      <a:xfrm>
                        <a:off x="1281662" y="3092120"/>
                        <a:ext cx="5812228" cy="93410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D9562DD4-045C-6F7F-04D9-44BB7987A90D}"/>
              </a:ext>
            </a:extLst>
          </p:cNvPr>
          <p:cNvSpPr txBox="1"/>
          <p:nvPr/>
        </p:nvSpPr>
        <p:spPr>
          <a:xfrm>
            <a:off x="1000580" y="3986374"/>
            <a:ext cx="5652796" cy="523220"/>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2) Nội lực trong các đoạn thanh</a:t>
            </a:r>
          </a:p>
        </p:txBody>
      </p:sp>
      <p:pic>
        <p:nvPicPr>
          <p:cNvPr id="17" name="Picture 16">
            <a:extLst>
              <a:ext uri="{FF2B5EF4-FFF2-40B4-BE49-F238E27FC236}">
                <a16:creationId xmlns:a16="http://schemas.microsoft.com/office/drawing/2014/main" id="{B9FA9B0D-5E65-8648-7F36-BB2741060408}"/>
              </a:ext>
            </a:extLst>
          </p:cNvPr>
          <p:cNvPicPr>
            <a:picLocks noChangeAspect="1"/>
          </p:cNvPicPr>
          <p:nvPr/>
        </p:nvPicPr>
        <p:blipFill>
          <a:blip r:embed="rId6"/>
          <a:stretch>
            <a:fillRect/>
          </a:stretch>
        </p:blipFill>
        <p:spPr>
          <a:xfrm>
            <a:off x="4987990" y="4708381"/>
            <a:ext cx="2209800" cy="1066800"/>
          </a:xfrm>
          <a:prstGeom prst="rect">
            <a:avLst/>
          </a:prstGeom>
        </p:spPr>
      </p:pic>
      <p:sp>
        <p:nvSpPr>
          <p:cNvPr id="18" name="TextBox 17">
            <a:extLst>
              <a:ext uri="{FF2B5EF4-FFF2-40B4-BE49-F238E27FC236}">
                <a16:creationId xmlns:a16="http://schemas.microsoft.com/office/drawing/2014/main" id="{3BCF2FA6-D141-B7A2-0EC3-359F1FE15E49}"/>
              </a:ext>
            </a:extLst>
          </p:cNvPr>
          <p:cNvSpPr txBox="1"/>
          <p:nvPr/>
        </p:nvSpPr>
        <p:spPr>
          <a:xfrm>
            <a:off x="990600" y="4517869"/>
            <a:ext cx="1840499"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 Đoạn AB</a:t>
            </a:r>
          </a:p>
        </p:txBody>
      </p:sp>
      <p:graphicFrame>
        <p:nvGraphicFramePr>
          <p:cNvPr id="19" name="Object 18">
            <a:extLst>
              <a:ext uri="{FF2B5EF4-FFF2-40B4-BE49-F238E27FC236}">
                <a16:creationId xmlns:a16="http://schemas.microsoft.com/office/drawing/2014/main" id="{FA3CFE30-54A5-D205-76A8-F06D9E617CFC}"/>
              </a:ext>
            </a:extLst>
          </p:cNvPr>
          <p:cNvGraphicFramePr>
            <a:graphicFrameLocks noChangeAspect="1"/>
          </p:cNvGraphicFramePr>
          <p:nvPr>
            <p:extLst>
              <p:ext uri="{D42A27DB-BD31-4B8C-83A1-F6EECF244321}">
                <p14:modId xmlns:p14="http://schemas.microsoft.com/office/powerpoint/2010/main" val="1474799590"/>
              </p:ext>
            </p:extLst>
          </p:nvPr>
        </p:nvGraphicFramePr>
        <p:xfrm>
          <a:off x="1183689" y="4979821"/>
          <a:ext cx="2868886" cy="506274"/>
        </p:xfrm>
        <a:graphic>
          <a:graphicData uri="http://schemas.openxmlformats.org/presentationml/2006/ole">
            <mc:AlternateContent xmlns:mc="http://schemas.openxmlformats.org/markup-compatibility/2006">
              <mc:Choice xmlns:v="urn:schemas-microsoft-com:vml" Requires="v">
                <p:oleObj name="Equation" r:id="rId7" imgW="1295280" imgH="228600" progId="Equation.DSMT4">
                  <p:embed/>
                </p:oleObj>
              </mc:Choice>
              <mc:Fallback>
                <p:oleObj name="Equation" r:id="rId7" imgW="1295280" imgH="228600" progId="Equation.DSMT4">
                  <p:embed/>
                  <p:pic>
                    <p:nvPicPr>
                      <p:cNvPr id="0" name=""/>
                      <p:cNvPicPr/>
                      <p:nvPr/>
                    </p:nvPicPr>
                    <p:blipFill>
                      <a:blip r:embed="rId8"/>
                      <a:stretch>
                        <a:fillRect/>
                      </a:stretch>
                    </p:blipFill>
                    <p:spPr>
                      <a:xfrm>
                        <a:off x="1183689" y="4979821"/>
                        <a:ext cx="2868886" cy="506274"/>
                      </a:xfrm>
                      <a:prstGeom prst="rect">
                        <a:avLst/>
                      </a:prstGeom>
                    </p:spPr>
                  </p:pic>
                </p:oleObj>
              </mc:Fallback>
            </mc:AlternateContent>
          </a:graphicData>
        </a:graphic>
      </p:graphicFrame>
    </p:spTree>
    <p:extLst>
      <p:ext uri="{BB962C8B-B14F-4D97-AF65-F5344CB8AC3E}">
        <p14:creationId xmlns:p14="http://schemas.microsoft.com/office/powerpoint/2010/main" val="3941004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DDDAB3BA-CA86-8B2E-2306-AEED6D3616AF}"/>
              </a:ext>
            </a:extLst>
          </p:cNvPr>
          <p:cNvSpPr txBox="1"/>
          <p:nvPr/>
        </p:nvSpPr>
        <p:spPr>
          <a:xfrm>
            <a:off x="990600" y="962906"/>
            <a:ext cx="1855237"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 Đoạn BC</a:t>
            </a:r>
          </a:p>
        </p:txBody>
      </p:sp>
      <p:pic>
        <p:nvPicPr>
          <p:cNvPr id="12" name="Picture 11">
            <a:extLst>
              <a:ext uri="{FF2B5EF4-FFF2-40B4-BE49-F238E27FC236}">
                <a16:creationId xmlns:a16="http://schemas.microsoft.com/office/drawing/2014/main" id="{EFB127C2-D20D-C828-0568-28042E05D461}"/>
              </a:ext>
            </a:extLst>
          </p:cNvPr>
          <p:cNvPicPr>
            <a:picLocks noChangeAspect="1"/>
          </p:cNvPicPr>
          <p:nvPr/>
        </p:nvPicPr>
        <p:blipFill>
          <a:blip r:embed="rId3"/>
          <a:stretch>
            <a:fillRect/>
          </a:stretch>
        </p:blipFill>
        <p:spPr>
          <a:xfrm>
            <a:off x="5873621" y="1067249"/>
            <a:ext cx="3190875" cy="1076325"/>
          </a:xfrm>
          <a:prstGeom prst="rect">
            <a:avLst/>
          </a:prstGeom>
        </p:spPr>
      </p:pic>
      <p:graphicFrame>
        <p:nvGraphicFramePr>
          <p:cNvPr id="13" name="Object 12">
            <a:extLst>
              <a:ext uri="{FF2B5EF4-FFF2-40B4-BE49-F238E27FC236}">
                <a16:creationId xmlns:a16="http://schemas.microsoft.com/office/drawing/2014/main" id="{5DB2B497-1036-5270-9EAC-D792C237F751}"/>
              </a:ext>
            </a:extLst>
          </p:cNvPr>
          <p:cNvGraphicFramePr>
            <a:graphicFrameLocks noChangeAspect="1"/>
          </p:cNvGraphicFramePr>
          <p:nvPr>
            <p:extLst>
              <p:ext uri="{D42A27DB-BD31-4B8C-83A1-F6EECF244321}">
                <p14:modId xmlns:p14="http://schemas.microsoft.com/office/powerpoint/2010/main" val="1247356123"/>
              </p:ext>
            </p:extLst>
          </p:nvPr>
        </p:nvGraphicFramePr>
        <p:xfrm>
          <a:off x="990599" y="1467540"/>
          <a:ext cx="5004319" cy="573744"/>
        </p:xfrm>
        <a:graphic>
          <a:graphicData uri="http://schemas.openxmlformats.org/presentationml/2006/ole">
            <mc:AlternateContent xmlns:mc="http://schemas.openxmlformats.org/markup-compatibility/2006">
              <mc:Choice xmlns:v="urn:schemas-microsoft-com:vml" Requires="v">
                <p:oleObj name="Equation" r:id="rId4" imgW="1993680" imgH="228600" progId="Equation.DSMT4">
                  <p:embed/>
                </p:oleObj>
              </mc:Choice>
              <mc:Fallback>
                <p:oleObj name="Equation" r:id="rId4" imgW="1993680" imgH="228600" progId="Equation.DSMT4">
                  <p:embed/>
                  <p:pic>
                    <p:nvPicPr>
                      <p:cNvPr id="0" name=""/>
                      <p:cNvPicPr/>
                      <p:nvPr/>
                    </p:nvPicPr>
                    <p:blipFill>
                      <a:blip r:embed="rId5"/>
                      <a:stretch>
                        <a:fillRect/>
                      </a:stretch>
                    </p:blipFill>
                    <p:spPr>
                      <a:xfrm>
                        <a:off x="990599" y="1467540"/>
                        <a:ext cx="5004319" cy="573744"/>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2CA4F632-7225-90D6-E11C-A7EBBF878773}"/>
              </a:ext>
            </a:extLst>
          </p:cNvPr>
          <p:cNvPicPr>
            <a:picLocks noChangeAspect="1"/>
          </p:cNvPicPr>
          <p:nvPr/>
        </p:nvPicPr>
        <p:blipFill>
          <a:blip r:embed="rId6"/>
          <a:stretch>
            <a:fillRect/>
          </a:stretch>
        </p:blipFill>
        <p:spPr>
          <a:xfrm>
            <a:off x="4300538" y="3117202"/>
            <a:ext cx="4591050" cy="1504950"/>
          </a:xfrm>
          <a:prstGeom prst="rect">
            <a:avLst/>
          </a:prstGeom>
        </p:spPr>
      </p:pic>
      <p:sp>
        <p:nvSpPr>
          <p:cNvPr id="16" name="TextBox 15">
            <a:extLst>
              <a:ext uri="{FF2B5EF4-FFF2-40B4-BE49-F238E27FC236}">
                <a16:creationId xmlns:a16="http://schemas.microsoft.com/office/drawing/2014/main" id="{09DB9B01-7BD3-B0ED-E622-6CC67482A1B0}"/>
              </a:ext>
            </a:extLst>
          </p:cNvPr>
          <p:cNvSpPr txBox="1"/>
          <p:nvPr/>
        </p:nvSpPr>
        <p:spPr>
          <a:xfrm>
            <a:off x="964940" y="2040054"/>
            <a:ext cx="4318519"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 Mặt cắt trong đoạn CD</a:t>
            </a:r>
          </a:p>
        </p:txBody>
      </p:sp>
      <p:graphicFrame>
        <p:nvGraphicFramePr>
          <p:cNvPr id="20" name="Object 19">
            <a:extLst>
              <a:ext uri="{FF2B5EF4-FFF2-40B4-BE49-F238E27FC236}">
                <a16:creationId xmlns:a16="http://schemas.microsoft.com/office/drawing/2014/main" id="{3E969F97-C484-C8C0-49CC-C3DC6ABDAC05}"/>
              </a:ext>
            </a:extLst>
          </p:cNvPr>
          <p:cNvGraphicFramePr>
            <a:graphicFrameLocks noChangeAspect="1"/>
          </p:cNvGraphicFramePr>
          <p:nvPr>
            <p:extLst>
              <p:ext uri="{D42A27DB-BD31-4B8C-83A1-F6EECF244321}">
                <p14:modId xmlns:p14="http://schemas.microsoft.com/office/powerpoint/2010/main" val="492825970"/>
              </p:ext>
            </p:extLst>
          </p:nvPr>
        </p:nvGraphicFramePr>
        <p:xfrm>
          <a:off x="4949759" y="2054946"/>
          <a:ext cx="1498105" cy="466077"/>
        </p:xfrm>
        <a:graphic>
          <a:graphicData uri="http://schemas.openxmlformats.org/presentationml/2006/ole">
            <mc:AlternateContent xmlns:mc="http://schemas.openxmlformats.org/markup-compatibility/2006">
              <mc:Choice xmlns:v="urn:schemas-microsoft-com:vml" Requires="v">
                <p:oleObj name="Equation" r:id="rId7" imgW="571320" imgH="177480" progId="Equation.DSMT4">
                  <p:embed/>
                </p:oleObj>
              </mc:Choice>
              <mc:Fallback>
                <p:oleObj name="Equation" r:id="rId7" imgW="571320" imgH="177480" progId="Equation.DSMT4">
                  <p:embed/>
                  <p:pic>
                    <p:nvPicPr>
                      <p:cNvPr id="0" name=""/>
                      <p:cNvPicPr/>
                      <p:nvPr/>
                    </p:nvPicPr>
                    <p:blipFill>
                      <a:blip r:embed="rId8"/>
                      <a:stretch>
                        <a:fillRect/>
                      </a:stretch>
                    </p:blipFill>
                    <p:spPr>
                      <a:xfrm>
                        <a:off x="4949759" y="2054946"/>
                        <a:ext cx="1498105" cy="466077"/>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496B6F92-83CE-3A6F-8BBF-3E00D2D7F871}"/>
              </a:ext>
            </a:extLst>
          </p:cNvPr>
          <p:cNvGraphicFramePr>
            <a:graphicFrameLocks noChangeAspect="1"/>
          </p:cNvGraphicFramePr>
          <p:nvPr>
            <p:extLst>
              <p:ext uri="{D42A27DB-BD31-4B8C-83A1-F6EECF244321}">
                <p14:modId xmlns:p14="http://schemas.microsoft.com/office/powerpoint/2010/main" val="381098053"/>
              </p:ext>
            </p:extLst>
          </p:nvPr>
        </p:nvGraphicFramePr>
        <p:xfrm>
          <a:off x="1218401" y="2563274"/>
          <a:ext cx="4065058" cy="533876"/>
        </p:xfrm>
        <a:graphic>
          <a:graphicData uri="http://schemas.openxmlformats.org/presentationml/2006/ole">
            <mc:AlternateContent xmlns:mc="http://schemas.openxmlformats.org/markup-compatibility/2006">
              <mc:Choice xmlns:v="urn:schemas-microsoft-com:vml" Requires="v">
                <p:oleObj name="Equation" r:id="rId9" imgW="1803240" imgH="228600" progId="Equation.DSMT4">
                  <p:embed/>
                </p:oleObj>
              </mc:Choice>
              <mc:Fallback>
                <p:oleObj name="Equation" r:id="rId9" imgW="1803240" imgH="228600" progId="Equation.DSMT4">
                  <p:embed/>
                  <p:pic>
                    <p:nvPicPr>
                      <p:cNvPr id="0" name=""/>
                      <p:cNvPicPr/>
                      <p:nvPr/>
                    </p:nvPicPr>
                    <p:blipFill>
                      <a:blip r:embed="rId10"/>
                      <a:stretch>
                        <a:fillRect/>
                      </a:stretch>
                    </p:blipFill>
                    <p:spPr>
                      <a:xfrm>
                        <a:off x="1218401" y="2563274"/>
                        <a:ext cx="4065058" cy="533876"/>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1617221C-76E5-A76C-8BD5-AC24FC9EC68A}"/>
              </a:ext>
            </a:extLst>
          </p:cNvPr>
          <p:cNvSpPr txBox="1"/>
          <p:nvPr/>
        </p:nvSpPr>
        <p:spPr>
          <a:xfrm>
            <a:off x="964940" y="4411165"/>
            <a:ext cx="3840325" cy="523220"/>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3) Vẽ biểu đồ lực dọc</a:t>
            </a:r>
          </a:p>
        </p:txBody>
      </p:sp>
      <p:graphicFrame>
        <p:nvGraphicFramePr>
          <p:cNvPr id="23" name="Object 22">
            <a:extLst>
              <a:ext uri="{FF2B5EF4-FFF2-40B4-BE49-F238E27FC236}">
                <a16:creationId xmlns:a16="http://schemas.microsoft.com/office/drawing/2014/main" id="{145D7A11-FE1A-9D4F-A10D-B35DDB443529}"/>
              </a:ext>
            </a:extLst>
          </p:cNvPr>
          <p:cNvGraphicFramePr>
            <a:graphicFrameLocks noChangeAspect="1"/>
          </p:cNvGraphicFramePr>
          <p:nvPr>
            <p:extLst>
              <p:ext uri="{D42A27DB-BD31-4B8C-83A1-F6EECF244321}">
                <p14:modId xmlns:p14="http://schemas.microsoft.com/office/powerpoint/2010/main" val="3680403665"/>
              </p:ext>
            </p:extLst>
          </p:nvPr>
        </p:nvGraphicFramePr>
        <p:xfrm>
          <a:off x="1183689" y="4979821"/>
          <a:ext cx="2868886" cy="506274"/>
        </p:xfrm>
        <a:graphic>
          <a:graphicData uri="http://schemas.openxmlformats.org/presentationml/2006/ole">
            <mc:AlternateContent xmlns:mc="http://schemas.openxmlformats.org/markup-compatibility/2006">
              <mc:Choice xmlns:v="urn:schemas-microsoft-com:vml" Requires="v">
                <p:oleObj name="Equation" r:id="rId11" imgW="1295280" imgH="228600" progId="Equation.DSMT4">
                  <p:embed/>
                </p:oleObj>
              </mc:Choice>
              <mc:Fallback>
                <p:oleObj name="Equation" r:id="rId11" imgW="1295280" imgH="228600" progId="Equation.DSMT4">
                  <p:embed/>
                  <p:pic>
                    <p:nvPicPr>
                      <p:cNvPr id="19" name="Object 18">
                        <a:extLst>
                          <a:ext uri="{FF2B5EF4-FFF2-40B4-BE49-F238E27FC236}">
                            <a16:creationId xmlns:a16="http://schemas.microsoft.com/office/drawing/2014/main" id="{FA3CFE30-54A5-D205-76A8-F06D9E617CFC}"/>
                          </a:ext>
                        </a:extLst>
                      </p:cNvPr>
                      <p:cNvPicPr/>
                      <p:nvPr/>
                    </p:nvPicPr>
                    <p:blipFill>
                      <a:blip r:embed="rId12"/>
                      <a:stretch>
                        <a:fillRect/>
                      </a:stretch>
                    </p:blipFill>
                    <p:spPr>
                      <a:xfrm>
                        <a:off x="1183689" y="4979821"/>
                        <a:ext cx="2868886" cy="506274"/>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BD27E50F-7BCD-C448-B885-109DBCB530D9}"/>
              </a:ext>
            </a:extLst>
          </p:cNvPr>
          <p:cNvGraphicFramePr>
            <a:graphicFrameLocks noChangeAspect="1"/>
          </p:cNvGraphicFramePr>
          <p:nvPr>
            <p:extLst>
              <p:ext uri="{D42A27DB-BD31-4B8C-83A1-F6EECF244321}">
                <p14:modId xmlns:p14="http://schemas.microsoft.com/office/powerpoint/2010/main" val="3831750088"/>
              </p:ext>
            </p:extLst>
          </p:nvPr>
        </p:nvGraphicFramePr>
        <p:xfrm>
          <a:off x="1119188" y="5486095"/>
          <a:ext cx="5004319" cy="573744"/>
        </p:xfrm>
        <a:graphic>
          <a:graphicData uri="http://schemas.openxmlformats.org/presentationml/2006/ole">
            <mc:AlternateContent xmlns:mc="http://schemas.openxmlformats.org/markup-compatibility/2006">
              <mc:Choice xmlns:v="urn:schemas-microsoft-com:vml" Requires="v">
                <p:oleObj name="Equation" r:id="rId13" imgW="1993680" imgH="228600" progId="Equation.DSMT4">
                  <p:embed/>
                </p:oleObj>
              </mc:Choice>
              <mc:Fallback>
                <p:oleObj name="Equation" r:id="rId13" imgW="1993680" imgH="228600" progId="Equation.DSMT4">
                  <p:embed/>
                  <p:pic>
                    <p:nvPicPr>
                      <p:cNvPr id="13" name="Object 12">
                        <a:extLst>
                          <a:ext uri="{FF2B5EF4-FFF2-40B4-BE49-F238E27FC236}">
                            <a16:creationId xmlns:a16="http://schemas.microsoft.com/office/drawing/2014/main" id="{5DB2B497-1036-5270-9EAC-D792C237F751}"/>
                          </a:ext>
                        </a:extLst>
                      </p:cNvPr>
                      <p:cNvPicPr/>
                      <p:nvPr/>
                    </p:nvPicPr>
                    <p:blipFill>
                      <a:blip r:embed="rId5"/>
                      <a:stretch>
                        <a:fillRect/>
                      </a:stretch>
                    </p:blipFill>
                    <p:spPr>
                      <a:xfrm>
                        <a:off x="1119188" y="5486095"/>
                        <a:ext cx="5004319" cy="573744"/>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7EB5F940-9A84-E28E-2617-9A767104296F}"/>
              </a:ext>
            </a:extLst>
          </p:cNvPr>
          <p:cNvGraphicFramePr>
            <a:graphicFrameLocks noChangeAspect="1"/>
          </p:cNvGraphicFramePr>
          <p:nvPr>
            <p:extLst>
              <p:ext uri="{D42A27DB-BD31-4B8C-83A1-F6EECF244321}">
                <p14:modId xmlns:p14="http://schemas.microsoft.com/office/powerpoint/2010/main" val="2148209338"/>
              </p:ext>
            </p:extLst>
          </p:nvPr>
        </p:nvGraphicFramePr>
        <p:xfrm>
          <a:off x="4415335" y="4934778"/>
          <a:ext cx="4065058" cy="533876"/>
        </p:xfrm>
        <a:graphic>
          <a:graphicData uri="http://schemas.openxmlformats.org/presentationml/2006/ole">
            <mc:AlternateContent xmlns:mc="http://schemas.openxmlformats.org/markup-compatibility/2006">
              <mc:Choice xmlns:v="urn:schemas-microsoft-com:vml" Requires="v">
                <p:oleObj name="Equation" r:id="rId14" imgW="1803240" imgH="228600" progId="Equation.DSMT4">
                  <p:embed/>
                </p:oleObj>
              </mc:Choice>
              <mc:Fallback>
                <p:oleObj name="Equation" r:id="rId14" imgW="1803240" imgH="228600" progId="Equation.DSMT4">
                  <p:embed/>
                  <p:pic>
                    <p:nvPicPr>
                      <p:cNvPr id="21" name="Object 20">
                        <a:extLst>
                          <a:ext uri="{FF2B5EF4-FFF2-40B4-BE49-F238E27FC236}">
                            <a16:creationId xmlns:a16="http://schemas.microsoft.com/office/drawing/2014/main" id="{496B6F92-83CE-3A6F-8BBF-3E00D2D7F871}"/>
                          </a:ext>
                        </a:extLst>
                      </p:cNvPr>
                      <p:cNvPicPr/>
                      <p:nvPr/>
                    </p:nvPicPr>
                    <p:blipFill>
                      <a:blip r:embed="rId10"/>
                      <a:stretch>
                        <a:fillRect/>
                      </a:stretch>
                    </p:blipFill>
                    <p:spPr>
                      <a:xfrm>
                        <a:off x="4415335" y="4934778"/>
                        <a:ext cx="4065058" cy="533876"/>
                      </a:xfrm>
                      <a:prstGeom prst="rect">
                        <a:avLst/>
                      </a:prstGeom>
                    </p:spPr>
                  </p:pic>
                </p:oleObj>
              </mc:Fallback>
            </mc:AlternateContent>
          </a:graphicData>
        </a:graphic>
      </p:graphicFrame>
    </p:spTree>
    <p:extLst>
      <p:ext uri="{BB962C8B-B14F-4D97-AF65-F5344CB8AC3E}">
        <p14:creationId xmlns:p14="http://schemas.microsoft.com/office/powerpoint/2010/main" val="2510717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2" name="TextBox 21">
            <a:extLst>
              <a:ext uri="{FF2B5EF4-FFF2-40B4-BE49-F238E27FC236}">
                <a16:creationId xmlns:a16="http://schemas.microsoft.com/office/drawing/2014/main" id="{1617221C-76E5-A76C-8BD5-AC24FC9EC68A}"/>
              </a:ext>
            </a:extLst>
          </p:cNvPr>
          <p:cNvSpPr txBox="1"/>
          <p:nvPr/>
        </p:nvSpPr>
        <p:spPr>
          <a:xfrm>
            <a:off x="992555" y="1058510"/>
            <a:ext cx="3840325" cy="523220"/>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3) Vẽ biểu đồ lực dọc</a:t>
            </a:r>
          </a:p>
        </p:txBody>
      </p:sp>
      <p:graphicFrame>
        <p:nvGraphicFramePr>
          <p:cNvPr id="23" name="Object 22">
            <a:extLst>
              <a:ext uri="{FF2B5EF4-FFF2-40B4-BE49-F238E27FC236}">
                <a16:creationId xmlns:a16="http://schemas.microsoft.com/office/drawing/2014/main" id="{145D7A11-FE1A-9D4F-A10D-B35DDB443529}"/>
              </a:ext>
            </a:extLst>
          </p:cNvPr>
          <p:cNvGraphicFramePr>
            <a:graphicFrameLocks noChangeAspect="1"/>
          </p:cNvGraphicFramePr>
          <p:nvPr>
            <p:extLst>
              <p:ext uri="{D42A27DB-BD31-4B8C-83A1-F6EECF244321}">
                <p14:modId xmlns:p14="http://schemas.microsoft.com/office/powerpoint/2010/main" val="3668657085"/>
              </p:ext>
            </p:extLst>
          </p:nvPr>
        </p:nvGraphicFramePr>
        <p:xfrm>
          <a:off x="4689064" y="1066983"/>
          <a:ext cx="2868886" cy="506274"/>
        </p:xfrm>
        <a:graphic>
          <a:graphicData uri="http://schemas.openxmlformats.org/presentationml/2006/ole">
            <mc:AlternateContent xmlns:mc="http://schemas.openxmlformats.org/markup-compatibility/2006">
              <mc:Choice xmlns:v="urn:schemas-microsoft-com:vml" Requires="v">
                <p:oleObj name="Equation" r:id="rId3" imgW="1295280" imgH="228600" progId="Equation.DSMT4">
                  <p:embed/>
                </p:oleObj>
              </mc:Choice>
              <mc:Fallback>
                <p:oleObj name="Equation" r:id="rId3" imgW="1295280" imgH="228600" progId="Equation.DSMT4">
                  <p:embed/>
                  <p:pic>
                    <p:nvPicPr>
                      <p:cNvPr id="23" name="Object 22">
                        <a:extLst>
                          <a:ext uri="{FF2B5EF4-FFF2-40B4-BE49-F238E27FC236}">
                            <a16:creationId xmlns:a16="http://schemas.microsoft.com/office/drawing/2014/main" id="{145D7A11-FE1A-9D4F-A10D-B35DDB443529}"/>
                          </a:ext>
                        </a:extLst>
                      </p:cNvPr>
                      <p:cNvPicPr/>
                      <p:nvPr/>
                    </p:nvPicPr>
                    <p:blipFill>
                      <a:blip r:embed="rId4"/>
                      <a:stretch>
                        <a:fillRect/>
                      </a:stretch>
                    </p:blipFill>
                    <p:spPr>
                      <a:xfrm>
                        <a:off x="4689064" y="1066983"/>
                        <a:ext cx="2868886" cy="506274"/>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BD27E50F-7BCD-C448-B885-109DBCB530D9}"/>
              </a:ext>
            </a:extLst>
          </p:cNvPr>
          <p:cNvGraphicFramePr>
            <a:graphicFrameLocks noChangeAspect="1"/>
          </p:cNvGraphicFramePr>
          <p:nvPr>
            <p:extLst>
              <p:ext uri="{D42A27DB-BD31-4B8C-83A1-F6EECF244321}">
                <p14:modId xmlns:p14="http://schemas.microsoft.com/office/powerpoint/2010/main" val="111537441"/>
              </p:ext>
            </p:extLst>
          </p:nvPr>
        </p:nvGraphicFramePr>
        <p:xfrm>
          <a:off x="990600" y="1518917"/>
          <a:ext cx="5004319" cy="573744"/>
        </p:xfrm>
        <a:graphic>
          <a:graphicData uri="http://schemas.openxmlformats.org/presentationml/2006/ole">
            <mc:AlternateContent xmlns:mc="http://schemas.openxmlformats.org/markup-compatibility/2006">
              <mc:Choice xmlns:v="urn:schemas-microsoft-com:vml" Requires="v">
                <p:oleObj name="Equation" r:id="rId5" imgW="1993680" imgH="228600" progId="Equation.DSMT4">
                  <p:embed/>
                </p:oleObj>
              </mc:Choice>
              <mc:Fallback>
                <p:oleObj name="Equation" r:id="rId5" imgW="1993680" imgH="228600" progId="Equation.DSMT4">
                  <p:embed/>
                  <p:pic>
                    <p:nvPicPr>
                      <p:cNvPr id="24" name="Object 23">
                        <a:extLst>
                          <a:ext uri="{FF2B5EF4-FFF2-40B4-BE49-F238E27FC236}">
                            <a16:creationId xmlns:a16="http://schemas.microsoft.com/office/drawing/2014/main" id="{BD27E50F-7BCD-C448-B885-109DBCB530D9}"/>
                          </a:ext>
                        </a:extLst>
                      </p:cNvPr>
                      <p:cNvPicPr/>
                      <p:nvPr/>
                    </p:nvPicPr>
                    <p:blipFill>
                      <a:blip r:embed="rId6"/>
                      <a:stretch>
                        <a:fillRect/>
                      </a:stretch>
                    </p:blipFill>
                    <p:spPr>
                      <a:xfrm>
                        <a:off x="990600" y="1518917"/>
                        <a:ext cx="5004319" cy="573744"/>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7EB5F940-9A84-E28E-2617-9A767104296F}"/>
              </a:ext>
            </a:extLst>
          </p:cNvPr>
          <p:cNvGraphicFramePr>
            <a:graphicFrameLocks noChangeAspect="1"/>
          </p:cNvGraphicFramePr>
          <p:nvPr>
            <p:extLst>
              <p:ext uri="{D42A27DB-BD31-4B8C-83A1-F6EECF244321}">
                <p14:modId xmlns:p14="http://schemas.microsoft.com/office/powerpoint/2010/main" val="2926831049"/>
              </p:ext>
            </p:extLst>
          </p:nvPr>
        </p:nvGraphicFramePr>
        <p:xfrm>
          <a:off x="990600" y="1956217"/>
          <a:ext cx="4065058" cy="533876"/>
        </p:xfrm>
        <a:graphic>
          <a:graphicData uri="http://schemas.openxmlformats.org/presentationml/2006/ole">
            <mc:AlternateContent xmlns:mc="http://schemas.openxmlformats.org/markup-compatibility/2006">
              <mc:Choice xmlns:v="urn:schemas-microsoft-com:vml" Requires="v">
                <p:oleObj name="Equation" r:id="rId7" imgW="1803240" imgH="228600" progId="Equation.DSMT4">
                  <p:embed/>
                </p:oleObj>
              </mc:Choice>
              <mc:Fallback>
                <p:oleObj name="Equation" r:id="rId7" imgW="1803240" imgH="228600" progId="Equation.DSMT4">
                  <p:embed/>
                  <p:pic>
                    <p:nvPicPr>
                      <p:cNvPr id="25" name="Object 24">
                        <a:extLst>
                          <a:ext uri="{FF2B5EF4-FFF2-40B4-BE49-F238E27FC236}">
                            <a16:creationId xmlns:a16="http://schemas.microsoft.com/office/drawing/2014/main" id="{7EB5F940-9A84-E28E-2617-9A767104296F}"/>
                          </a:ext>
                        </a:extLst>
                      </p:cNvPr>
                      <p:cNvPicPr/>
                      <p:nvPr/>
                    </p:nvPicPr>
                    <p:blipFill>
                      <a:blip r:embed="rId8"/>
                      <a:stretch>
                        <a:fillRect/>
                      </a:stretch>
                    </p:blipFill>
                    <p:spPr>
                      <a:xfrm>
                        <a:off x="990600" y="1956217"/>
                        <a:ext cx="4065058" cy="533876"/>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56F8BF8-0483-26CC-3B15-C4B76357129B}"/>
              </a:ext>
            </a:extLst>
          </p:cNvPr>
          <p:cNvSpPr txBox="1"/>
          <p:nvPr/>
        </p:nvSpPr>
        <p:spPr>
          <a:xfrm>
            <a:off x="990600" y="2450339"/>
            <a:ext cx="3359367" cy="954107"/>
          </a:xfrm>
          <a:prstGeom prst="rect">
            <a:avLst/>
          </a:prstGeom>
          <a:noFill/>
        </p:spPr>
        <p:txBody>
          <a:bodyPr wrap="square" rtlCol="0">
            <a:spAutoFit/>
          </a:bodyPr>
          <a:lstStyle/>
          <a:p>
            <a:r>
              <a:rPr lang="en-US" sz="2800">
                <a:solidFill>
                  <a:srgbClr val="C00000"/>
                </a:solidFill>
                <a:latin typeface="Arial" panose="020B0604020202020204" pitchFamily="34" charset="0"/>
                <a:cs typeface="Arial" panose="020B0604020202020204" pitchFamily="34" charset="0"/>
              </a:rPr>
              <a:t>4) Tính ứng suất trên các tiết diện</a:t>
            </a:r>
          </a:p>
        </p:txBody>
      </p:sp>
      <p:sp>
        <p:nvSpPr>
          <p:cNvPr id="10" name="TextBox 9">
            <a:extLst>
              <a:ext uri="{FF2B5EF4-FFF2-40B4-BE49-F238E27FC236}">
                <a16:creationId xmlns:a16="http://schemas.microsoft.com/office/drawing/2014/main" id="{BC9F07D5-C58B-530A-214D-99F8C99458F5}"/>
              </a:ext>
            </a:extLst>
          </p:cNvPr>
          <p:cNvSpPr txBox="1"/>
          <p:nvPr/>
        </p:nvSpPr>
        <p:spPr>
          <a:xfrm>
            <a:off x="1018117" y="3328951"/>
            <a:ext cx="2005012" cy="523220"/>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 Đoạn AB</a:t>
            </a:r>
          </a:p>
        </p:txBody>
      </p:sp>
      <p:graphicFrame>
        <p:nvGraphicFramePr>
          <p:cNvPr id="11" name="Object 10">
            <a:extLst>
              <a:ext uri="{FF2B5EF4-FFF2-40B4-BE49-F238E27FC236}">
                <a16:creationId xmlns:a16="http://schemas.microsoft.com/office/drawing/2014/main" id="{EE2781CA-AB55-0851-2D5D-1A758E6C3EBD}"/>
              </a:ext>
            </a:extLst>
          </p:cNvPr>
          <p:cNvGraphicFramePr>
            <a:graphicFrameLocks noChangeAspect="1"/>
          </p:cNvGraphicFramePr>
          <p:nvPr>
            <p:extLst>
              <p:ext uri="{D42A27DB-BD31-4B8C-83A1-F6EECF244321}">
                <p14:modId xmlns:p14="http://schemas.microsoft.com/office/powerpoint/2010/main" val="3472827173"/>
              </p:ext>
            </p:extLst>
          </p:nvPr>
        </p:nvGraphicFramePr>
        <p:xfrm>
          <a:off x="1018117" y="3852171"/>
          <a:ext cx="3597017" cy="750298"/>
        </p:xfrm>
        <a:graphic>
          <a:graphicData uri="http://schemas.openxmlformats.org/presentationml/2006/ole">
            <mc:AlternateContent xmlns:mc="http://schemas.openxmlformats.org/markup-compatibility/2006">
              <mc:Choice xmlns:v="urn:schemas-microsoft-com:vml" Requires="v">
                <p:oleObj name="Equation" r:id="rId9" imgW="2070000" imgH="431640" progId="Equation.DSMT4">
                  <p:embed/>
                </p:oleObj>
              </mc:Choice>
              <mc:Fallback>
                <p:oleObj name="Equation" r:id="rId9" imgW="2070000" imgH="431640" progId="Equation.DSMT4">
                  <p:embed/>
                  <p:pic>
                    <p:nvPicPr>
                      <p:cNvPr id="0" name=""/>
                      <p:cNvPicPr/>
                      <p:nvPr/>
                    </p:nvPicPr>
                    <p:blipFill>
                      <a:blip r:embed="rId10"/>
                      <a:stretch>
                        <a:fillRect/>
                      </a:stretch>
                    </p:blipFill>
                    <p:spPr>
                      <a:xfrm>
                        <a:off x="1018117" y="3852171"/>
                        <a:ext cx="3597017" cy="750298"/>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338B651D-7E4D-AD7E-84CB-A53651DF2415}"/>
              </a:ext>
            </a:extLst>
          </p:cNvPr>
          <p:cNvSpPr txBox="1"/>
          <p:nvPr/>
        </p:nvSpPr>
        <p:spPr>
          <a:xfrm>
            <a:off x="962469" y="4488890"/>
            <a:ext cx="2005012" cy="523220"/>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 Đoạn BC</a:t>
            </a:r>
          </a:p>
        </p:txBody>
      </p:sp>
      <p:graphicFrame>
        <p:nvGraphicFramePr>
          <p:cNvPr id="17" name="Object 16">
            <a:extLst>
              <a:ext uri="{FF2B5EF4-FFF2-40B4-BE49-F238E27FC236}">
                <a16:creationId xmlns:a16="http://schemas.microsoft.com/office/drawing/2014/main" id="{061964DD-EE0C-5E53-B434-5AE7AD0C4970}"/>
              </a:ext>
            </a:extLst>
          </p:cNvPr>
          <p:cNvGraphicFramePr>
            <a:graphicFrameLocks noChangeAspect="1"/>
          </p:cNvGraphicFramePr>
          <p:nvPr>
            <p:extLst>
              <p:ext uri="{D42A27DB-BD31-4B8C-83A1-F6EECF244321}">
                <p14:modId xmlns:p14="http://schemas.microsoft.com/office/powerpoint/2010/main" val="761978342"/>
              </p:ext>
            </p:extLst>
          </p:nvPr>
        </p:nvGraphicFramePr>
        <p:xfrm>
          <a:off x="1162290" y="4999821"/>
          <a:ext cx="3443288" cy="749300"/>
        </p:xfrm>
        <a:graphic>
          <a:graphicData uri="http://schemas.openxmlformats.org/presentationml/2006/ole">
            <mc:AlternateContent xmlns:mc="http://schemas.openxmlformats.org/markup-compatibility/2006">
              <mc:Choice xmlns:v="urn:schemas-microsoft-com:vml" Requires="v">
                <p:oleObj name="Equation" r:id="rId11" imgW="1981080" imgH="431640" progId="Equation.DSMT4">
                  <p:embed/>
                </p:oleObj>
              </mc:Choice>
              <mc:Fallback>
                <p:oleObj name="Equation" r:id="rId11" imgW="1981080" imgH="431640" progId="Equation.DSMT4">
                  <p:embed/>
                  <p:pic>
                    <p:nvPicPr>
                      <p:cNvPr id="11" name="Object 10">
                        <a:extLst>
                          <a:ext uri="{FF2B5EF4-FFF2-40B4-BE49-F238E27FC236}">
                            <a16:creationId xmlns:a16="http://schemas.microsoft.com/office/drawing/2014/main" id="{EE2781CA-AB55-0851-2D5D-1A758E6C3EBD}"/>
                          </a:ext>
                        </a:extLst>
                      </p:cNvPr>
                      <p:cNvPicPr/>
                      <p:nvPr/>
                    </p:nvPicPr>
                    <p:blipFill>
                      <a:blip r:embed="rId12"/>
                      <a:stretch>
                        <a:fillRect/>
                      </a:stretch>
                    </p:blipFill>
                    <p:spPr>
                      <a:xfrm>
                        <a:off x="1162290" y="4999821"/>
                        <a:ext cx="3443288" cy="749300"/>
                      </a:xfrm>
                      <a:prstGeom prst="rect">
                        <a:avLst/>
                      </a:prstGeom>
                    </p:spPr>
                  </p:pic>
                </p:oleObj>
              </mc:Fallback>
            </mc:AlternateContent>
          </a:graphicData>
        </a:graphic>
      </p:graphicFrame>
      <p:pic>
        <p:nvPicPr>
          <p:cNvPr id="19" name="Picture 18">
            <a:extLst>
              <a:ext uri="{FF2B5EF4-FFF2-40B4-BE49-F238E27FC236}">
                <a16:creationId xmlns:a16="http://schemas.microsoft.com/office/drawing/2014/main" id="{E1EDCCB7-6772-FD6B-C7A6-EFBA18C1DEA2}"/>
              </a:ext>
            </a:extLst>
          </p:cNvPr>
          <p:cNvPicPr>
            <a:picLocks noChangeAspect="1"/>
          </p:cNvPicPr>
          <p:nvPr/>
        </p:nvPicPr>
        <p:blipFill>
          <a:blip r:embed="rId13"/>
          <a:stretch>
            <a:fillRect/>
          </a:stretch>
        </p:blipFill>
        <p:spPr>
          <a:xfrm>
            <a:off x="4689064" y="2363670"/>
            <a:ext cx="4155459" cy="3050736"/>
          </a:xfrm>
          <a:prstGeom prst="rect">
            <a:avLst/>
          </a:prstGeom>
        </p:spPr>
      </p:pic>
    </p:spTree>
    <p:extLst>
      <p:ext uri="{BB962C8B-B14F-4D97-AF65-F5344CB8AC3E}">
        <p14:creationId xmlns:p14="http://schemas.microsoft.com/office/powerpoint/2010/main" val="2201089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14" name="TextBox 13">
            <a:extLst>
              <a:ext uri="{FF2B5EF4-FFF2-40B4-BE49-F238E27FC236}">
                <a16:creationId xmlns:a16="http://schemas.microsoft.com/office/drawing/2014/main" id="{338B651D-7E4D-AD7E-84CB-A53651DF2415}"/>
              </a:ext>
            </a:extLst>
          </p:cNvPr>
          <p:cNvSpPr txBox="1"/>
          <p:nvPr/>
        </p:nvSpPr>
        <p:spPr>
          <a:xfrm>
            <a:off x="990600" y="989911"/>
            <a:ext cx="2005012" cy="523220"/>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 Đoạn CD</a:t>
            </a:r>
          </a:p>
        </p:txBody>
      </p:sp>
      <p:graphicFrame>
        <p:nvGraphicFramePr>
          <p:cNvPr id="2" name="Object 1">
            <a:extLst>
              <a:ext uri="{FF2B5EF4-FFF2-40B4-BE49-F238E27FC236}">
                <a16:creationId xmlns:a16="http://schemas.microsoft.com/office/drawing/2014/main" id="{DB7FF56A-AB01-AEDF-DEDC-69BB2FB21FBD}"/>
              </a:ext>
            </a:extLst>
          </p:cNvPr>
          <p:cNvGraphicFramePr>
            <a:graphicFrameLocks noChangeAspect="1"/>
          </p:cNvGraphicFramePr>
          <p:nvPr>
            <p:extLst>
              <p:ext uri="{D42A27DB-BD31-4B8C-83A1-F6EECF244321}">
                <p14:modId xmlns:p14="http://schemas.microsoft.com/office/powerpoint/2010/main" val="1021416575"/>
              </p:ext>
            </p:extLst>
          </p:nvPr>
        </p:nvGraphicFramePr>
        <p:xfrm>
          <a:off x="2995612" y="1047517"/>
          <a:ext cx="4065058" cy="533876"/>
        </p:xfrm>
        <a:graphic>
          <a:graphicData uri="http://schemas.openxmlformats.org/presentationml/2006/ole">
            <mc:AlternateContent xmlns:mc="http://schemas.openxmlformats.org/markup-compatibility/2006">
              <mc:Choice xmlns:v="urn:schemas-microsoft-com:vml" Requires="v">
                <p:oleObj name="Equation" r:id="rId3" imgW="1803240" imgH="228600" progId="Equation.DSMT4">
                  <p:embed/>
                </p:oleObj>
              </mc:Choice>
              <mc:Fallback>
                <p:oleObj name="Equation" r:id="rId3" imgW="1803240" imgH="228600" progId="Equation.DSMT4">
                  <p:embed/>
                  <p:pic>
                    <p:nvPicPr>
                      <p:cNvPr id="25" name="Object 24">
                        <a:extLst>
                          <a:ext uri="{FF2B5EF4-FFF2-40B4-BE49-F238E27FC236}">
                            <a16:creationId xmlns:a16="http://schemas.microsoft.com/office/drawing/2014/main" id="{7EB5F940-9A84-E28E-2617-9A767104296F}"/>
                          </a:ext>
                        </a:extLst>
                      </p:cNvPr>
                      <p:cNvPicPr/>
                      <p:nvPr/>
                    </p:nvPicPr>
                    <p:blipFill>
                      <a:blip r:embed="rId4"/>
                      <a:stretch>
                        <a:fillRect/>
                      </a:stretch>
                    </p:blipFill>
                    <p:spPr>
                      <a:xfrm>
                        <a:off x="2995612" y="1047517"/>
                        <a:ext cx="4065058" cy="533876"/>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910BBE9B-1495-0E8E-814D-709E903E4F37}"/>
              </a:ext>
            </a:extLst>
          </p:cNvPr>
          <p:cNvGraphicFramePr>
            <a:graphicFrameLocks noChangeAspect="1"/>
          </p:cNvGraphicFramePr>
          <p:nvPr>
            <p:extLst>
              <p:ext uri="{D42A27DB-BD31-4B8C-83A1-F6EECF244321}">
                <p14:modId xmlns:p14="http://schemas.microsoft.com/office/powerpoint/2010/main" val="3517267931"/>
              </p:ext>
            </p:extLst>
          </p:nvPr>
        </p:nvGraphicFramePr>
        <p:xfrm>
          <a:off x="990600" y="1513131"/>
          <a:ext cx="6450013" cy="1849437"/>
        </p:xfrm>
        <a:graphic>
          <a:graphicData uri="http://schemas.openxmlformats.org/presentationml/2006/ole">
            <mc:AlternateContent xmlns:mc="http://schemas.openxmlformats.org/markup-compatibility/2006">
              <mc:Choice xmlns:v="urn:schemas-microsoft-com:vml" Requires="v">
                <p:oleObj name="Equation" r:id="rId5" imgW="3454200" imgH="990360" progId="Equation.DSMT4">
                  <p:embed/>
                </p:oleObj>
              </mc:Choice>
              <mc:Fallback>
                <p:oleObj name="Equation" r:id="rId5" imgW="3454200" imgH="990360" progId="Equation.DSMT4">
                  <p:embed/>
                  <p:pic>
                    <p:nvPicPr>
                      <p:cNvPr id="0" name=""/>
                      <p:cNvPicPr/>
                      <p:nvPr/>
                    </p:nvPicPr>
                    <p:blipFill>
                      <a:blip r:embed="rId6"/>
                      <a:stretch>
                        <a:fillRect/>
                      </a:stretch>
                    </p:blipFill>
                    <p:spPr>
                      <a:xfrm>
                        <a:off x="990600" y="1513131"/>
                        <a:ext cx="6450013" cy="184943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F8802AED-3965-C233-35EF-31FF1F147D04}"/>
              </a:ext>
            </a:extLst>
          </p:cNvPr>
          <p:cNvPicPr>
            <a:picLocks noChangeAspect="1"/>
          </p:cNvPicPr>
          <p:nvPr/>
        </p:nvPicPr>
        <p:blipFill>
          <a:blip r:embed="rId7"/>
          <a:stretch>
            <a:fillRect/>
          </a:stretch>
        </p:blipFill>
        <p:spPr>
          <a:xfrm>
            <a:off x="4041418" y="3107693"/>
            <a:ext cx="3990975" cy="2495550"/>
          </a:xfrm>
          <a:prstGeom prst="rect">
            <a:avLst/>
          </a:prstGeom>
        </p:spPr>
      </p:pic>
      <p:grpSp>
        <p:nvGrpSpPr>
          <p:cNvPr id="12" name="Group 11">
            <a:extLst>
              <a:ext uri="{FF2B5EF4-FFF2-40B4-BE49-F238E27FC236}">
                <a16:creationId xmlns:a16="http://schemas.microsoft.com/office/drawing/2014/main" id="{1B922B6E-D24E-1B5B-C484-F7C18E5180ED}"/>
              </a:ext>
            </a:extLst>
          </p:cNvPr>
          <p:cNvGrpSpPr/>
          <p:nvPr/>
        </p:nvGrpSpPr>
        <p:grpSpPr>
          <a:xfrm>
            <a:off x="7939088" y="4518108"/>
            <a:ext cx="986615" cy="986614"/>
            <a:chOff x="1919108" y="4014255"/>
            <a:chExt cx="986615" cy="986614"/>
          </a:xfrm>
        </p:grpSpPr>
        <p:graphicFrame>
          <p:nvGraphicFramePr>
            <p:cNvPr id="6" name="Object 5">
              <a:extLst>
                <a:ext uri="{FF2B5EF4-FFF2-40B4-BE49-F238E27FC236}">
                  <a16:creationId xmlns:a16="http://schemas.microsoft.com/office/drawing/2014/main" id="{1DCC37AD-7981-39DB-A6CC-A07CCB058548}"/>
                </a:ext>
              </a:extLst>
            </p:cNvPr>
            <p:cNvGraphicFramePr>
              <a:graphicFrameLocks noChangeAspect="1"/>
            </p:cNvGraphicFramePr>
            <p:nvPr>
              <p:extLst>
                <p:ext uri="{D42A27DB-BD31-4B8C-83A1-F6EECF244321}">
                  <p14:modId xmlns:p14="http://schemas.microsoft.com/office/powerpoint/2010/main" val="3480181760"/>
                </p:ext>
              </p:extLst>
            </p:nvPr>
          </p:nvGraphicFramePr>
          <p:xfrm>
            <a:off x="1919108" y="4089205"/>
            <a:ext cx="986615" cy="650746"/>
          </p:xfrm>
          <a:graphic>
            <a:graphicData uri="http://schemas.openxmlformats.org/presentationml/2006/ole">
              <mc:AlternateContent xmlns:mc="http://schemas.openxmlformats.org/markup-compatibility/2006">
                <mc:Choice xmlns:v="urn:schemas-microsoft-com:vml" Requires="v">
                  <p:oleObj name="Equation" r:id="rId8" imgW="596880" imgH="393480" progId="Equation.DSMT4">
                    <p:embed/>
                  </p:oleObj>
                </mc:Choice>
                <mc:Fallback>
                  <p:oleObj name="Equation" r:id="rId8" imgW="596880" imgH="393480" progId="Equation.DSMT4">
                    <p:embed/>
                    <p:pic>
                      <p:nvPicPr>
                        <p:cNvPr id="0" name=""/>
                        <p:cNvPicPr/>
                        <p:nvPr/>
                      </p:nvPicPr>
                      <p:blipFill>
                        <a:blip r:embed="rId9"/>
                        <a:stretch>
                          <a:fillRect/>
                        </a:stretch>
                      </p:blipFill>
                      <p:spPr>
                        <a:xfrm>
                          <a:off x="1919108" y="4089205"/>
                          <a:ext cx="986615" cy="650746"/>
                        </a:xfrm>
                        <a:prstGeom prst="rect">
                          <a:avLst/>
                        </a:prstGeom>
                      </p:spPr>
                    </p:pic>
                  </p:oleObj>
                </mc:Fallback>
              </mc:AlternateContent>
            </a:graphicData>
          </a:graphic>
        </p:graphicFrame>
        <p:sp>
          <p:nvSpPr>
            <p:cNvPr id="7" name="Oval 6">
              <a:extLst>
                <a:ext uri="{FF2B5EF4-FFF2-40B4-BE49-F238E27FC236}">
                  <a16:creationId xmlns:a16="http://schemas.microsoft.com/office/drawing/2014/main" id="{B6366800-DDDE-AEAA-2895-3E1FFEC298EC}"/>
                </a:ext>
              </a:extLst>
            </p:cNvPr>
            <p:cNvSpPr/>
            <p:nvPr/>
          </p:nvSpPr>
          <p:spPr bwMode="auto">
            <a:xfrm>
              <a:off x="1919109" y="4014255"/>
              <a:ext cx="986614" cy="98661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spTree>
    <p:extLst>
      <p:ext uri="{BB962C8B-B14F-4D97-AF65-F5344CB8AC3E}">
        <p14:creationId xmlns:p14="http://schemas.microsoft.com/office/powerpoint/2010/main" val="92302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110FDA5E-8B65-C8F3-7165-6C1BF28D8315}"/>
              </a:ext>
            </a:extLst>
          </p:cNvPr>
          <p:cNvSpPr txBox="1"/>
          <p:nvPr/>
        </p:nvSpPr>
        <p:spPr>
          <a:xfrm>
            <a:off x="990600" y="1039849"/>
            <a:ext cx="5548204" cy="523220"/>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4) Tính chuyển vị tại các đoạn</a:t>
            </a:r>
          </a:p>
        </p:txBody>
      </p:sp>
      <p:sp>
        <p:nvSpPr>
          <p:cNvPr id="8" name="TextBox 7">
            <a:extLst>
              <a:ext uri="{FF2B5EF4-FFF2-40B4-BE49-F238E27FC236}">
                <a16:creationId xmlns:a16="http://schemas.microsoft.com/office/drawing/2014/main" id="{27EC3280-D856-2FB2-2EC5-88F13EECE42B}"/>
              </a:ext>
            </a:extLst>
          </p:cNvPr>
          <p:cNvSpPr txBox="1"/>
          <p:nvPr/>
        </p:nvSpPr>
        <p:spPr>
          <a:xfrm>
            <a:off x="1132114" y="1543525"/>
            <a:ext cx="398417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 Chuyển vị đoạn AB</a:t>
            </a:r>
          </a:p>
        </p:txBody>
      </p:sp>
      <p:graphicFrame>
        <p:nvGraphicFramePr>
          <p:cNvPr id="9" name="Object 8">
            <a:extLst>
              <a:ext uri="{FF2B5EF4-FFF2-40B4-BE49-F238E27FC236}">
                <a16:creationId xmlns:a16="http://schemas.microsoft.com/office/drawing/2014/main" id="{85883490-4E4B-945C-24D8-D65A8C1B3D2D}"/>
              </a:ext>
            </a:extLst>
          </p:cNvPr>
          <p:cNvGraphicFramePr>
            <a:graphicFrameLocks noChangeAspect="1"/>
          </p:cNvGraphicFramePr>
          <p:nvPr>
            <p:extLst>
              <p:ext uri="{D42A27DB-BD31-4B8C-83A1-F6EECF244321}">
                <p14:modId xmlns:p14="http://schemas.microsoft.com/office/powerpoint/2010/main" val="1884769849"/>
              </p:ext>
            </p:extLst>
          </p:nvPr>
        </p:nvGraphicFramePr>
        <p:xfrm>
          <a:off x="4691436" y="1530375"/>
          <a:ext cx="2558628" cy="569065"/>
        </p:xfrm>
        <a:graphic>
          <a:graphicData uri="http://schemas.openxmlformats.org/presentationml/2006/ole">
            <mc:AlternateContent xmlns:mc="http://schemas.openxmlformats.org/markup-compatibility/2006">
              <mc:Choice xmlns:v="urn:schemas-microsoft-com:vml" Requires="v">
                <p:oleObj name="Equation" r:id="rId3" imgW="1028520" imgH="228600" progId="Equation.DSMT4">
                  <p:embed/>
                </p:oleObj>
              </mc:Choice>
              <mc:Fallback>
                <p:oleObj name="Equation" r:id="rId3" imgW="1028520" imgH="228600" progId="Equation.DSMT4">
                  <p:embed/>
                  <p:pic>
                    <p:nvPicPr>
                      <p:cNvPr id="0" name=""/>
                      <p:cNvPicPr/>
                      <p:nvPr/>
                    </p:nvPicPr>
                    <p:blipFill>
                      <a:blip r:embed="rId4"/>
                      <a:stretch>
                        <a:fillRect/>
                      </a:stretch>
                    </p:blipFill>
                    <p:spPr>
                      <a:xfrm>
                        <a:off x="4691436" y="1530375"/>
                        <a:ext cx="2558628" cy="56906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C841D00C-E03B-84D4-DA3B-F84E5764B2C7}"/>
              </a:ext>
            </a:extLst>
          </p:cNvPr>
          <p:cNvGraphicFramePr>
            <a:graphicFrameLocks noChangeAspect="1"/>
          </p:cNvGraphicFramePr>
          <p:nvPr>
            <p:extLst>
              <p:ext uri="{D42A27DB-BD31-4B8C-83A1-F6EECF244321}">
                <p14:modId xmlns:p14="http://schemas.microsoft.com/office/powerpoint/2010/main" val="748673953"/>
              </p:ext>
            </p:extLst>
          </p:nvPr>
        </p:nvGraphicFramePr>
        <p:xfrm>
          <a:off x="1265099" y="1939559"/>
          <a:ext cx="6228921" cy="970078"/>
        </p:xfrm>
        <a:graphic>
          <a:graphicData uri="http://schemas.openxmlformats.org/presentationml/2006/ole">
            <mc:AlternateContent xmlns:mc="http://schemas.openxmlformats.org/markup-compatibility/2006">
              <mc:Choice xmlns:v="urn:schemas-microsoft-com:vml" Requires="v">
                <p:oleObj name="Equation" r:id="rId5" imgW="3098520" imgH="482400" progId="Equation.DSMT4">
                  <p:embed/>
                </p:oleObj>
              </mc:Choice>
              <mc:Fallback>
                <p:oleObj name="Equation" r:id="rId5" imgW="3098520" imgH="482400" progId="Equation.DSMT4">
                  <p:embed/>
                  <p:pic>
                    <p:nvPicPr>
                      <p:cNvPr id="0" name=""/>
                      <p:cNvPicPr/>
                      <p:nvPr/>
                    </p:nvPicPr>
                    <p:blipFill>
                      <a:blip r:embed="rId6"/>
                      <a:stretch>
                        <a:fillRect/>
                      </a:stretch>
                    </p:blipFill>
                    <p:spPr>
                      <a:xfrm>
                        <a:off x="1265099" y="1939559"/>
                        <a:ext cx="6228921" cy="970078"/>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B7933F0B-0CD3-A48C-4CA6-66D8488F69AC}"/>
              </a:ext>
            </a:extLst>
          </p:cNvPr>
          <p:cNvSpPr txBox="1"/>
          <p:nvPr/>
        </p:nvSpPr>
        <p:spPr>
          <a:xfrm>
            <a:off x="1132114" y="2842600"/>
            <a:ext cx="398417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 Chuyển vị đoạn BC</a:t>
            </a:r>
          </a:p>
        </p:txBody>
      </p:sp>
      <p:graphicFrame>
        <p:nvGraphicFramePr>
          <p:cNvPr id="13" name="Object 12">
            <a:extLst>
              <a:ext uri="{FF2B5EF4-FFF2-40B4-BE49-F238E27FC236}">
                <a16:creationId xmlns:a16="http://schemas.microsoft.com/office/drawing/2014/main" id="{86A054A1-8C34-1F08-8330-08DFC6F94E3B}"/>
              </a:ext>
            </a:extLst>
          </p:cNvPr>
          <p:cNvGraphicFramePr>
            <a:graphicFrameLocks noChangeAspect="1"/>
          </p:cNvGraphicFramePr>
          <p:nvPr>
            <p:extLst>
              <p:ext uri="{D42A27DB-BD31-4B8C-83A1-F6EECF244321}">
                <p14:modId xmlns:p14="http://schemas.microsoft.com/office/powerpoint/2010/main" val="1868932445"/>
              </p:ext>
            </p:extLst>
          </p:nvPr>
        </p:nvGraphicFramePr>
        <p:xfrm>
          <a:off x="4675188" y="2828925"/>
          <a:ext cx="2590800" cy="569913"/>
        </p:xfrm>
        <a:graphic>
          <a:graphicData uri="http://schemas.openxmlformats.org/presentationml/2006/ole">
            <mc:AlternateContent xmlns:mc="http://schemas.openxmlformats.org/markup-compatibility/2006">
              <mc:Choice xmlns:v="urn:schemas-microsoft-com:vml" Requires="v">
                <p:oleObj name="Equation" r:id="rId7" imgW="1041120" imgH="228600" progId="Equation.DSMT4">
                  <p:embed/>
                </p:oleObj>
              </mc:Choice>
              <mc:Fallback>
                <p:oleObj name="Equation" r:id="rId7" imgW="1041120" imgH="228600" progId="Equation.DSMT4">
                  <p:embed/>
                  <p:pic>
                    <p:nvPicPr>
                      <p:cNvPr id="9" name="Object 8">
                        <a:extLst>
                          <a:ext uri="{FF2B5EF4-FFF2-40B4-BE49-F238E27FC236}">
                            <a16:creationId xmlns:a16="http://schemas.microsoft.com/office/drawing/2014/main" id="{85883490-4E4B-945C-24D8-D65A8C1B3D2D}"/>
                          </a:ext>
                        </a:extLst>
                      </p:cNvPr>
                      <p:cNvPicPr/>
                      <p:nvPr/>
                    </p:nvPicPr>
                    <p:blipFill>
                      <a:blip r:embed="rId8"/>
                      <a:stretch>
                        <a:fillRect/>
                      </a:stretch>
                    </p:blipFill>
                    <p:spPr>
                      <a:xfrm>
                        <a:off x="4675188" y="2828925"/>
                        <a:ext cx="2590800" cy="569913"/>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1443F3EF-03DC-A11A-5A7E-29179F13477B}"/>
              </a:ext>
            </a:extLst>
          </p:cNvPr>
          <p:cNvGraphicFramePr>
            <a:graphicFrameLocks noChangeAspect="1"/>
          </p:cNvGraphicFramePr>
          <p:nvPr>
            <p:extLst>
              <p:ext uri="{D42A27DB-BD31-4B8C-83A1-F6EECF244321}">
                <p14:modId xmlns:p14="http://schemas.microsoft.com/office/powerpoint/2010/main" val="3521684618"/>
              </p:ext>
            </p:extLst>
          </p:nvPr>
        </p:nvGraphicFramePr>
        <p:xfrm>
          <a:off x="982663" y="3313113"/>
          <a:ext cx="7961312" cy="974725"/>
        </p:xfrm>
        <a:graphic>
          <a:graphicData uri="http://schemas.openxmlformats.org/presentationml/2006/ole">
            <mc:AlternateContent xmlns:mc="http://schemas.openxmlformats.org/markup-compatibility/2006">
              <mc:Choice xmlns:v="urn:schemas-microsoft-com:vml" Requires="v">
                <p:oleObj name="Equation" r:id="rId9" imgW="3949560" imgH="482400" progId="Equation.DSMT4">
                  <p:embed/>
                </p:oleObj>
              </mc:Choice>
              <mc:Fallback>
                <p:oleObj name="Equation" r:id="rId9" imgW="3949560" imgH="482400" progId="Equation.DSMT4">
                  <p:embed/>
                  <p:pic>
                    <p:nvPicPr>
                      <p:cNvPr id="10" name="Object 9">
                        <a:extLst>
                          <a:ext uri="{FF2B5EF4-FFF2-40B4-BE49-F238E27FC236}">
                            <a16:creationId xmlns:a16="http://schemas.microsoft.com/office/drawing/2014/main" id="{C841D00C-E03B-84D4-DA3B-F84E5764B2C7}"/>
                          </a:ext>
                        </a:extLst>
                      </p:cNvPr>
                      <p:cNvPicPr/>
                      <p:nvPr/>
                    </p:nvPicPr>
                    <p:blipFill>
                      <a:blip r:embed="rId10"/>
                      <a:stretch>
                        <a:fillRect/>
                      </a:stretch>
                    </p:blipFill>
                    <p:spPr>
                      <a:xfrm>
                        <a:off x="982663" y="3313113"/>
                        <a:ext cx="7961312" cy="974725"/>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7A104993-671A-B920-C148-E1CF9531BCDC}"/>
              </a:ext>
            </a:extLst>
          </p:cNvPr>
          <p:cNvSpPr txBox="1"/>
          <p:nvPr/>
        </p:nvSpPr>
        <p:spPr>
          <a:xfrm>
            <a:off x="1211878" y="4287838"/>
            <a:ext cx="398417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 Chuyển vị đoạn CD</a:t>
            </a:r>
          </a:p>
        </p:txBody>
      </p:sp>
      <p:graphicFrame>
        <p:nvGraphicFramePr>
          <p:cNvPr id="17" name="Object 16">
            <a:extLst>
              <a:ext uri="{FF2B5EF4-FFF2-40B4-BE49-F238E27FC236}">
                <a16:creationId xmlns:a16="http://schemas.microsoft.com/office/drawing/2014/main" id="{4B613559-D817-A276-68F5-EF355633CD24}"/>
              </a:ext>
            </a:extLst>
          </p:cNvPr>
          <p:cNvGraphicFramePr>
            <a:graphicFrameLocks noChangeAspect="1"/>
          </p:cNvGraphicFramePr>
          <p:nvPr>
            <p:extLst>
              <p:ext uri="{D42A27DB-BD31-4B8C-83A1-F6EECF244321}">
                <p14:modId xmlns:p14="http://schemas.microsoft.com/office/powerpoint/2010/main" val="2881398448"/>
              </p:ext>
            </p:extLst>
          </p:nvPr>
        </p:nvGraphicFramePr>
        <p:xfrm>
          <a:off x="4754952" y="4274163"/>
          <a:ext cx="2590800" cy="569913"/>
        </p:xfrm>
        <a:graphic>
          <a:graphicData uri="http://schemas.openxmlformats.org/presentationml/2006/ole">
            <mc:AlternateContent xmlns:mc="http://schemas.openxmlformats.org/markup-compatibility/2006">
              <mc:Choice xmlns:v="urn:schemas-microsoft-com:vml" Requires="v">
                <p:oleObj name="Equation" r:id="rId11" imgW="1041120" imgH="228600" progId="Equation.DSMT4">
                  <p:embed/>
                </p:oleObj>
              </mc:Choice>
              <mc:Fallback>
                <p:oleObj name="Equation" r:id="rId11" imgW="1041120" imgH="228600" progId="Equation.DSMT4">
                  <p:embed/>
                  <p:pic>
                    <p:nvPicPr>
                      <p:cNvPr id="13" name="Object 12">
                        <a:extLst>
                          <a:ext uri="{FF2B5EF4-FFF2-40B4-BE49-F238E27FC236}">
                            <a16:creationId xmlns:a16="http://schemas.microsoft.com/office/drawing/2014/main" id="{86A054A1-8C34-1F08-8330-08DFC6F94E3B}"/>
                          </a:ext>
                        </a:extLst>
                      </p:cNvPr>
                      <p:cNvPicPr/>
                      <p:nvPr/>
                    </p:nvPicPr>
                    <p:blipFill>
                      <a:blip r:embed="rId12"/>
                      <a:stretch>
                        <a:fillRect/>
                      </a:stretch>
                    </p:blipFill>
                    <p:spPr>
                      <a:xfrm>
                        <a:off x="4754952" y="4274163"/>
                        <a:ext cx="2590800" cy="569913"/>
                      </a:xfrm>
                      <a:prstGeom prst="rect">
                        <a:avLst/>
                      </a:prstGeom>
                    </p:spPr>
                  </p:pic>
                </p:oleObj>
              </mc:Fallback>
            </mc:AlternateContent>
          </a:graphicData>
        </a:graphic>
      </p:graphicFrame>
    </p:spTree>
    <p:extLst>
      <p:ext uri="{BB962C8B-B14F-4D97-AF65-F5344CB8AC3E}">
        <p14:creationId xmlns:p14="http://schemas.microsoft.com/office/powerpoint/2010/main" val="139797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110FDA5E-8B65-C8F3-7165-6C1BF28D8315}"/>
              </a:ext>
            </a:extLst>
          </p:cNvPr>
          <p:cNvSpPr txBox="1"/>
          <p:nvPr/>
        </p:nvSpPr>
        <p:spPr>
          <a:xfrm>
            <a:off x="990600" y="1039849"/>
            <a:ext cx="5548204" cy="523220"/>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4) Tính chuyển vị tại các đoạn</a:t>
            </a:r>
          </a:p>
        </p:txBody>
      </p:sp>
      <p:sp>
        <p:nvSpPr>
          <p:cNvPr id="16" name="TextBox 15">
            <a:extLst>
              <a:ext uri="{FF2B5EF4-FFF2-40B4-BE49-F238E27FC236}">
                <a16:creationId xmlns:a16="http://schemas.microsoft.com/office/drawing/2014/main" id="{7A104993-671A-B920-C148-E1CF9531BCDC}"/>
              </a:ext>
            </a:extLst>
          </p:cNvPr>
          <p:cNvSpPr txBox="1"/>
          <p:nvPr/>
        </p:nvSpPr>
        <p:spPr>
          <a:xfrm>
            <a:off x="990600" y="1522089"/>
            <a:ext cx="398417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 Chuyển vị đoạn CD</a:t>
            </a:r>
          </a:p>
        </p:txBody>
      </p:sp>
      <p:graphicFrame>
        <p:nvGraphicFramePr>
          <p:cNvPr id="17" name="Object 16">
            <a:extLst>
              <a:ext uri="{FF2B5EF4-FFF2-40B4-BE49-F238E27FC236}">
                <a16:creationId xmlns:a16="http://schemas.microsoft.com/office/drawing/2014/main" id="{4B613559-D817-A276-68F5-EF355633CD24}"/>
              </a:ext>
            </a:extLst>
          </p:cNvPr>
          <p:cNvGraphicFramePr>
            <a:graphicFrameLocks noChangeAspect="1"/>
          </p:cNvGraphicFramePr>
          <p:nvPr>
            <p:extLst>
              <p:ext uri="{D42A27DB-BD31-4B8C-83A1-F6EECF244321}">
                <p14:modId xmlns:p14="http://schemas.microsoft.com/office/powerpoint/2010/main" val="2416182236"/>
              </p:ext>
            </p:extLst>
          </p:nvPr>
        </p:nvGraphicFramePr>
        <p:xfrm>
          <a:off x="4533674" y="1508414"/>
          <a:ext cx="2590800" cy="569913"/>
        </p:xfrm>
        <a:graphic>
          <a:graphicData uri="http://schemas.openxmlformats.org/presentationml/2006/ole">
            <mc:AlternateContent xmlns:mc="http://schemas.openxmlformats.org/markup-compatibility/2006">
              <mc:Choice xmlns:v="urn:schemas-microsoft-com:vml" Requires="v">
                <p:oleObj name="Equation" r:id="rId3" imgW="1041120" imgH="228600" progId="Equation.DSMT4">
                  <p:embed/>
                </p:oleObj>
              </mc:Choice>
              <mc:Fallback>
                <p:oleObj name="Equation" r:id="rId3" imgW="1041120" imgH="228600" progId="Equation.DSMT4">
                  <p:embed/>
                  <p:pic>
                    <p:nvPicPr>
                      <p:cNvPr id="17" name="Object 16">
                        <a:extLst>
                          <a:ext uri="{FF2B5EF4-FFF2-40B4-BE49-F238E27FC236}">
                            <a16:creationId xmlns:a16="http://schemas.microsoft.com/office/drawing/2014/main" id="{4B613559-D817-A276-68F5-EF355633CD24}"/>
                          </a:ext>
                        </a:extLst>
                      </p:cNvPr>
                      <p:cNvPicPr/>
                      <p:nvPr/>
                    </p:nvPicPr>
                    <p:blipFill>
                      <a:blip r:embed="rId4"/>
                      <a:stretch>
                        <a:fillRect/>
                      </a:stretch>
                    </p:blipFill>
                    <p:spPr>
                      <a:xfrm>
                        <a:off x="4533674" y="1508414"/>
                        <a:ext cx="2590800" cy="569913"/>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DE38C4A5-8B0C-80E6-9670-C428FD8A0D7C}"/>
              </a:ext>
            </a:extLst>
          </p:cNvPr>
          <p:cNvGraphicFramePr>
            <a:graphicFrameLocks noChangeAspect="1"/>
          </p:cNvGraphicFramePr>
          <p:nvPr>
            <p:extLst>
              <p:ext uri="{D42A27DB-BD31-4B8C-83A1-F6EECF244321}">
                <p14:modId xmlns:p14="http://schemas.microsoft.com/office/powerpoint/2010/main" val="617149832"/>
              </p:ext>
            </p:extLst>
          </p:nvPr>
        </p:nvGraphicFramePr>
        <p:xfrm>
          <a:off x="1277808" y="2146589"/>
          <a:ext cx="6835775" cy="2668588"/>
        </p:xfrm>
        <a:graphic>
          <a:graphicData uri="http://schemas.openxmlformats.org/presentationml/2006/ole">
            <mc:AlternateContent xmlns:mc="http://schemas.openxmlformats.org/markup-compatibility/2006">
              <mc:Choice xmlns:v="urn:schemas-microsoft-com:vml" Requires="v">
                <p:oleObj name="Equation" r:id="rId5" imgW="3390840" imgH="1320480" progId="Equation.DSMT4">
                  <p:embed/>
                </p:oleObj>
              </mc:Choice>
              <mc:Fallback>
                <p:oleObj name="Equation" r:id="rId5" imgW="3390840" imgH="1320480" progId="Equation.DSMT4">
                  <p:embed/>
                  <p:pic>
                    <p:nvPicPr>
                      <p:cNvPr id="18" name="Object 17">
                        <a:extLst>
                          <a:ext uri="{FF2B5EF4-FFF2-40B4-BE49-F238E27FC236}">
                            <a16:creationId xmlns:a16="http://schemas.microsoft.com/office/drawing/2014/main" id="{DE38C4A5-8B0C-80E6-9670-C428FD8A0D7C}"/>
                          </a:ext>
                        </a:extLst>
                      </p:cNvPr>
                      <p:cNvPicPr/>
                      <p:nvPr/>
                    </p:nvPicPr>
                    <p:blipFill>
                      <a:blip r:embed="rId6"/>
                      <a:stretch>
                        <a:fillRect/>
                      </a:stretch>
                    </p:blipFill>
                    <p:spPr>
                      <a:xfrm>
                        <a:off x="1277808" y="2146589"/>
                        <a:ext cx="6835775" cy="2668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A398A525-C5F5-52CE-35AA-6C13BC201A4F}"/>
              </a:ext>
            </a:extLst>
          </p:cNvPr>
          <p:cNvSpPr txBox="1"/>
          <p:nvPr/>
        </p:nvSpPr>
        <p:spPr>
          <a:xfrm>
            <a:off x="3676260" y="4093051"/>
            <a:ext cx="458133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Hàm lõm quay xuống dưới</a:t>
            </a:r>
          </a:p>
        </p:txBody>
      </p:sp>
    </p:spTree>
    <p:extLst>
      <p:ext uri="{BB962C8B-B14F-4D97-AF65-F5344CB8AC3E}">
        <p14:creationId xmlns:p14="http://schemas.microsoft.com/office/powerpoint/2010/main" val="269240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5" name="Picture 4">
            <a:extLst>
              <a:ext uri="{FF2B5EF4-FFF2-40B4-BE49-F238E27FC236}">
                <a16:creationId xmlns:a16="http://schemas.microsoft.com/office/drawing/2014/main" id="{51D7F449-424E-6EEE-DB7B-FCDEA602B768}"/>
              </a:ext>
            </a:extLst>
          </p:cNvPr>
          <p:cNvPicPr>
            <a:picLocks noChangeAspect="1"/>
          </p:cNvPicPr>
          <p:nvPr/>
        </p:nvPicPr>
        <p:blipFill>
          <a:blip r:embed="rId3"/>
          <a:stretch>
            <a:fillRect/>
          </a:stretch>
        </p:blipFill>
        <p:spPr>
          <a:xfrm>
            <a:off x="1550145" y="1236695"/>
            <a:ext cx="3990975" cy="2705100"/>
          </a:xfrm>
          <a:prstGeom prst="rect">
            <a:avLst/>
          </a:prstGeom>
        </p:spPr>
      </p:pic>
      <p:graphicFrame>
        <p:nvGraphicFramePr>
          <p:cNvPr id="6" name="Object 5">
            <a:extLst>
              <a:ext uri="{FF2B5EF4-FFF2-40B4-BE49-F238E27FC236}">
                <a16:creationId xmlns:a16="http://schemas.microsoft.com/office/drawing/2014/main" id="{D28D1721-FE6A-9BCD-C1BC-27A2D98340A8}"/>
              </a:ext>
            </a:extLst>
          </p:cNvPr>
          <p:cNvGraphicFramePr>
            <a:graphicFrameLocks noChangeAspect="1"/>
          </p:cNvGraphicFramePr>
          <p:nvPr>
            <p:extLst>
              <p:ext uri="{D42A27DB-BD31-4B8C-83A1-F6EECF244321}">
                <p14:modId xmlns:p14="http://schemas.microsoft.com/office/powerpoint/2010/main" val="2268948241"/>
              </p:ext>
            </p:extLst>
          </p:nvPr>
        </p:nvGraphicFramePr>
        <p:xfrm>
          <a:off x="5208167" y="3004112"/>
          <a:ext cx="520830" cy="849775"/>
        </p:xfrm>
        <a:graphic>
          <a:graphicData uri="http://schemas.openxmlformats.org/presentationml/2006/ole">
            <mc:AlternateContent xmlns:mc="http://schemas.openxmlformats.org/markup-compatibility/2006">
              <mc:Choice xmlns:v="urn:schemas-microsoft-com:vml" Requires="v">
                <p:oleObj name="Equation" r:id="rId4" imgW="241200" imgH="393480" progId="Equation.DSMT4">
                  <p:embed/>
                </p:oleObj>
              </mc:Choice>
              <mc:Fallback>
                <p:oleObj name="Equation" r:id="rId4" imgW="241200" imgH="393480" progId="Equation.DSMT4">
                  <p:embed/>
                  <p:pic>
                    <p:nvPicPr>
                      <p:cNvPr id="0" name=""/>
                      <p:cNvPicPr/>
                      <p:nvPr/>
                    </p:nvPicPr>
                    <p:blipFill>
                      <a:blip r:embed="rId5"/>
                      <a:stretch>
                        <a:fillRect/>
                      </a:stretch>
                    </p:blipFill>
                    <p:spPr>
                      <a:xfrm>
                        <a:off x="5208167" y="3004112"/>
                        <a:ext cx="520830" cy="849775"/>
                      </a:xfrm>
                      <a:prstGeom prst="rect">
                        <a:avLst/>
                      </a:prstGeom>
                    </p:spPr>
                  </p:pic>
                </p:oleObj>
              </mc:Fallback>
            </mc:AlternateContent>
          </a:graphicData>
        </a:graphic>
      </p:graphicFrame>
      <p:sp>
        <p:nvSpPr>
          <p:cNvPr id="7" name="Oval 6">
            <a:extLst>
              <a:ext uri="{FF2B5EF4-FFF2-40B4-BE49-F238E27FC236}">
                <a16:creationId xmlns:a16="http://schemas.microsoft.com/office/drawing/2014/main" id="{0227BF9D-FCFE-8909-0435-97142F388802}"/>
              </a:ext>
            </a:extLst>
          </p:cNvPr>
          <p:cNvSpPr/>
          <p:nvPr/>
        </p:nvSpPr>
        <p:spPr bwMode="auto">
          <a:xfrm>
            <a:off x="5109888" y="3136499"/>
            <a:ext cx="717388" cy="71738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Tree>
    <p:extLst>
      <p:ext uri="{BB962C8B-B14F-4D97-AF65-F5344CB8AC3E}">
        <p14:creationId xmlns:p14="http://schemas.microsoft.com/office/powerpoint/2010/main" val="882607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797978B8-A200-8A23-F60B-CCA79C203C3C}"/>
              </a:ext>
            </a:extLst>
          </p:cNvPr>
          <p:cNvSpPr txBox="1"/>
          <p:nvPr/>
        </p:nvSpPr>
        <p:spPr>
          <a:xfrm>
            <a:off x="1119189" y="1017931"/>
            <a:ext cx="7772399" cy="1902957"/>
          </a:xfrm>
          <a:prstGeom prst="rect">
            <a:avLst/>
          </a:prstGeom>
          <a:noFill/>
        </p:spPr>
        <p:txBody>
          <a:bodyPr wrap="square">
            <a:spAutoFit/>
          </a:bodyPr>
          <a:lstStyle/>
          <a:p>
            <a:pPr algn="just">
              <a:lnSpc>
                <a:spcPct val="107000"/>
              </a:lnSpc>
              <a:spcAft>
                <a:spcPts val="800"/>
              </a:spcAft>
            </a:pPr>
            <a:r>
              <a:rPr lang="en-US" sz="2800" b="1">
                <a:effectLst/>
                <a:latin typeface="Arial" panose="020B0604020202020204" pitchFamily="34" charset="0"/>
                <a:ea typeface="Calibri" panose="020F0502020204030204" pitchFamily="34" charset="0"/>
                <a:cs typeface="Arial" panose="020B0604020202020204" pitchFamily="34" charset="0"/>
              </a:rPr>
              <a:t>Ví dụ 2: </a:t>
            </a:r>
            <a:r>
              <a:rPr lang="en-US" sz="2800">
                <a:effectLst/>
                <a:latin typeface="Arial" panose="020B0604020202020204" pitchFamily="34" charset="0"/>
                <a:ea typeface="Calibri" panose="020F0502020204030204" pitchFamily="34" charset="0"/>
                <a:cs typeface="Arial" panose="020B0604020202020204" pitchFamily="34" charset="0"/>
              </a:rPr>
              <a:t>Vẽ biểu đồ lực dọc, biểu đồ ứng suất và biểu đồ chuyển vị của thanh chịu lực cho trên hình. Từ biểu đồ chuyển vị cho biết mặt cắt C bị dịch chuyển sang trái hay sang phải.</a:t>
            </a:r>
          </a:p>
        </p:txBody>
      </p:sp>
      <p:pic>
        <p:nvPicPr>
          <p:cNvPr id="4" name="Picture 3">
            <a:extLst>
              <a:ext uri="{FF2B5EF4-FFF2-40B4-BE49-F238E27FC236}">
                <a16:creationId xmlns:a16="http://schemas.microsoft.com/office/drawing/2014/main" id="{E207DA37-3169-BB13-C2A2-E4A4CA71D3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380" y="3173000"/>
            <a:ext cx="4721696" cy="1770636"/>
          </a:xfrm>
          <a:prstGeom prst="rect">
            <a:avLst/>
          </a:prstGeom>
          <a:noFill/>
          <a:ln>
            <a:noFill/>
          </a:ln>
        </p:spPr>
      </p:pic>
    </p:spTree>
    <p:extLst>
      <p:ext uri="{BB962C8B-B14F-4D97-AF65-F5344CB8AC3E}">
        <p14:creationId xmlns:p14="http://schemas.microsoft.com/office/powerpoint/2010/main" val="3475355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5" name="Picture 4">
            <a:extLst>
              <a:ext uri="{FF2B5EF4-FFF2-40B4-BE49-F238E27FC236}">
                <a16:creationId xmlns:a16="http://schemas.microsoft.com/office/drawing/2014/main" id="{D5070469-4FE2-1DE4-6C64-1435C35B420A}"/>
              </a:ext>
            </a:extLst>
          </p:cNvPr>
          <p:cNvPicPr>
            <a:picLocks noChangeAspect="1"/>
          </p:cNvPicPr>
          <p:nvPr/>
        </p:nvPicPr>
        <p:blipFill>
          <a:blip r:embed="rId3"/>
          <a:stretch>
            <a:fillRect/>
          </a:stretch>
        </p:blipFill>
        <p:spPr>
          <a:xfrm>
            <a:off x="4759293" y="1018331"/>
            <a:ext cx="4305300" cy="1619250"/>
          </a:xfrm>
          <a:prstGeom prst="rect">
            <a:avLst/>
          </a:prstGeom>
        </p:spPr>
      </p:pic>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lực dọc N:</a:t>
            </a:r>
          </a:p>
        </p:txBody>
      </p:sp>
      <p:sp>
        <p:nvSpPr>
          <p:cNvPr id="7" name="TextBox 6">
            <a:extLst>
              <a:ext uri="{FF2B5EF4-FFF2-40B4-BE49-F238E27FC236}">
                <a16:creationId xmlns:a16="http://schemas.microsoft.com/office/drawing/2014/main" id="{5284F39D-513B-A1A3-E531-8897950A8E65}"/>
              </a:ext>
            </a:extLst>
          </p:cNvPr>
          <p:cNvSpPr txBox="1"/>
          <p:nvPr/>
        </p:nvSpPr>
        <p:spPr>
          <a:xfrm>
            <a:off x="1026368" y="1541551"/>
            <a:ext cx="2332653" cy="523220"/>
          </a:xfrm>
          <a:prstGeom prst="rect">
            <a:avLst/>
          </a:prstGeom>
          <a:noFill/>
        </p:spPr>
        <p:txBody>
          <a:bodyPr wrap="square" rtlCol="0">
            <a:spAutoFit/>
          </a:bodyPr>
          <a:lstStyle/>
          <a:p>
            <a:r>
              <a:rPr lang="en-US" sz="2800" u="sng">
                <a:latin typeface="Arial" panose="020B0604020202020204" pitchFamily="34" charset="0"/>
                <a:cs typeface="Arial" panose="020B0604020202020204" pitchFamily="34" charset="0"/>
              </a:rPr>
              <a:t>Xét đoạn AB</a:t>
            </a:r>
          </a:p>
        </p:txBody>
      </p:sp>
      <p:sp>
        <p:nvSpPr>
          <p:cNvPr id="8" name="TextBox 7">
            <a:extLst>
              <a:ext uri="{FF2B5EF4-FFF2-40B4-BE49-F238E27FC236}">
                <a16:creationId xmlns:a16="http://schemas.microsoft.com/office/drawing/2014/main" id="{05E4D144-CC3B-E3E9-0F0A-9A11F735B6D4}"/>
              </a:ext>
            </a:extLst>
          </p:cNvPr>
          <p:cNvSpPr txBox="1"/>
          <p:nvPr/>
        </p:nvSpPr>
        <p:spPr>
          <a:xfrm>
            <a:off x="990600" y="2651610"/>
            <a:ext cx="8038225" cy="954107"/>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Sử dụng mặt cắt 1-1, lấy A làm gốc, khi đó miền biến thiên của z sẽ là </a:t>
            </a:r>
          </a:p>
        </p:txBody>
      </p:sp>
      <p:graphicFrame>
        <p:nvGraphicFramePr>
          <p:cNvPr id="9" name="Object 8">
            <a:extLst>
              <a:ext uri="{FF2B5EF4-FFF2-40B4-BE49-F238E27FC236}">
                <a16:creationId xmlns:a16="http://schemas.microsoft.com/office/drawing/2014/main" id="{5F59E852-181A-ACF4-3979-B9973D383CDD}"/>
              </a:ext>
            </a:extLst>
          </p:cNvPr>
          <p:cNvGraphicFramePr>
            <a:graphicFrameLocks noChangeAspect="1"/>
          </p:cNvGraphicFramePr>
          <p:nvPr>
            <p:extLst>
              <p:ext uri="{D42A27DB-BD31-4B8C-83A1-F6EECF244321}">
                <p14:modId xmlns:p14="http://schemas.microsoft.com/office/powerpoint/2010/main" val="1097982906"/>
              </p:ext>
            </p:extLst>
          </p:nvPr>
        </p:nvGraphicFramePr>
        <p:xfrm>
          <a:off x="4572000" y="3139742"/>
          <a:ext cx="1520317" cy="409316"/>
        </p:xfrm>
        <a:graphic>
          <a:graphicData uri="http://schemas.openxmlformats.org/presentationml/2006/ole">
            <mc:AlternateContent xmlns:mc="http://schemas.openxmlformats.org/markup-compatibility/2006">
              <mc:Choice xmlns:v="urn:schemas-microsoft-com:vml" Requires="v">
                <p:oleObj name="Equation" r:id="rId4" imgW="660240" imgH="177480" progId="Equation.DSMT4">
                  <p:embed/>
                </p:oleObj>
              </mc:Choice>
              <mc:Fallback>
                <p:oleObj name="Equation" r:id="rId4" imgW="660240" imgH="177480" progId="Equation.DSMT4">
                  <p:embed/>
                  <p:pic>
                    <p:nvPicPr>
                      <p:cNvPr id="0" name=""/>
                      <p:cNvPicPr/>
                      <p:nvPr/>
                    </p:nvPicPr>
                    <p:blipFill>
                      <a:blip r:embed="rId5"/>
                      <a:stretch>
                        <a:fillRect/>
                      </a:stretch>
                    </p:blipFill>
                    <p:spPr>
                      <a:xfrm>
                        <a:off x="4572000" y="3139742"/>
                        <a:ext cx="1520317" cy="409316"/>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AE868C91-0168-EB02-BF6C-D5113C1500F9}"/>
              </a:ext>
            </a:extLst>
          </p:cNvPr>
          <p:cNvSpPr txBox="1"/>
          <p:nvPr/>
        </p:nvSpPr>
        <p:spPr>
          <a:xfrm>
            <a:off x="990599" y="3549058"/>
            <a:ext cx="8038225" cy="954107"/>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Xét cần bằng phần thanh ở bên phải mặt cắt 1-1. Ta có:</a:t>
            </a:r>
          </a:p>
        </p:txBody>
      </p:sp>
      <p:graphicFrame>
        <p:nvGraphicFramePr>
          <p:cNvPr id="11" name="Object 10">
            <a:extLst>
              <a:ext uri="{FF2B5EF4-FFF2-40B4-BE49-F238E27FC236}">
                <a16:creationId xmlns:a16="http://schemas.microsoft.com/office/drawing/2014/main" id="{318C4D8A-46DB-9533-E3C4-225B291F726E}"/>
              </a:ext>
            </a:extLst>
          </p:cNvPr>
          <p:cNvGraphicFramePr>
            <a:graphicFrameLocks noChangeAspect="1"/>
          </p:cNvGraphicFramePr>
          <p:nvPr>
            <p:extLst>
              <p:ext uri="{D42A27DB-BD31-4B8C-83A1-F6EECF244321}">
                <p14:modId xmlns:p14="http://schemas.microsoft.com/office/powerpoint/2010/main" val="1685631722"/>
              </p:ext>
            </p:extLst>
          </p:nvPr>
        </p:nvGraphicFramePr>
        <p:xfrm>
          <a:off x="1026368" y="4503165"/>
          <a:ext cx="7731125" cy="523875"/>
        </p:xfrm>
        <a:graphic>
          <a:graphicData uri="http://schemas.openxmlformats.org/presentationml/2006/ole">
            <mc:AlternateContent xmlns:mc="http://schemas.openxmlformats.org/markup-compatibility/2006">
              <mc:Choice xmlns:v="urn:schemas-microsoft-com:vml" Requires="v">
                <p:oleObj name="Equation" r:id="rId6" imgW="3377880" imgH="228600" progId="Equation.DSMT4">
                  <p:embed/>
                </p:oleObj>
              </mc:Choice>
              <mc:Fallback>
                <p:oleObj name="Equation" r:id="rId6" imgW="3377880" imgH="228600" progId="Equation.DSMT4">
                  <p:embed/>
                  <p:pic>
                    <p:nvPicPr>
                      <p:cNvPr id="0" name=""/>
                      <p:cNvPicPr/>
                      <p:nvPr/>
                    </p:nvPicPr>
                    <p:blipFill>
                      <a:blip r:embed="rId7"/>
                      <a:stretch>
                        <a:fillRect/>
                      </a:stretch>
                    </p:blipFill>
                    <p:spPr>
                      <a:xfrm>
                        <a:off x="1026368" y="4503165"/>
                        <a:ext cx="7731125" cy="523875"/>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DE9DA224-3FA9-88C4-29B8-F1C9DAB20167}"/>
              </a:ext>
            </a:extLst>
          </p:cNvPr>
          <p:cNvSpPr txBox="1"/>
          <p:nvPr/>
        </p:nvSpPr>
        <p:spPr>
          <a:xfrm>
            <a:off x="990599" y="4967010"/>
            <a:ext cx="5477069"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Tại A ứng với z = 0 ta có N = q.a</a:t>
            </a:r>
          </a:p>
        </p:txBody>
      </p:sp>
      <p:sp>
        <p:nvSpPr>
          <p:cNvPr id="13" name="TextBox 12">
            <a:extLst>
              <a:ext uri="{FF2B5EF4-FFF2-40B4-BE49-F238E27FC236}">
                <a16:creationId xmlns:a16="http://schemas.microsoft.com/office/drawing/2014/main" id="{4264AAE6-5702-0A1D-D495-02D869D60803}"/>
              </a:ext>
            </a:extLst>
          </p:cNvPr>
          <p:cNvSpPr txBox="1"/>
          <p:nvPr/>
        </p:nvSpPr>
        <p:spPr>
          <a:xfrm>
            <a:off x="990599" y="5490230"/>
            <a:ext cx="6389915"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Tại B ứng với z = 2.a ta có N = 3.q.a</a:t>
            </a:r>
          </a:p>
        </p:txBody>
      </p:sp>
    </p:spTree>
    <p:extLst>
      <p:ext uri="{BB962C8B-B14F-4D97-AF65-F5344CB8AC3E}">
        <p14:creationId xmlns:p14="http://schemas.microsoft.com/office/powerpoint/2010/main" val="71752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744D1251-CF22-27C9-2FE8-0CF55ABE22EE}"/>
              </a:ext>
            </a:extLst>
          </p:cNvPr>
          <p:cNvSpPr txBox="1"/>
          <p:nvPr/>
        </p:nvSpPr>
        <p:spPr>
          <a:xfrm>
            <a:off x="990600" y="1175657"/>
            <a:ext cx="6708711" cy="584775"/>
          </a:xfrm>
          <a:prstGeom prst="rect">
            <a:avLst/>
          </a:prstGeom>
          <a:noFill/>
        </p:spPr>
        <p:txBody>
          <a:bodyPr wrap="square" rtlCol="0">
            <a:spAutoFit/>
          </a:bodyPr>
          <a:lstStyle/>
          <a:p>
            <a:r>
              <a:rPr lang="en-US" sz="3200">
                <a:solidFill>
                  <a:srgbClr val="0000FF"/>
                </a:solidFill>
                <a:latin typeface="Arial" panose="020B0604020202020204" pitchFamily="34" charset="0"/>
                <a:cs typeface="Arial" panose="020B0604020202020204" pitchFamily="34" charset="0"/>
              </a:rPr>
              <a:t>2.1 Định nghĩa kéo – nén đúng tâm</a:t>
            </a:r>
          </a:p>
        </p:txBody>
      </p:sp>
      <p:sp>
        <p:nvSpPr>
          <p:cNvPr id="4" name="TextBox 3">
            <a:extLst>
              <a:ext uri="{FF2B5EF4-FFF2-40B4-BE49-F238E27FC236}">
                <a16:creationId xmlns:a16="http://schemas.microsoft.com/office/drawing/2014/main" id="{31FCC7C9-E02B-DE8E-DDBF-48B78E091ED3}"/>
              </a:ext>
            </a:extLst>
          </p:cNvPr>
          <p:cNvSpPr txBox="1"/>
          <p:nvPr/>
        </p:nvSpPr>
        <p:spPr>
          <a:xfrm>
            <a:off x="990601" y="1760432"/>
            <a:ext cx="7900987" cy="1584729"/>
          </a:xfrm>
          <a:prstGeom prst="rect">
            <a:avLst/>
          </a:prstGeom>
          <a:noFill/>
        </p:spPr>
        <p:txBody>
          <a:bodyPr wrap="square">
            <a:spAutoFit/>
          </a:bodyPr>
          <a:lstStyle/>
          <a:p>
            <a:pPr algn="just">
              <a:lnSpc>
                <a:spcPts val="4000"/>
              </a:lnSpc>
            </a:pPr>
            <a:r>
              <a:rPr lang="vi-VN" sz="2800" i="0">
                <a:solidFill>
                  <a:srgbClr val="000099"/>
                </a:solidFill>
                <a:effectLst/>
                <a:latin typeface="Arial" panose="020B0604020202020204" pitchFamily="34" charset="0"/>
                <a:cs typeface="Arial" panose="020B0604020202020204" pitchFamily="34" charset="0"/>
              </a:rPr>
              <a:t>Thanh </a:t>
            </a:r>
            <a:r>
              <a:rPr lang="vi-VN" sz="2800" i="0">
                <a:solidFill>
                  <a:srgbClr val="000000"/>
                </a:solidFill>
                <a:effectLst/>
                <a:latin typeface="Arial" panose="020B0604020202020204" pitchFamily="34" charset="0"/>
                <a:cs typeface="Arial" panose="020B0604020202020204" pitchFamily="34" charset="0"/>
              </a:rPr>
              <a:t>được gọi là chịu kéo hoặc nén </a:t>
            </a:r>
            <a:r>
              <a:rPr lang="vi-VN" sz="2800" i="0">
                <a:solidFill>
                  <a:srgbClr val="FF0000"/>
                </a:solidFill>
                <a:effectLst/>
                <a:latin typeface="Arial" panose="020B0604020202020204" pitchFamily="34" charset="0"/>
                <a:cs typeface="Arial" panose="020B0604020202020204" pitchFamily="34" charset="0"/>
              </a:rPr>
              <a:t>đúng tâm </a:t>
            </a:r>
            <a:r>
              <a:rPr lang="vi-VN" sz="2800" i="0">
                <a:solidFill>
                  <a:srgbClr val="000000"/>
                </a:solidFill>
                <a:effectLst/>
                <a:latin typeface="Arial" panose="020B0604020202020204" pitchFamily="34" charset="0"/>
                <a:cs typeface="Arial" panose="020B0604020202020204" pitchFamily="34" charset="0"/>
              </a:rPr>
              <a:t>nếu trên mặt cắt ngang của nó chỉ tồn tại một thành phần ứng lực là </a:t>
            </a:r>
            <a:r>
              <a:rPr lang="vi-VN" sz="2800" i="0">
                <a:solidFill>
                  <a:srgbClr val="FF0000"/>
                </a:solidFill>
                <a:effectLst/>
                <a:latin typeface="Arial" panose="020B0604020202020204" pitchFamily="34" charset="0"/>
                <a:cs typeface="Arial" panose="020B0604020202020204" pitchFamily="34" charset="0"/>
              </a:rPr>
              <a:t>N</a:t>
            </a:r>
            <a:r>
              <a:rPr lang="vi-VN" sz="2800" i="1" baseline="-25000">
                <a:solidFill>
                  <a:srgbClr val="FF0000"/>
                </a:solidFill>
                <a:effectLst/>
                <a:latin typeface="Arial" panose="020B0604020202020204" pitchFamily="34" charset="0"/>
                <a:cs typeface="Arial" panose="020B0604020202020204" pitchFamily="34" charset="0"/>
              </a:rPr>
              <a:t>z</a:t>
            </a:r>
            <a:r>
              <a:rPr lang="vi-VN" sz="2800" i="0">
                <a:solidFill>
                  <a:srgbClr val="000000"/>
                </a:solidFill>
                <a:effectLst/>
                <a:latin typeface="Arial" panose="020B0604020202020204" pitchFamily="34" charset="0"/>
                <a:cs typeface="Arial" panose="020B0604020202020204" pitchFamily="34" charset="0"/>
              </a:rPr>
              <a:t>.</a:t>
            </a:r>
            <a:r>
              <a:rPr lang="vi-VN" sz="2800">
                <a:latin typeface="Arial" panose="020B0604020202020204" pitchFamily="34" charset="0"/>
                <a:cs typeface="Arial" panose="020B0604020202020204" pitchFamily="34" charset="0"/>
              </a:rPr>
              <a:t> </a:t>
            </a:r>
            <a:endParaRPr lang="en-US" sz="280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9CFC6BB-CA9D-D247-CD36-BC27C0A9F5AB}"/>
              </a:ext>
            </a:extLst>
          </p:cNvPr>
          <p:cNvPicPr>
            <a:picLocks noChangeAspect="1"/>
          </p:cNvPicPr>
          <p:nvPr/>
        </p:nvPicPr>
        <p:blipFill>
          <a:blip r:embed="rId3"/>
          <a:stretch>
            <a:fillRect/>
          </a:stretch>
        </p:blipFill>
        <p:spPr>
          <a:xfrm>
            <a:off x="1303934" y="3497134"/>
            <a:ext cx="2642916" cy="1857990"/>
          </a:xfrm>
          <a:prstGeom prst="rect">
            <a:avLst/>
          </a:prstGeom>
        </p:spPr>
      </p:pic>
      <p:pic>
        <p:nvPicPr>
          <p:cNvPr id="8" name="Picture 7">
            <a:extLst>
              <a:ext uri="{FF2B5EF4-FFF2-40B4-BE49-F238E27FC236}">
                <a16:creationId xmlns:a16="http://schemas.microsoft.com/office/drawing/2014/main" id="{EC3A8990-892D-CC39-1104-3C8592E9E037}"/>
              </a:ext>
            </a:extLst>
          </p:cNvPr>
          <p:cNvPicPr>
            <a:picLocks noChangeAspect="1"/>
          </p:cNvPicPr>
          <p:nvPr/>
        </p:nvPicPr>
        <p:blipFill>
          <a:blip r:embed="rId4"/>
          <a:stretch>
            <a:fillRect/>
          </a:stretch>
        </p:blipFill>
        <p:spPr>
          <a:xfrm>
            <a:off x="5448300" y="3184199"/>
            <a:ext cx="2915514" cy="1977577"/>
          </a:xfrm>
          <a:prstGeom prst="rect">
            <a:avLst/>
          </a:prstGeom>
        </p:spPr>
      </p:pic>
      <p:sp>
        <p:nvSpPr>
          <p:cNvPr id="9" name="TextBox 8">
            <a:extLst>
              <a:ext uri="{FF2B5EF4-FFF2-40B4-BE49-F238E27FC236}">
                <a16:creationId xmlns:a16="http://schemas.microsoft.com/office/drawing/2014/main" id="{47A90D77-D6DA-70F2-F714-954EBBDABAC6}"/>
              </a:ext>
            </a:extLst>
          </p:cNvPr>
          <p:cNvSpPr txBox="1"/>
          <p:nvPr/>
        </p:nvSpPr>
        <p:spPr>
          <a:xfrm>
            <a:off x="1303934" y="5161776"/>
            <a:ext cx="2642916" cy="523220"/>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Kéo đúng tâm</a:t>
            </a:r>
          </a:p>
        </p:txBody>
      </p:sp>
      <p:sp>
        <p:nvSpPr>
          <p:cNvPr id="10" name="TextBox 9">
            <a:extLst>
              <a:ext uri="{FF2B5EF4-FFF2-40B4-BE49-F238E27FC236}">
                <a16:creationId xmlns:a16="http://schemas.microsoft.com/office/drawing/2014/main" id="{387EC27F-B05C-50C4-D89E-5252A69BD285}"/>
              </a:ext>
            </a:extLst>
          </p:cNvPr>
          <p:cNvSpPr txBox="1"/>
          <p:nvPr/>
        </p:nvSpPr>
        <p:spPr>
          <a:xfrm>
            <a:off x="5873621" y="5016932"/>
            <a:ext cx="2642916" cy="523220"/>
          </a:xfrm>
          <a:prstGeom prst="rect">
            <a:avLst/>
          </a:prstGeom>
          <a:noFill/>
        </p:spPr>
        <p:txBody>
          <a:bodyPr wrap="square" rtlCol="0">
            <a:spAutoFit/>
          </a:bodyPr>
          <a:lstStyle/>
          <a:p>
            <a:r>
              <a:rPr lang="en-US" sz="2800">
                <a:solidFill>
                  <a:srgbClr val="0000FF"/>
                </a:solidFill>
                <a:latin typeface="Arial" panose="020B0604020202020204" pitchFamily="34" charset="0"/>
                <a:cs typeface="Arial" panose="020B0604020202020204" pitchFamily="34" charset="0"/>
              </a:rPr>
              <a:t>Nén đúng tâm</a:t>
            </a:r>
          </a:p>
        </p:txBody>
      </p:sp>
    </p:spTree>
    <p:extLst>
      <p:ext uri="{BB962C8B-B14F-4D97-AF65-F5344CB8AC3E}">
        <p14:creationId xmlns:p14="http://schemas.microsoft.com/office/powerpoint/2010/main" val="3673125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lực dọc N:</a:t>
            </a:r>
          </a:p>
        </p:txBody>
      </p:sp>
      <p:sp>
        <p:nvSpPr>
          <p:cNvPr id="7" name="TextBox 6">
            <a:extLst>
              <a:ext uri="{FF2B5EF4-FFF2-40B4-BE49-F238E27FC236}">
                <a16:creationId xmlns:a16="http://schemas.microsoft.com/office/drawing/2014/main" id="{5284F39D-513B-A1A3-E531-8897950A8E65}"/>
              </a:ext>
            </a:extLst>
          </p:cNvPr>
          <p:cNvSpPr txBox="1"/>
          <p:nvPr/>
        </p:nvSpPr>
        <p:spPr>
          <a:xfrm>
            <a:off x="1026368" y="1541551"/>
            <a:ext cx="2332653" cy="523220"/>
          </a:xfrm>
          <a:prstGeom prst="rect">
            <a:avLst/>
          </a:prstGeom>
          <a:noFill/>
        </p:spPr>
        <p:txBody>
          <a:bodyPr wrap="square" rtlCol="0">
            <a:spAutoFit/>
          </a:bodyPr>
          <a:lstStyle/>
          <a:p>
            <a:r>
              <a:rPr lang="en-US" sz="2800" u="sng">
                <a:latin typeface="Arial" panose="020B0604020202020204" pitchFamily="34" charset="0"/>
                <a:cs typeface="Arial" panose="020B0604020202020204" pitchFamily="34" charset="0"/>
              </a:rPr>
              <a:t>Xét đoạn BC</a:t>
            </a:r>
          </a:p>
        </p:txBody>
      </p:sp>
      <p:sp>
        <p:nvSpPr>
          <p:cNvPr id="8" name="TextBox 7">
            <a:extLst>
              <a:ext uri="{FF2B5EF4-FFF2-40B4-BE49-F238E27FC236}">
                <a16:creationId xmlns:a16="http://schemas.microsoft.com/office/drawing/2014/main" id="{05E4D144-CC3B-E3E9-0F0A-9A11F735B6D4}"/>
              </a:ext>
            </a:extLst>
          </p:cNvPr>
          <p:cNvSpPr txBox="1"/>
          <p:nvPr/>
        </p:nvSpPr>
        <p:spPr>
          <a:xfrm>
            <a:off x="990600" y="2651610"/>
            <a:ext cx="8038225" cy="954107"/>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Sử dụng mặt cắt 2-2, lấy B làm gốc, khi đó miền biến thiên của z sẽ là </a:t>
            </a:r>
          </a:p>
        </p:txBody>
      </p:sp>
      <p:graphicFrame>
        <p:nvGraphicFramePr>
          <p:cNvPr id="9" name="Object 8">
            <a:extLst>
              <a:ext uri="{FF2B5EF4-FFF2-40B4-BE49-F238E27FC236}">
                <a16:creationId xmlns:a16="http://schemas.microsoft.com/office/drawing/2014/main" id="{5F59E852-181A-ACF4-3979-B9973D383CDD}"/>
              </a:ext>
            </a:extLst>
          </p:cNvPr>
          <p:cNvGraphicFramePr>
            <a:graphicFrameLocks noChangeAspect="1"/>
          </p:cNvGraphicFramePr>
          <p:nvPr>
            <p:extLst>
              <p:ext uri="{D42A27DB-BD31-4B8C-83A1-F6EECF244321}">
                <p14:modId xmlns:p14="http://schemas.microsoft.com/office/powerpoint/2010/main" val="3011669156"/>
              </p:ext>
            </p:extLst>
          </p:nvPr>
        </p:nvGraphicFramePr>
        <p:xfrm>
          <a:off x="4673600" y="3140075"/>
          <a:ext cx="1316038" cy="409575"/>
        </p:xfrm>
        <a:graphic>
          <a:graphicData uri="http://schemas.openxmlformats.org/presentationml/2006/ole">
            <mc:AlternateContent xmlns:mc="http://schemas.openxmlformats.org/markup-compatibility/2006">
              <mc:Choice xmlns:v="urn:schemas-microsoft-com:vml" Requires="v">
                <p:oleObj name="Equation" r:id="rId3" imgW="571320" imgH="177480" progId="Equation.DSMT4">
                  <p:embed/>
                </p:oleObj>
              </mc:Choice>
              <mc:Fallback>
                <p:oleObj name="Equation" r:id="rId3" imgW="571320" imgH="177480" progId="Equation.DSMT4">
                  <p:embed/>
                  <p:pic>
                    <p:nvPicPr>
                      <p:cNvPr id="9" name="Object 8">
                        <a:extLst>
                          <a:ext uri="{FF2B5EF4-FFF2-40B4-BE49-F238E27FC236}">
                            <a16:creationId xmlns:a16="http://schemas.microsoft.com/office/drawing/2014/main" id="{5F59E852-181A-ACF4-3979-B9973D383CDD}"/>
                          </a:ext>
                        </a:extLst>
                      </p:cNvPr>
                      <p:cNvPicPr/>
                      <p:nvPr/>
                    </p:nvPicPr>
                    <p:blipFill>
                      <a:blip r:embed="rId4"/>
                      <a:stretch>
                        <a:fillRect/>
                      </a:stretch>
                    </p:blipFill>
                    <p:spPr>
                      <a:xfrm>
                        <a:off x="4673600" y="3140075"/>
                        <a:ext cx="1316038" cy="409575"/>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AE868C91-0168-EB02-BF6C-D5113C1500F9}"/>
              </a:ext>
            </a:extLst>
          </p:cNvPr>
          <p:cNvSpPr txBox="1"/>
          <p:nvPr/>
        </p:nvSpPr>
        <p:spPr>
          <a:xfrm>
            <a:off x="990599" y="3549058"/>
            <a:ext cx="8038225" cy="954107"/>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Xét cần bằng phần thanh ở bên phải mặt cắt 2-2. Ta có:</a:t>
            </a:r>
          </a:p>
        </p:txBody>
      </p:sp>
      <p:graphicFrame>
        <p:nvGraphicFramePr>
          <p:cNvPr id="11" name="Object 10">
            <a:extLst>
              <a:ext uri="{FF2B5EF4-FFF2-40B4-BE49-F238E27FC236}">
                <a16:creationId xmlns:a16="http://schemas.microsoft.com/office/drawing/2014/main" id="{318C4D8A-46DB-9533-E3C4-225B291F726E}"/>
              </a:ext>
            </a:extLst>
          </p:cNvPr>
          <p:cNvGraphicFramePr>
            <a:graphicFrameLocks noChangeAspect="1"/>
          </p:cNvGraphicFramePr>
          <p:nvPr>
            <p:extLst>
              <p:ext uri="{D42A27DB-BD31-4B8C-83A1-F6EECF244321}">
                <p14:modId xmlns:p14="http://schemas.microsoft.com/office/powerpoint/2010/main" val="2834091212"/>
              </p:ext>
            </p:extLst>
          </p:nvPr>
        </p:nvGraphicFramePr>
        <p:xfrm>
          <a:off x="1119188" y="4530915"/>
          <a:ext cx="5899150" cy="465137"/>
        </p:xfrm>
        <a:graphic>
          <a:graphicData uri="http://schemas.openxmlformats.org/presentationml/2006/ole">
            <mc:AlternateContent xmlns:mc="http://schemas.openxmlformats.org/markup-compatibility/2006">
              <mc:Choice xmlns:v="urn:schemas-microsoft-com:vml" Requires="v">
                <p:oleObj name="Equation" r:id="rId5" imgW="2577960" imgH="203040" progId="Equation.DSMT4">
                  <p:embed/>
                </p:oleObj>
              </mc:Choice>
              <mc:Fallback>
                <p:oleObj name="Equation" r:id="rId5" imgW="2577960" imgH="203040" progId="Equation.DSMT4">
                  <p:embed/>
                  <p:pic>
                    <p:nvPicPr>
                      <p:cNvPr id="11" name="Object 10">
                        <a:extLst>
                          <a:ext uri="{FF2B5EF4-FFF2-40B4-BE49-F238E27FC236}">
                            <a16:creationId xmlns:a16="http://schemas.microsoft.com/office/drawing/2014/main" id="{318C4D8A-46DB-9533-E3C4-225B291F726E}"/>
                          </a:ext>
                        </a:extLst>
                      </p:cNvPr>
                      <p:cNvPicPr/>
                      <p:nvPr/>
                    </p:nvPicPr>
                    <p:blipFill>
                      <a:blip r:embed="rId6"/>
                      <a:stretch>
                        <a:fillRect/>
                      </a:stretch>
                    </p:blipFill>
                    <p:spPr>
                      <a:xfrm>
                        <a:off x="1119188" y="4530915"/>
                        <a:ext cx="5899150" cy="465137"/>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6F478EB1-43F8-6492-4900-A811256BA6DA}"/>
              </a:ext>
            </a:extLst>
          </p:cNvPr>
          <p:cNvPicPr>
            <a:picLocks noChangeAspect="1"/>
          </p:cNvPicPr>
          <p:nvPr/>
        </p:nvPicPr>
        <p:blipFill>
          <a:blip r:embed="rId7"/>
          <a:stretch>
            <a:fillRect/>
          </a:stretch>
        </p:blipFill>
        <p:spPr>
          <a:xfrm>
            <a:off x="4586288" y="975701"/>
            <a:ext cx="4305300" cy="1619250"/>
          </a:xfrm>
          <a:prstGeom prst="rect">
            <a:avLst/>
          </a:prstGeom>
        </p:spPr>
      </p:pic>
    </p:spTree>
    <p:extLst>
      <p:ext uri="{BB962C8B-B14F-4D97-AF65-F5344CB8AC3E}">
        <p14:creationId xmlns:p14="http://schemas.microsoft.com/office/powerpoint/2010/main" val="2572388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lực dọc N:</a:t>
            </a:r>
          </a:p>
        </p:txBody>
      </p:sp>
      <p:sp>
        <p:nvSpPr>
          <p:cNvPr id="7" name="TextBox 6">
            <a:extLst>
              <a:ext uri="{FF2B5EF4-FFF2-40B4-BE49-F238E27FC236}">
                <a16:creationId xmlns:a16="http://schemas.microsoft.com/office/drawing/2014/main" id="{5284F39D-513B-A1A3-E531-8897950A8E65}"/>
              </a:ext>
            </a:extLst>
          </p:cNvPr>
          <p:cNvSpPr txBox="1"/>
          <p:nvPr/>
        </p:nvSpPr>
        <p:spPr>
          <a:xfrm>
            <a:off x="1026368" y="1541551"/>
            <a:ext cx="2332653" cy="523220"/>
          </a:xfrm>
          <a:prstGeom prst="rect">
            <a:avLst/>
          </a:prstGeom>
          <a:noFill/>
        </p:spPr>
        <p:txBody>
          <a:bodyPr wrap="square" rtlCol="0">
            <a:spAutoFit/>
          </a:bodyPr>
          <a:lstStyle/>
          <a:p>
            <a:r>
              <a:rPr lang="en-US" sz="2800" u="sng">
                <a:latin typeface="Arial" panose="020B0604020202020204" pitchFamily="34" charset="0"/>
                <a:cs typeface="Arial" panose="020B0604020202020204" pitchFamily="34" charset="0"/>
              </a:rPr>
              <a:t>Xét đoạn CD</a:t>
            </a:r>
          </a:p>
        </p:txBody>
      </p:sp>
      <p:sp>
        <p:nvSpPr>
          <p:cNvPr id="8" name="TextBox 7">
            <a:extLst>
              <a:ext uri="{FF2B5EF4-FFF2-40B4-BE49-F238E27FC236}">
                <a16:creationId xmlns:a16="http://schemas.microsoft.com/office/drawing/2014/main" id="{05E4D144-CC3B-E3E9-0F0A-9A11F735B6D4}"/>
              </a:ext>
            </a:extLst>
          </p:cNvPr>
          <p:cNvSpPr txBox="1"/>
          <p:nvPr/>
        </p:nvSpPr>
        <p:spPr>
          <a:xfrm>
            <a:off x="990600" y="2651610"/>
            <a:ext cx="8038225" cy="954107"/>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Sử dụng mặt cắt 3-3, lấy C làm gốc, khi đó miền biến thiên của z sẽ là </a:t>
            </a:r>
          </a:p>
        </p:txBody>
      </p:sp>
      <p:graphicFrame>
        <p:nvGraphicFramePr>
          <p:cNvPr id="9" name="Object 8">
            <a:extLst>
              <a:ext uri="{FF2B5EF4-FFF2-40B4-BE49-F238E27FC236}">
                <a16:creationId xmlns:a16="http://schemas.microsoft.com/office/drawing/2014/main" id="{5F59E852-181A-ACF4-3979-B9973D383CDD}"/>
              </a:ext>
            </a:extLst>
          </p:cNvPr>
          <p:cNvGraphicFramePr>
            <a:graphicFrameLocks noChangeAspect="1"/>
          </p:cNvGraphicFramePr>
          <p:nvPr>
            <p:extLst>
              <p:ext uri="{D42A27DB-BD31-4B8C-83A1-F6EECF244321}">
                <p14:modId xmlns:p14="http://schemas.microsoft.com/office/powerpoint/2010/main" val="1997811552"/>
              </p:ext>
            </p:extLst>
          </p:nvPr>
        </p:nvGraphicFramePr>
        <p:xfrm>
          <a:off x="4541838" y="3140075"/>
          <a:ext cx="1579562" cy="409575"/>
        </p:xfrm>
        <a:graphic>
          <a:graphicData uri="http://schemas.openxmlformats.org/presentationml/2006/ole">
            <mc:AlternateContent xmlns:mc="http://schemas.openxmlformats.org/markup-compatibility/2006">
              <mc:Choice xmlns:v="urn:schemas-microsoft-com:vml" Requires="v">
                <p:oleObj name="Equation" r:id="rId3" imgW="685800" imgH="177480" progId="Equation.DSMT4">
                  <p:embed/>
                </p:oleObj>
              </mc:Choice>
              <mc:Fallback>
                <p:oleObj name="Equation" r:id="rId3" imgW="685800" imgH="177480" progId="Equation.DSMT4">
                  <p:embed/>
                  <p:pic>
                    <p:nvPicPr>
                      <p:cNvPr id="9" name="Object 8">
                        <a:extLst>
                          <a:ext uri="{FF2B5EF4-FFF2-40B4-BE49-F238E27FC236}">
                            <a16:creationId xmlns:a16="http://schemas.microsoft.com/office/drawing/2014/main" id="{5F59E852-181A-ACF4-3979-B9973D383CDD}"/>
                          </a:ext>
                        </a:extLst>
                      </p:cNvPr>
                      <p:cNvPicPr/>
                      <p:nvPr/>
                    </p:nvPicPr>
                    <p:blipFill>
                      <a:blip r:embed="rId4"/>
                      <a:stretch>
                        <a:fillRect/>
                      </a:stretch>
                    </p:blipFill>
                    <p:spPr>
                      <a:xfrm>
                        <a:off x="4541838" y="3140075"/>
                        <a:ext cx="1579562" cy="409575"/>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AE868C91-0168-EB02-BF6C-D5113C1500F9}"/>
              </a:ext>
            </a:extLst>
          </p:cNvPr>
          <p:cNvSpPr txBox="1"/>
          <p:nvPr/>
        </p:nvSpPr>
        <p:spPr>
          <a:xfrm>
            <a:off x="990599" y="3549058"/>
            <a:ext cx="8038225" cy="954107"/>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Xét cần bằng phần thanh ở bên phải mặt cắt 3-3. Ta có:</a:t>
            </a:r>
          </a:p>
        </p:txBody>
      </p:sp>
      <p:graphicFrame>
        <p:nvGraphicFramePr>
          <p:cNvPr id="11" name="Object 10">
            <a:extLst>
              <a:ext uri="{FF2B5EF4-FFF2-40B4-BE49-F238E27FC236}">
                <a16:creationId xmlns:a16="http://schemas.microsoft.com/office/drawing/2014/main" id="{318C4D8A-46DB-9533-E3C4-225B291F726E}"/>
              </a:ext>
            </a:extLst>
          </p:cNvPr>
          <p:cNvGraphicFramePr>
            <a:graphicFrameLocks noChangeAspect="1"/>
          </p:cNvGraphicFramePr>
          <p:nvPr>
            <p:extLst>
              <p:ext uri="{D42A27DB-BD31-4B8C-83A1-F6EECF244321}">
                <p14:modId xmlns:p14="http://schemas.microsoft.com/office/powerpoint/2010/main" val="4165551495"/>
              </p:ext>
            </p:extLst>
          </p:nvPr>
        </p:nvGraphicFramePr>
        <p:xfrm>
          <a:off x="1178719" y="4503165"/>
          <a:ext cx="3690938" cy="465138"/>
        </p:xfrm>
        <a:graphic>
          <a:graphicData uri="http://schemas.openxmlformats.org/presentationml/2006/ole">
            <mc:AlternateContent xmlns:mc="http://schemas.openxmlformats.org/markup-compatibility/2006">
              <mc:Choice xmlns:v="urn:schemas-microsoft-com:vml" Requires="v">
                <p:oleObj name="Equation" r:id="rId5" imgW="1612800" imgH="203040" progId="Equation.DSMT4">
                  <p:embed/>
                </p:oleObj>
              </mc:Choice>
              <mc:Fallback>
                <p:oleObj name="Equation" r:id="rId5" imgW="1612800" imgH="203040" progId="Equation.DSMT4">
                  <p:embed/>
                  <p:pic>
                    <p:nvPicPr>
                      <p:cNvPr id="11" name="Object 10">
                        <a:extLst>
                          <a:ext uri="{FF2B5EF4-FFF2-40B4-BE49-F238E27FC236}">
                            <a16:creationId xmlns:a16="http://schemas.microsoft.com/office/drawing/2014/main" id="{318C4D8A-46DB-9533-E3C4-225B291F726E}"/>
                          </a:ext>
                        </a:extLst>
                      </p:cNvPr>
                      <p:cNvPicPr/>
                      <p:nvPr/>
                    </p:nvPicPr>
                    <p:blipFill>
                      <a:blip r:embed="rId6"/>
                      <a:stretch>
                        <a:fillRect/>
                      </a:stretch>
                    </p:blipFill>
                    <p:spPr>
                      <a:xfrm>
                        <a:off x="1178719" y="4503165"/>
                        <a:ext cx="3690938" cy="46513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83433150-8723-B213-8A7B-9CEAFBFB16BF}"/>
              </a:ext>
            </a:extLst>
          </p:cNvPr>
          <p:cNvPicPr>
            <a:picLocks noChangeAspect="1"/>
          </p:cNvPicPr>
          <p:nvPr/>
        </p:nvPicPr>
        <p:blipFill>
          <a:blip r:embed="rId7"/>
          <a:stretch>
            <a:fillRect/>
          </a:stretch>
        </p:blipFill>
        <p:spPr>
          <a:xfrm>
            <a:off x="4572000" y="1032360"/>
            <a:ext cx="4305300" cy="1619250"/>
          </a:xfrm>
          <a:prstGeom prst="rect">
            <a:avLst/>
          </a:prstGeom>
        </p:spPr>
      </p:pic>
    </p:spTree>
    <p:extLst>
      <p:ext uri="{BB962C8B-B14F-4D97-AF65-F5344CB8AC3E}">
        <p14:creationId xmlns:p14="http://schemas.microsoft.com/office/powerpoint/2010/main" val="1259967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lực dọc N:</a:t>
            </a:r>
          </a:p>
        </p:txBody>
      </p:sp>
      <p:pic>
        <p:nvPicPr>
          <p:cNvPr id="3" name="Picture 2">
            <a:extLst>
              <a:ext uri="{FF2B5EF4-FFF2-40B4-BE49-F238E27FC236}">
                <a16:creationId xmlns:a16="http://schemas.microsoft.com/office/drawing/2014/main" id="{DD08F01C-2DA8-AC0F-A4DF-FD82D35C7DC7}"/>
              </a:ext>
            </a:extLst>
          </p:cNvPr>
          <p:cNvPicPr>
            <a:picLocks noChangeAspect="1"/>
          </p:cNvPicPr>
          <p:nvPr/>
        </p:nvPicPr>
        <p:blipFill>
          <a:blip r:embed="rId3"/>
          <a:stretch>
            <a:fillRect/>
          </a:stretch>
        </p:blipFill>
        <p:spPr>
          <a:xfrm>
            <a:off x="4466933" y="1279941"/>
            <a:ext cx="4352925" cy="3238500"/>
          </a:xfrm>
          <a:prstGeom prst="rect">
            <a:avLst/>
          </a:prstGeom>
        </p:spPr>
      </p:pic>
      <p:sp>
        <p:nvSpPr>
          <p:cNvPr id="5" name="TextBox 4">
            <a:extLst>
              <a:ext uri="{FF2B5EF4-FFF2-40B4-BE49-F238E27FC236}">
                <a16:creationId xmlns:a16="http://schemas.microsoft.com/office/drawing/2014/main" id="{DF4A04D2-5645-125B-8069-AEBD0B446377}"/>
              </a:ext>
            </a:extLst>
          </p:cNvPr>
          <p:cNvSpPr txBox="1"/>
          <p:nvPr/>
        </p:nvSpPr>
        <p:spPr>
          <a:xfrm>
            <a:off x="990600" y="1613118"/>
            <a:ext cx="3266199" cy="1815882"/>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Dùng các phương trình (1), (2), (3) ta vẽ biểu đồ lực dọc N</a:t>
            </a:r>
            <a:r>
              <a:rPr lang="en-US" sz="2800" baseline="-25000">
                <a:latin typeface="Arial" panose="020B0604020202020204" pitchFamily="34" charset="0"/>
                <a:cs typeface="Arial" panose="020B0604020202020204" pitchFamily="34" charset="0"/>
              </a:rPr>
              <a:t>z</a:t>
            </a:r>
            <a:r>
              <a:rPr lang="en-US" sz="2800">
                <a:latin typeface="Arial" panose="020B0604020202020204" pitchFamily="34" charset="0"/>
                <a:cs typeface="Arial" panose="020B0604020202020204" pitchFamily="34" charset="0"/>
              </a:rPr>
              <a:t> như hình</a:t>
            </a:r>
          </a:p>
        </p:txBody>
      </p:sp>
      <p:grpSp>
        <p:nvGrpSpPr>
          <p:cNvPr id="15" name="Group 14">
            <a:extLst>
              <a:ext uri="{FF2B5EF4-FFF2-40B4-BE49-F238E27FC236}">
                <a16:creationId xmlns:a16="http://schemas.microsoft.com/office/drawing/2014/main" id="{FDC320C0-B4B4-8D22-63F2-40CC8D0A4070}"/>
              </a:ext>
            </a:extLst>
          </p:cNvPr>
          <p:cNvGrpSpPr/>
          <p:nvPr/>
        </p:nvGrpSpPr>
        <p:grpSpPr>
          <a:xfrm>
            <a:off x="8014996" y="3429000"/>
            <a:ext cx="578498" cy="578498"/>
            <a:chOff x="3498980" y="4114800"/>
            <a:chExt cx="578498" cy="578498"/>
          </a:xfrm>
        </p:grpSpPr>
        <p:sp>
          <p:nvSpPr>
            <p:cNvPr id="13" name="TextBox 12">
              <a:extLst>
                <a:ext uri="{FF2B5EF4-FFF2-40B4-BE49-F238E27FC236}">
                  <a16:creationId xmlns:a16="http://schemas.microsoft.com/office/drawing/2014/main" id="{EC5F377C-68E7-2D91-4076-61C87AEC11A5}"/>
                </a:ext>
              </a:extLst>
            </p:cNvPr>
            <p:cNvSpPr txBox="1"/>
            <p:nvPr/>
          </p:nvSpPr>
          <p:spPr>
            <a:xfrm>
              <a:off x="3498980" y="4142439"/>
              <a:ext cx="578498"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N</a:t>
              </a:r>
              <a:r>
                <a:rPr lang="en-US" sz="2800" baseline="-25000">
                  <a:latin typeface="Arial" panose="020B0604020202020204" pitchFamily="34" charset="0"/>
                  <a:cs typeface="Arial" panose="020B0604020202020204" pitchFamily="34" charset="0"/>
                </a:rPr>
                <a:t>z</a:t>
              </a:r>
            </a:p>
          </p:txBody>
        </p:sp>
        <p:sp>
          <p:nvSpPr>
            <p:cNvPr id="14" name="Oval 13">
              <a:extLst>
                <a:ext uri="{FF2B5EF4-FFF2-40B4-BE49-F238E27FC236}">
                  <a16:creationId xmlns:a16="http://schemas.microsoft.com/office/drawing/2014/main" id="{6C50DE48-3001-F4DB-C4CA-054FBC7845F1}"/>
                </a:ext>
              </a:extLst>
            </p:cNvPr>
            <p:cNvSpPr/>
            <p:nvPr/>
          </p:nvSpPr>
          <p:spPr bwMode="auto">
            <a:xfrm>
              <a:off x="3498980" y="4114800"/>
              <a:ext cx="578498" cy="578498"/>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spTree>
    <p:extLst>
      <p:ext uri="{BB962C8B-B14F-4D97-AF65-F5344CB8AC3E}">
        <p14:creationId xmlns:p14="http://schemas.microsoft.com/office/powerpoint/2010/main" val="3342199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ứng suất:</a:t>
            </a:r>
          </a:p>
        </p:txBody>
      </p:sp>
      <p:sp>
        <p:nvSpPr>
          <p:cNvPr id="2" name="TextBox 1">
            <a:extLst>
              <a:ext uri="{FF2B5EF4-FFF2-40B4-BE49-F238E27FC236}">
                <a16:creationId xmlns:a16="http://schemas.microsoft.com/office/drawing/2014/main" id="{4908FADD-A36F-EF0F-304E-7DEA3AD59159}"/>
              </a:ext>
            </a:extLst>
          </p:cNvPr>
          <p:cNvSpPr txBox="1"/>
          <p:nvPr/>
        </p:nvSpPr>
        <p:spPr>
          <a:xfrm>
            <a:off x="990600" y="1462313"/>
            <a:ext cx="7900988" cy="1761060"/>
          </a:xfrm>
          <a:prstGeom prst="rect">
            <a:avLst/>
          </a:prstGeom>
          <a:noFill/>
        </p:spPr>
        <p:txBody>
          <a:bodyPr wrap="square" rtlCol="0">
            <a:spAutoFit/>
          </a:bodyPr>
          <a:lstStyle/>
          <a:p>
            <a:pPr algn="just">
              <a:lnSpc>
                <a:spcPts val="4500"/>
              </a:lnSpc>
            </a:pPr>
            <a:r>
              <a:rPr lang="en-US" sz="2800">
                <a:latin typeface="Arial" panose="020B0604020202020204" pitchFamily="34" charset="0"/>
                <a:cs typeface="Arial" panose="020B0604020202020204" pitchFamily="34" charset="0"/>
              </a:rPr>
              <a:t>Ứng suất tại 1 điểm trên mặt cắt ngang của thanh chịu kéo (nén) đúng tâm được tính bằng công thức </a:t>
            </a:r>
          </a:p>
        </p:txBody>
      </p:sp>
      <p:graphicFrame>
        <p:nvGraphicFramePr>
          <p:cNvPr id="4" name="Object 3">
            <a:extLst>
              <a:ext uri="{FF2B5EF4-FFF2-40B4-BE49-F238E27FC236}">
                <a16:creationId xmlns:a16="http://schemas.microsoft.com/office/drawing/2014/main" id="{1DC2F9CB-053D-C8B3-1071-D7BC2C245815}"/>
              </a:ext>
            </a:extLst>
          </p:cNvPr>
          <p:cNvGraphicFramePr>
            <a:graphicFrameLocks noChangeAspect="1"/>
          </p:cNvGraphicFramePr>
          <p:nvPr>
            <p:extLst>
              <p:ext uri="{D42A27DB-BD31-4B8C-83A1-F6EECF244321}">
                <p14:modId xmlns:p14="http://schemas.microsoft.com/office/powerpoint/2010/main" val="1308689347"/>
              </p:ext>
            </p:extLst>
          </p:nvPr>
        </p:nvGraphicFramePr>
        <p:xfrm>
          <a:off x="2813957" y="2634333"/>
          <a:ext cx="948193" cy="734850"/>
        </p:xfrm>
        <a:graphic>
          <a:graphicData uri="http://schemas.openxmlformats.org/presentationml/2006/ole">
            <mc:AlternateContent xmlns:mc="http://schemas.openxmlformats.org/markup-compatibility/2006">
              <mc:Choice xmlns:v="urn:schemas-microsoft-com:vml" Requires="v">
                <p:oleObj name="Equation" r:id="rId3" imgW="507960" imgH="393480" progId="Equation.DSMT4">
                  <p:embed/>
                </p:oleObj>
              </mc:Choice>
              <mc:Fallback>
                <p:oleObj name="Equation" r:id="rId3" imgW="507960" imgH="393480" progId="Equation.DSMT4">
                  <p:embed/>
                  <p:pic>
                    <p:nvPicPr>
                      <p:cNvPr id="0" name=""/>
                      <p:cNvPicPr/>
                      <p:nvPr/>
                    </p:nvPicPr>
                    <p:blipFill>
                      <a:blip r:embed="rId4"/>
                      <a:stretch>
                        <a:fillRect/>
                      </a:stretch>
                    </p:blipFill>
                    <p:spPr>
                      <a:xfrm>
                        <a:off x="2813957" y="2634333"/>
                        <a:ext cx="948193" cy="734850"/>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7C59996A-6049-9326-5304-1FA014A615A6}"/>
              </a:ext>
            </a:extLst>
          </p:cNvPr>
          <p:cNvSpPr txBox="1"/>
          <p:nvPr/>
        </p:nvSpPr>
        <p:spPr>
          <a:xfrm>
            <a:off x="990600" y="3255900"/>
            <a:ext cx="7900988" cy="2677656"/>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Trong đoạn AB: Diện tích mặt cắt ngang là 2A và không đổi trên suốt chiều dài 2.a. Nhưng lực dọc N phân bố bậc nhất theo phương trình (1), vì vậy ứng suất trên mặt cắt ngang cũng phân bố bậc 1 dọc theo chiều dài thanh và có phương trình.</a:t>
            </a:r>
          </a:p>
        </p:txBody>
      </p:sp>
    </p:spTree>
    <p:extLst>
      <p:ext uri="{BB962C8B-B14F-4D97-AF65-F5344CB8AC3E}">
        <p14:creationId xmlns:p14="http://schemas.microsoft.com/office/powerpoint/2010/main" val="4124000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ứng suất:</a:t>
            </a:r>
          </a:p>
        </p:txBody>
      </p:sp>
      <p:graphicFrame>
        <p:nvGraphicFramePr>
          <p:cNvPr id="3" name="Object 2">
            <a:extLst>
              <a:ext uri="{FF2B5EF4-FFF2-40B4-BE49-F238E27FC236}">
                <a16:creationId xmlns:a16="http://schemas.microsoft.com/office/drawing/2014/main" id="{2573870C-A397-A280-3256-C50E6F3DFE8E}"/>
              </a:ext>
            </a:extLst>
          </p:cNvPr>
          <p:cNvGraphicFramePr>
            <a:graphicFrameLocks noChangeAspect="1"/>
          </p:cNvGraphicFramePr>
          <p:nvPr>
            <p:extLst>
              <p:ext uri="{D42A27DB-BD31-4B8C-83A1-F6EECF244321}">
                <p14:modId xmlns:p14="http://schemas.microsoft.com/office/powerpoint/2010/main" val="594435789"/>
              </p:ext>
            </p:extLst>
          </p:nvPr>
        </p:nvGraphicFramePr>
        <p:xfrm>
          <a:off x="1240255" y="1541551"/>
          <a:ext cx="7563354" cy="1042062"/>
        </p:xfrm>
        <a:graphic>
          <a:graphicData uri="http://schemas.openxmlformats.org/presentationml/2006/ole">
            <mc:AlternateContent xmlns:mc="http://schemas.openxmlformats.org/markup-compatibility/2006">
              <mc:Choice xmlns:v="urn:schemas-microsoft-com:vml" Requires="v">
                <p:oleObj name="Equation" r:id="rId3" imgW="2857320" imgH="393480" progId="Equation.DSMT4">
                  <p:embed/>
                </p:oleObj>
              </mc:Choice>
              <mc:Fallback>
                <p:oleObj name="Equation" r:id="rId3" imgW="2857320" imgH="393480" progId="Equation.DSMT4">
                  <p:embed/>
                  <p:pic>
                    <p:nvPicPr>
                      <p:cNvPr id="0" name=""/>
                      <p:cNvPicPr/>
                      <p:nvPr/>
                    </p:nvPicPr>
                    <p:blipFill>
                      <a:blip r:embed="rId4"/>
                      <a:stretch>
                        <a:fillRect/>
                      </a:stretch>
                    </p:blipFill>
                    <p:spPr>
                      <a:xfrm>
                        <a:off x="1240255" y="1541551"/>
                        <a:ext cx="7563354" cy="1042062"/>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0D7DF292-B01A-DEBD-F9BE-7B92CBE351FA}"/>
              </a:ext>
            </a:extLst>
          </p:cNvPr>
          <p:cNvSpPr txBox="1"/>
          <p:nvPr/>
        </p:nvSpPr>
        <p:spPr>
          <a:xfrm>
            <a:off x="990600" y="2583613"/>
            <a:ext cx="6532145"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Tại mặt cắt A ứng với z = 0:</a:t>
            </a:r>
          </a:p>
        </p:txBody>
      </p:sp>
      <p:graphicFrame>
        <p:nvGraphicFramePr>
          <p:cNvPr id="8" name="Object 7">
            <a:extLst>
              <a:ext uri="{FF2B5EF4-FFF2-40B4-BE49-F238E27FC236}">
                <a16:creationId xmlns:a16="http://schemas.microsoft.com/office/drawing/2014/main" id="{D6405895-0BF7-721B-BEDC-38C5E5C17EE6}"/>
              </a:ext>
            </a:extLst>
          </p:cNvPr>
          <p:cNvGraphicFramePr>
            <a:graphicFrameLocks noChangeAspect="1"/>
          </p:cNvGraphicFramePr>
          <p:nvPr>
            <p:extLst>
              <p:ext uri="{D42A27DB-BD31-4B8C-83A1-F6EECF244321}">
                <p14:modId xmlns:p14="http://schemas.microsoft.com/office/powerpoint/2010/main" val="2815230912"/>
              </p:ext>
            </p:extLst>
          </p:nvPr>
        </p:nvGraphicFramePr>
        <p:xfrm>
          <a:off x="5448300" y="2445837"/>
          <a:ext cx="2874411" cy="795596"/>
        </p:xfrm>
        <a:graphic>
          <a:graphicData uri="http://schemas.openxmlformats.org/presentationml/2006/ole">
            <mc:AlternateContent xmlns:mc="http://schemas.openxmlformats.org/markup-compatibility/2006">
              <mc:Choice xmlns:v="urn:schemas-microsoft-com:vml" Requires="v">
                <p:oleObj name="Equation" r:id="rId5" imgW="1422360" imgH="393480" progId="Equation.DSMT4">
                  <p:embed/>
                </p:oleObj>
              </mc:Choice>
              <mc:Fallback>
                <p:oleObj name="Equation" r:id="rId5" imgW="1422360" imgH="393480" progId="Equation.DSMT4">
                  <p:embed/>
                  <p:pic>
                    <p:nvPicPr>
                      <p:cNvPr id="0" name=""/>
                      <p:cNvPicPr/>
                      <p:nvPr/>
                    </p:nvPicPr>
                    <p:blipFill>
                      <a:blip r:embed="rId6"/>
                      <a:stretch>
                        <a:fillRect/>
                      </a:stretch>
                    </p:blipFill>
                    <p:spPr>
                      <a:xfrm>
                        <a:off x="5448300" y="2445837"/>
                        <a:ext cx="2874411" cy="795596"/>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890C204-D5F1-E851-1D81-21051B26C368}"/>
              </a:ext>
            </a:extLst>
          </p:cNvPr>
          <p:cNvSpPr txBox="1"/>
          <p:nvPr/>
        </p:nvSpPr>
        <p:spPr>
          <a:xfrm>
            <a:off x="990600" y="3248091"/>
            <a:ext cx="6532145"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Tại mặt cắt A ứng với z = 2.a:</a:t>
            </a:r>
          </a:p>
        </p:txBody>
      </p:sp>
      <p:graphicFrame>
        <p:nvGraphicFramePr>
          <p:cNvPr id="10" name="Object 9">
            <a:extLst>
              <a:ext uri="{FF2B5EF4-FFF2-40B4-BE49-F238E27FC236}">
                <a16:creationId xmlns:a16="http://schemas.microsoft.com/office/drawing/2014/main" id="{FD988B16-1301-EF5E-0C40-FD96715862FF}"/>
              </a:ext>
            </a:extLst>
          </p:cNvPr>
          <p:cNvGraphicFramePr>
            <a:graphicFrameLocks noChangeAspect="1"/>
          </p:cNvGraphicFramePr>
          <p:nvPr>
            <p:extLst>
              <p:ext uri="{D42A27DB-BD31-4B8C-83A1-F6EECF244321}">
                <p14:modId xmlns:p14="http://schemas.microsoft.com/office/powerpoint/2010/main" val="2460630006"/>
              </p:ext>
            </p:extLst>
          </p:nvPr>
        </p:nvGraphicFramePr>
        <p:xfrm>
          <a:off x="5021932" y="3616568"/>
          <a:ext cx="3286125" cy="795337"/>
        </p:xfrm>
        <a:graphic>
          <a:graphicData uri="http://schemas.openxmlformats.org/presentationml/2006/ole">
            <mc:AlternateContent xmlns:mc="http://schemas.openxmlformats.org/markup-compatibility/2006">
              <mc:Choice xmlns:v="urn:schemas-microsoft-com:vml" Requires="v">
                <p:oleObj name="Equation" r:id="rId7" imgW="1625400" imgH="393480" progId="Equation.DSMT4">
                  <p:embed/>
                </p:oleObj>
              </mc:Choice>
              <mc:Fallback>
                <p:oleObj name="Equation" r:id="rId7" imgW="1625400" imgH="393480" progId="Equation.DSMT4">
                  <p:embed/>
                  <p:pic>
                    <p:nvPicPr>
                      <p:cNvPr id="8" name="Object 7">
                        <a:extLst>
                          <a:ext uri="{FF2B5EF4-FFF2-40B4-BE49-F238E27FC236}">
                            <a16:creationId xmlns:a16="http://schemas.microsoft.com/office/drawing/2014/main" id="{D6405895-0BF7-721B-BEDC-38C5E5C17EE6}"/>
                          </a:ext>
                        </a:extLst>
                      </p:cNvPr>
                      <p:cNvPicPr/>
                      <p:nvPr/>
                    </p:nvPicPr>
                    <p:blipFill>
                      <a:blip r:embed="rId8"/>
                      <a:stretch>
                        <a:fillRect/>
                      </a:stretch>
                    </p:blipFill>
                    <p:spPr>
                      <a:xfrm>
                        <a:off x="5021932" y="3616568"/>
                        <a:ext cx="3286125" cy="795337"/>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CF07D53E-FE8C-43B2-4E10-85403D9D0DB1}"/>
              </a:ext>
            </a:extLst>
          </p:cNvPr>
          <p:cNvSpPr txBox="1"/>
          <p:nvPr/>
        </p:nvSpPr>
        <p:spPr>
          <a:xfrm>
            <a:off x="1119188" y="4319721"/>
            <a:ext cx="1808584" cy="523220"/>
          </a:xfrm>
          <a:prstGeom prst="rect">
            <a:avLst/>
          </a:prstGeom>
          <a:noFill/>
        </p:spPr>
        <p:txBody>
          <a:bodyPr wrap="square" rtlCol="0">
            <a:spAutoFit/>
          </a:bodyPr>
          <a:lstStyle/>
          <a:p>
            <a:r>
              <a:rPr lang="en-US" sz="2800" u="sng">
                <a:latin typeface="Arial" panose="020B0604020202020204" pitchFamily="34" charset="0"/>
                <a:cs typeface="Arial" panose="020B0604020202020204" pitchFamily="34" charset="0"/>
              </a:rPr>
              <a:t>Đoạn BC</a:t>
            </a:r>
          </a:p>
        </p:txBody>
      </p:sp>
      <p:sp>
        <p:nvSpPr>
          <p:cNvPr id="12" name="TextBox 11">
            <a:extLst>
              <a:ext uri="{FF2B5EF4-FFF2-40B4-BE49-F238E27FC236}">
                <a16:creationId xmlns:a16="http://schemas.microsoft.com/office/drawing/2014/main" id="{7A90675C-9073-E040-91F1-A182A61AF86A}"/>
              </a:ext>
            </a:extLst>
          </p:cNvPr>
          <p:cNvSpPr txBox="1"/>
          <p:nvPr/>
        </p:nvSpPr>
        <p:spPr>
          <a:xfrm>
            <a:off x="1119188" y="4820596"/>
            <a:ext cx="4180114"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N=const và A=const nên</a:t>
            </a:r>
          </a:p>
        </p:txBody>
      </p:sp>
      <p:graphicFrame>
        <p:nvGraphicFramePr>
          <p:cNvPr id="13" name="Object 12">
            <a:extLst>
              <a:ext uri="{FF2B5EF4-FFF2-40B4-BE49-F238E27FC236}">
                <a16:creationId xmlns:a16="http://schemas.microsoft.com/office/drawing/2014/main" id="{C6530E3E-B86E-3058-D9C8-D632FCBF61D3}"/>
              </a:ext>
            </a:extLst>
          </p:cNvPr>
          <p:cNvGraphicFramePr>
            <a:graphicFrameLocks noChangeAspect="1"/>
          </p:cNvGraphicFramePr>
          <p:nvPr>
            <p:extLst>
              <p:ext uri="{D42A27DB-BD31-4B8C-83A1-F6EECF244321}">
                <p14:modId xmlns:p14="http://schemas.microsoft.com/office/powerpoint/2010/main" val="3162812549"/>
              </p:ext>
            </p:extLst>
          </p:nvPr>
        </p:nvGraphicFramePr>
        <p:xfrm>
          <a:off x="5178327" y="4623141"/>
          <a:ext cx="3833813" cy="793750"/>
        </p:xfrm>
        <a:graphic>
          <a:graphicData uri="http://schemas.openxmlformats.org/presentationml/2006/ole">
            <mc:AlternateContent xmlns:mc="http://schemas.openxmlformats.org/markup-compatibility/2006">
              <mc:Choice xmlns:v="urn:schemas-microsoft-com:vml" Requires="v">
                <p:oleObj name="Equation" r:id="rId9" imgW="2145960" imgH="444240" progId="Equation.DSMT4">
                  <p:embed/>
                </p:oleObj>
              </mc:Choice>
              <mc:Fallback>
                <p:oleObj name="Equation" r:id="rId9" imgW="2145960" imgH="444240" progId="Equation.DSMT4">
                  <p:embed/>
                  <p:pic>
                    <p:nvPicPr>
                      <p:cNvPr id="0" name=""/>
                      <p:cNvPicPr/>
                      <p:nvPr/>
                    </p:nvPicPr>
                    <p:blipFill>
                      <a:blip r:embed="rId10"/>
                      <a:stretch>
                        <a:fillRect/>
                      </a:stretch>
                    </p:blipFill>
                    <p:spPr>
                      <a:xfrm>
                        <a:off x="5178327" y="4623141"/>
                        <a:ext cx="3833813" cy="793750"/>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7C7EB71C-647A-D1C2-846C-211F48645409}"/>
              </a:ext>
            </a:extLst>
          </p:cNvPr>
          <p:cNvSpPr txBox="1"/>
          <p:nvPr/>
        </p:nvSpPr>
        <p:spPr>
          <a:xfrm>
            <a:off x="1119188" y="5193671"/>
            <a:ext cx="1808584" cy="523220"/>
          </a:xfrm>
          <a:prstGeom prst="rect">
            <a:avLst/>
          </a:prstGeom>
          <a:noFill/>
        </p:spPr>
        <p:txBody>
          <a:bodyPr wrap="square" rtlCol="0">
            <a:spAutoFit/>
          </a:bodyPr>
          <a:lstStyle/>
          <a:p>
            <a:r>
              <a:rPr lang="en-US" sz="2800" u="sng">
                <a:latin typeface="Arial" panose="020B0604020202020204" pitchFamily="34" charset="0"/>
                <a:cs typeface="Arial" panose="020B0604020202020204" pitchFamily="34" charset="0"/>
              </a:rPr>
              <a:t>Đoạn CD</a:t>
            </a:r>
          </a:p>
        </p:txBody>
      </p:sp>
      <p:sp>
        <p:nvSpPr>
          <p:cNvPr id="15" name="TextBox 14">
            <a:extLst>
              <a:ext uri="{FF2B5EF4-FFF2-40B4-BE49-F238E27FC236}">
                <a16:creationId xmlns:a16="http://schemas.microsoft.com/office/drawing/2014/main" id="{7425F03D-379A-52B7-6FC9-A77D4672B6F1}"/>
              </a:ext>
            </a:extLst>
          </p:cNvPr>
          <p:cNvSpPr txBox="1"/>
          <p:nvPr/>
        </p:nvSpPr>
        <p:spPr>
          <a:xfrm>
            <a:off x="1119188" y="5694546"/>
            <a:ext cx="4180114"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N=const và A=const nên</a:t>
            </a:r>
          </a:p>
        </p:txBody>
      </p:sp>
      <p:graphicFrame>
        <p:nvGraphicFramePr>
          <p:cNvPr id="16" name="Object 15">
            <a:extLst>
              <a:ext uri="{FF2B5EF4-FFF2-40B4-BE49-F238E27FC236}">
                <a16:creationId xmlns:a16="http://schemas.microsoft.com/office/drawing/2014/main" id="{21C103EC-AFB3-9A52-13D0-760819AA609A}"/>
              </a:ext>
            </a:extLst>
          </p:cNvPr>
          <p:cNvGraphicFramePr>
            <a:graphicFrameLocks noChangeAspect="1"/>
          </p:cNvGraphicFramePr>
          <p:nvPr>
            <p:extLst>
              <p:ext uri="{D42A27DB-BD31-4B8C-83A1-F6EECF244321}">
                <p14:modId xmlns:p14="http://schemas.microsoft.com/office/powerpoint/2010/main" val="1310644710"/>
              </p:ext>
            </p:extLst>
          </p:nvPr>
        </p:nvGraphicFramePr>
        <p:xfrm>
          <a:off x="5224365" y="5447525"/>
          <a:ext cx="3787775" cy="793750"/>
        </p:xfrm>
        <a:graphic>
          <a:graphicData uri="http://schemas.openxmlformats.org/presentationml/2006/ole">
            <mc:AlternateContent xmlns:mc="http://schemas.openxmlformats.org/markup-compatibility/2006">
              <mc:Choice xmlns:v="urn:schemas-microsoft-com:vml" Requires="v">
                <p:oleObj name="Equation" r:id="rId11" imgW="2120760" imgH="444240" progId="Equation.DSMT4">
                  <p:embed/>
                </p:oleObj>
              </mc:Choice>
              <mc:Fallback>
                <p:oleObj name="Equation" r:id="rId11" imgW="2120760" imgH="444240" progId="Equation.DSMT4">
                  <p:embed/>
                  <p:pic>
                    <p:nvPicPr>
                      <p:cNvPr id="13" name="Object 12">
                        <a:extLst>
                          <a:ext uri="{FF2B5EF4-FFF2-40B4-BE49-F238E27FC236}">
                            <a16:creationId xmlns:a16="http://schemas.microsoft.com/office/drawing/2014/main" id="{C6530E3E-B86E-3058-D9C8-D632FCBF61D3}"/>
                          </a:ext>
                        </a:extLst>
                      </p:cNvPr>
                      <p:cNvPicPr/>
                      <p:nvPr/>
                    </p:nvPicPr>
                    <p:blipFill>
                      <a:blip r:embed="rId12"/>
                      <a:stretch>
                        <a:fillRect/>
                      </a:stretch>
                    </p:blipFill>
                    <p:spPr>
                      <a:xfrm>
                        <a:off x="5224365" y="5447525"/>
                        <a:ext cx="3787775" cy="793750"/>
                      </a:xfrm>
                      <a:prstGeom prst="rect">
                        <a:avLst/>
                      </a:prstGeom>
                    </p:spPr>
                  </p:pic>
                </p:oleObj>
              </mc:Fallback>
            </mc:AlternateContent>
          </a:graphicData>
        </a:graphic>
      </p:graphicFrame>
    </p:spTree>
    <p:extLst>
      <p:ext uri="{BB962C8B-B14F-4D97-AF65-F5344CB8AC3E}">
        <p14:creationId xmlns:p14="http://schemas.microsoft.com/office/powerpoint/2010/main" val="2621130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ứng suất:</a:t>
            </a:r>
          </a:p>
        </p:txBody>
      </p:sp>
      <p:graphicFrame>
        <p:nvGraphicFramePr>
          <p:cNvPr id="3" name="Object 2">
            <a:extLst>
              <a:ext uri="{FF2B5EF4-FFF2-40B4-BE49-F238E27FC236}">
                <a16:creationId xmlns:a16="http://schemas.microsoft.com/office/drawing/2014/main" id="{2573870C-A397-A280-3256-C50E6F3DFE8E}"/>
              </a:ext>
            </a:extLst>
          </p:cNvPr>
          <p:cNvGraphicFramePr>
            <a:graphicFrameLocks noChangeAspect="1"/>
          </p:cNvGraphicFramePr>
          <p:nvPr>
            <p:extLst>
              <p:ext uri="{D42A27DB-BD31-4B8C-83A1-F6EECF244321}">
                <p14:modId xmlns:p14="http://schemas.microsoft.com/office/powerpoint/2010/main" val="2967390040"/>
              </p:ext>
            </p:extLst>
          </p:nvPr>
        </p:nvGraphicFramePr>
        <p:xfrm>
          <a:off x="1240255" y="1541551"/>
          <a:ext cx="7213280" cy="993830"/>
        </p:xfrm>
        <a:graphic>
          <a:graphicData uri="http://schemas.openxmlformats.org/presentationml/2006/ole">
            <mc:AlternateContent xmlns:mc="http://schemas.openxmlformats.org/markup-compatibility/2006">
              <mc:Choice xmlns:v="urn:schemas-microsoft-com:vml" Requires="v">
                <p:oleObj name="Equation" r:id="rId3" imgW="2857320" imgH="393480" progId="Equation.DSMT4">
                  <p:embed/>
                </p:oleObj>
              </mc:Choice>
              <mc:Fallback>
                <p:oleObj name="Equation" r:id="rId3" imgW="2857320" imgH="393480" progId="Equation.DSMT4">
                  <p:embed/>
                  <p:pic>
                    <p:nvPicPr>
                      <p:cNvPr id="3" name="Object 2">
                        <a:extLst>
                          <a:ext uri="{FF2B5EF4-FFF2-40B4-BE49-F238E27FC236}">
                            <a16:creationId xmlns:a16="http://schemas.microsoft.com/office/drawing/2014/main" id="{2573870C-A397-A280-3256-C50E6F3DFE8E}"/>
                          </a:ext>
                        </a:extLst>
                      </p:cNvPr>
                      <p:cNvPicPr/>
                      <p:nvPr/>
                    </p:nvPicPr>
                    <p:blipFill>
                      <a:blip r:embed="rId4"/>
                      <a:stretch>
                        <a:fillRect/>
                      </a:stretch>
                    </p:blipFill>
                    <p:spPr>
                      <a:xfrm>
                        <a:off x="1240255" y="1541551"/>
                        <a:ext cx="7213280" cy="99383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C6530E3E-B86E-3058-D9C8-D632FCBF61D3}"/>
              </a:ext>
            </a:extLst>
          </p:cNvPr>
          <p:cNvGraphicFramePr>
            <a:graphicFrameLocks noChangeAspect="1"/>
          </p:cNvGraphicFramePr>
          <p:nvPr>
            <p:extLst>
              <p:ext uri="{D42A27DB-BD31-4B8C-83A1-F6EECF244321}">
                <p14:modId xmlns:p14="http://schemas.microsoft.com/office/powerpoint/2010/main" val="2420652610"/>
              </p:ext>
            </p:extLst>
          </p:nvPr>
        </p:nvGraphicFramePr>
        <p:xfrm>
          <a:off x="1230312" y="2577742"/>
          <a:ext cx="4459230" cy="923236"/>
        </p:xfrm>
        <a:graphic>
          <a:graphicData uri="http://schemas.openxmlformats.org/presentationml/2006/ole">
            <mc:AlternateContent xmlns:mc="http://schemas.openxmlformats.org/markup-compatibility/2006">
              <mc:Choice xmlns:v="urn:schemas-microsoft-com:vml" Requires="v">
                <p:oleObj name="Equation" r:id="rId5" imgW="2145960" imgH="444240" progId="Equation.DSMT4">
                  <p:embed/>
                </p:oleObj>
              </mc:Choice>
              <mc:Fallback>
                <p:oleObj name="Equation" r:id="rId5" imgW="2145960" imgH="444240" progId="Equation.DSMT4">
                  <p:embed/>
                  <p:pic>
                    <p:nvPicPr>
                      <p:cNvPr id="13" name="Object 12">
                        <a:extLst>
                          <a:ext uri="{FF2B5EF4-FFF2-40B4-BE49-F238E27FC236}">
                            <a16:creationId xmlns:a16="http://schemas.microsoft.com/office/drawing/2014/main" id="{C6530E3E-B86E-3058-D9C8-D632FCBF61D3}"/>
                          </a:ext>
                        </a:extLst>
                      </p:cNvPr>
                      <p:cNvPicPr/>
                      <p:nvPr/>
                    </p:nvPicPr>
                    <p:blipFill>
                      <a:blip r:embed="rId6"/>
                      <a:stretch>
                        <a:fillRect/>
                      </a:stretch>
                    </p:blipFill>
                    <p:spPr>
                      <a:xfrm>
                        <a:off x="1230312" y="2577742"/>
                        <a:ext cx="4459230" cy="923236"/>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21C103EC-AFB3-9A52-13D0-760819AA609A}"/>
              </a:ext>
            </a:extLst>
          </p:cNvPr>
          <p:cNvGraphicFramePr>
            <a:graphicFrameLocks noChangeAspect="1"/>
          </p:cNvGraphicFramePr>
          <p:nvPr>
            <p:extLst>
              <p:ext uri="{D42A27DB-BD31-4B8C-83A1-F6EECF244321}">
                <p14:modId xmlns:p14="http://schemas.microsoft.com/office/powerpoint/2010/main" val="1946245507"/>
              </p:ext>
            </p:extLst>
          </p:nvPr>
        </p:nvGraphicFramePr>
        <p:xfrm>
          <a:off x="1230312" y="3586883"/>
          <a:ext cx="4734979" cy="992242"/>
        </p:xfrm>
        <a:graphic>
          <a:graphicData uri="http://schemas.openxmlformats.org/presentationml/2006/ole">
            <mc:AlternateContent xmlns:mc="http://schemas.openxmlformats.org/markup-compatibility/2006">
              <mc:Choice xmlns:v="urn:schemas-microsoft-com:vml" Requires="v">
                <p:oleObj name="Equation" r:id="rId7" imgW="2120760" imgH="444240" progId="Equation.DSMT4">
                  <p:embed/>
                </p:oleObj>
              </mc:Choice>
              <mc:Fallback>
                <p:oleObj name="Equation" r:id="rId7" imgW="2120760" imgH="444240" progId="Equation.DSMT4">
                  <p:embed/>
                  <p:pic>
                    <p:nvPicPr>
                      <p:cNvPr id="16" name="Object 15">
                        <a:extLst>
                          <a:ext uri="{FF2B5EF4-FFF2-40B4-BE49-F238E27FC236}">
                            <a16:creationId xmlns:a16="http://schemas.microsoft.com/office/drawing/2014/main" id="{21C103EC-AFB3-9A52-13D0-760819AA609A}"/>
                          </a:ext>
                        </a:extLst>
                      </p:cNvPr>
                      <p:cNvPicPr/>
                      <p:nvPr/>
                    </p:nvPicPr>
                    <p:blipFill>
                      <a:blip r:embed="rId8"/>
                      <a:stretch>
                        <a:fillRect/>
                      </a:stretch>
                    </p:blipFill>
                    <p:spPr>
                      <a:xfrm>
                        <a:off x="1230312" y="3586883"/>
                        <a:ext cx="4734979" cy="992242"/>
                      </a:xfrm>
                      <a:prstGeom prst="rect">
                        <a:avLst/>
                      </a:prstGeom>
                    </p:spPr>
                  </p:pic>
                </p:oleObj>
              </mc:Fallback>
            </mc:AlternateContent>
          </a:graphicData>
        </a:graphic>
      </p:graphicFrame>
    </p:spTree>
    <p:extLst>
      <p:ext uri="{BB962C8B-B14F-4D97-AF65-F5344CB8AC3E}">
        <p14:creationId xmlns:p14="http://schemas.microsoft.com/office/powerpoint/2010/main" val="1332751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ứng suất:</a:t>
            </a:r>
          </a:p>
        </p:txBody>
      </p:sp>
      <p:grpSp>
        <p:nvGrpSpPr>
          <p:cNvPr id="10" name="Group 9">
            <a:extLst>
              <a:ext uri="{FF2B5EF4-FFF2-40B4-BE49-F238E27FC236}">
                <a16:creationId xmlns:a16="http://schemas.microsoft.com/office/drawing/2014/main" id="{EA7484D6-D607-4E8D-EB75-32BB4AF28D9B}"/>
              </a:ext>
            </a:extLst>
          </p:cNvPr>
          <p:cNvGrpSpPr/>
          <p:nvPr/>
        </p:nvGrpSpPr>
        <p:grpSpPr>
          <a:xfrm>
            <a:off x="3268047" y="1689933"/>
            <a:ext cx="5120174" cy="3380808"/>
            <a:chOff x="2818914" y="1843087"/>
            <a:chExt cx="5120174" cy="3380808"/>
          </a:xfrm>
        </p:grpSpPr>
        <p:pic>
          <p:nvPicPr>
            <p:cNvPr id="4" name="Picture 3">
              <a:extLst>
                <a:ext uri="{FF2B5EF4-FFF2-40B4-BE49-F238E27FC236}">
                  <a16:creationId xmlns:a16="http://schemas.microsoft.com/office/drawing/2014/main" id="{C8F6EDC0-FCED-6CCA-C094-C0983ACE1D2B}"/>
                </a:ext>
              </a:extLst>
            </p:cNvPr>
            <p:cNvPicPr>
              <a:picLocks noChangeAspect="1"/>
            </p:cNvPicPr>
            <p:nvPr/>
          </p:nvPicPr>
          <p:blipFill>
            <a:blip r:embed="rId3"/>
            <a:stretch>
              <a:fillRect/>
            </a:stretch>
          </p:blipFill>
          <p:spPr>
            <a:xfrm>
              <a:off x="3633788" y="1843087"/>
              <a:ext cx="4305300" cy="3171825"/>
            </a:xfrm>
            <a:prstGeom prst="rect">
              <a:avLst/>
            </a:prstGeom>
          </p:spPr>
        </p:pic>
        <p:graphicFrame>
          <p:nvGraphicFramePr>
            <p:cNvPr id="5" name="Object 4">
              <a:extLst>
                <a:ext uri="{FF2B5EF4-FFF2-40B4-BE49-F238E27FC236}">
                  <a16:creationId xmlns:a16="http://schemas.microsoft.com/office/drawing/2014/main" id="{66D48361-CE2D-7CDA-41C9-6E7B96BB91FA}"/>
                </a:ext>
              </a:extLst>
            </p:cNvPr>
            <p:cNvGraphicFramePr>
              <a:graphicFrameLocks noChangeAspect="1"/>
            </p:cNvGraphicFramePr>
            <p:nvPr>
              <p:extLst>
                <p:ext uri="{D42A27DB-BD31-4B8C-83A1-F6EECF244321}">
                  <p14:modId xmlns:p14="http://schemas.microsoft.com/office/powerpoint/2010/main" val="709177282"/>
                </p:ext>
              </p:extLst>
            </p:nvPr>
          </p:nvGraphicFramePr>
          <p:xfrm>
            <a:off x="2818914" y="3429000"/>
            <a:ext cx="888588" cy="770391"/>
          </p:xfrm>
          <a:graphic>
            <a:graphicData uri="http://schemas.openxmlformats.org/presentationml/2006/ole">
              <mc:AlternateContent xmlns:mc="http://schemas.openxmlformats.org/markup-compatibility/2006">
                <mc:Choice xmlns:v="urn:schemas-microsoft-com:vml" Requires="v">
                  <p:oleObj name="Equation" r:id="rId4" imgW="279360" imgH="241200" progId="Equation.DSMT4">
                    <p:embed/>
                  </p:oleObj>
                </mc:Choice>
                <mc:Fallback>
                  <p:oleObj name="Equation" r:id="rId4" imgW="279360" imgH="241200" progId="Equation.DSMT4">
                    <p:embed/>
                    <p:pic>
                      <p:nvPicPr>
                        <p:cNvPr id="0" name=""/>
                        <p:cNvPicPr/>
                        <p:nvPr/>
                      </p:nvPicPr>
                      <p:blipFill>
                        <a:blip r:embed="rId5"/>
                        <a:stretch>
                          <a:fillRect/>
                        </a:stretch>
                      </p:blipFill>
                      <p:spPr>
                        <a:xfrm>
                          <a:off x="2818914" y="3429000"/>
                          <a:ext cx="888588" cy="770391"/>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28079D1C-E60C-84D8-2AF9-7AD0B4797427}"/>
                </a:ext>
              </a:extLst>
            </p:cNvPr>
            <p:cNvGraphicFramePr>
              <a:graphicFrameLocks noChangeAspect="1"/>
            </p:cNvGraphicFramePr>
            <p:nvPr>
              <p:extLst>
                <p:ext uri="{D42A27DB-BD31-4B8C-83A1-F6EECF244321}">
                  <p14:modId xmlns:p14="http://schemas.microsoft.com/office/powerpoint/2010/main" val="706676224"/>
                </p:ext>
              </p:extLst>
            </p:nvPr>
          </p:nvGraphicFramePr>
          <p:xfrm>
            <a:off x="4910430" y="3123450"/>
            <a:ext cx="847725" cy="771525"/>
          </p:xfrm>
          <a:graphic>
            <a:graphicData uri="http://schemas.openxmlformats.org/presentationml/2006/ole">
              <mc:AlternateContent xmlns:mc="http://schemas.openxmlformats.org/markup-compatibility/2006">
                <mc:Choice xmlns:v="urn:schemas-microsoft-com:vml" Requires="v">
                  <p:oleObj name="Equation" r:id="rId6" imgW="266400" imgH="241200" progId="Equation.DSMT4">
                    <p:embed/>
                  </p:oleObj>
                </mc:Choice>
                <mc:Fallback>
                  <p:oleObj name="Equation" r:id="rId6" imgW="266400" imgH="241200" progId="Equation.DSMT4">
                    <p:embed/>
                    <p:pic>
                      <p:nvPicPr>
                        <p:cNvPr id="5" name="Object 4">
                          <a:extLst>
                            <a:ext uri="{FF2B5EF4-FFF2-40B4-BE49-F238E27FC236}">
                              <a16:creationId xmlns:a16="http://schemas.microsoft.com/office/drawing/2014/main" id="{66D48361-CE2D-7CDA-41C9-6E7B96BB91FA}"/>
                            </a:ext>
                          </a:extLst>
                        </p:cNvPr>
                        <p:cNvPicPr/>
                        <p:nvPr/>
                      </p:nvPicPr>
                      <p:blipFill>
                        <a:blip r:embed="rId7"/>
                        <a:stretch>
                          <a:fillRect/>
                        </a:stretch>
                      </p:blipFill>
                      <p:spPr>
                        <a:xfrm>
                          <a:off x="4910430" y="3123450"/>
                          <a:ext cx="847725" cy="77152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7840957F-5B80-53B8-A771-D6B69725D4D1}"/>
                </a:ext>
              </a:extLst>
            </p:cNvPr>
            <p:cNvGraphicFramePr>
              <a:graphicFrameLocks noChangeAspect="1"/>
            </p:cNvGraphicFramePr>
            <p:nvPr>
              <p:extLst>
                <p:ext uri="{D42A27DB-BD31-4B8C-83A1-F6EECF244321}">
                  <p14:modId xmlns:p14="http://schemas.microsoft.com/office/powerpoint/2010/main" val="416954082"/>
                </p:ext>
              </p:extLst>
            </p:nvPr>
          </p:nvGraphicFramePr>
          <p:xfrm>
            <a:off x="4294414" y="4243387"/>
            <a:ext cx="685800" cy="771525"/>
          </p:xfrm>
          <a:graphic>
            <a:graphicData uri="http://schemas.openxmlformats.org/presentationml/2006/ole">
              <mc:AlternateContent xmlns:mc="http://schemas.openxmlformats.org/markup-compatibility/2006">
                <mc:Choice xmlns:v="urn:schemas-microsoft-com:vml" Requires="v">
                  <p:oleObj name="Equation" r:id="rId8" imgW="215640" imgH="241200" progId="Equation.DSMT4">
                    <p:embed/>
                  </p:oleObj>
                </mc:Choice>
                <mc:Fallback>
                  <p:oleObj name="Equation" r:id="rId8" imgW="215640" imgH="241200" progId="Equation.DSMT4">
                    <p:embed/>
                    <p:pic>
                      <p:nvPicPr>
                        <p:cNvPr id="7" name="Object 6">
                          <a:extLst>
                            <a:ext uri="{FF2B5EF4-FFF2-40B4-BE49-F238E27FC236}">
                              <a16:creationId xmlns:a16="http://schemas.microsoft.com/office/drawing/2014/main" id="{28079D1C-E60C-84D8-2AF9-7AD0B4797427}"/>
                            </a:ext>
                          </a:extLst>
                        </p:cNvPr>
                        <p:cNvPicPr/>
                        <p:nvPr/>
                      </p:nvPicPr>
                      <p:blipFill>
                        <a:blip r:embed="rId9"/>
                        <a:stretch>
                          <a:fillRect/>
                        </a:stretch>
                      </p:blipFill>
                      <p:spPr>
                        <a:xfrm>
                          <a:off x="4294414" y="4243387"/>
                          <a:ext cx="685800" cy="77152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007DED8E-630D-F32E-BD7A-AD5A028AB238}"/>
                </a:ext>
              </a:extLst>
            </p:cNvPr>
            <p:cNvGraphicFramePr>
              <a:graphicFrameLocks noChangeAspect="1"/>
            </p:cNvGraphicFramePr>
            <p:nvPr>
              <p:extLst>
                <p:ext uri="{D42A27DB-BD31-4B8C-83A1-F6EECF244321}">
                  <p14:modId xmlns:p14="http://schemas.microsoft.com/office/powerpoint/2010/main" val="3270523839"/>
                </p:ext>
              </p:extLst>
            </p:nvPr>
          </p:nvGraphicFramePr>
          <p:xfrm>
            <a:off x="7106039" y="4452370"/>
            <a:ext cx="685800" cy="771525"/>
          </p:xfrm>
          <a:graphic>
            <a:graphicData uri="http://schemas.openxmlformats.org/presentationml/2006/ole">
              <mc:AlternateContent xmlns:mc="http://schemas.openxmlformats.org/markup-compatibility/2006">
                <mc:Choice xmlns:v="urn:schemas-microsoft-com:vml" Requires="v">
                  <p:oleObj name="Equation" r:id="rId10" imgW="215640" imgH="241200" progId="Equation.DSMT4">
                    <p:embed/>
                  </p:oleObj>
                </mc:Choice>
                <mc:Fallback>
                  <p:oleObj name="Equation" r:id="rId10" imgW="215640" imgH="241200" progId="Equation.DSMT4">
                    <p:embed/>
                    <p:pic>
                      <p:nvPicPr>
                        <p:cNvPr id="8" name="Object 7">
                          <a:extLst>
                            <a:ext uri="{FF2B5EF4-FFF2-40B4-BE49-F238E27FC236}">
                              <a16:creationId xmlns:a16="http://schemas.microsoft.com/office/drawing/2014/main" id="{7840957F-5B80-53B8-A771-D6B69725D4D1}"/>
                            </a:ext>
                          </a:extLst>
                        </p:cNvPr>
                        <p:cNvPicPr/>
                        <p:nvPr/>
                      </p:nvPicPr>
                      <p:blipFill>
                        <a:blip r:embed="rId11"/>
                        <a:stretch>
                          <a:fillRect/>
                        </a:stretch>
                      </p:blipFill>
                      <p:spPr>
                        <a:xfrm>
                          <a:off x="7106039" y="4452370"/>
                          <a:ext cx="685800" cy="771525"/>
                        </a:xfrm>
                        <a:prstGeom prst="rect">
                          <a:avLst/>
                        </a:prstGeom>
                      </p:spPr>
                    </p:pic>
                  </p:oleObj>
                </mc:Fallback>
              </mc:AlternateContent>
            </a:graphicData>
          </a:graphic>
        </p:graphicFrame>
      </p:grpSp>
      <p:grpSp>
        <p:nvGrpSpPr>
          <p:cNvPr id="14" name="Group 13">
            <a:extLst>
              <a:ext uri="{FF2B5EF4-FFF2-40B4-BE49-F238E27FC236}">
                <a16:creationId xmlns:a16="http://schemas.microsoft.com/office/drawing/2014/main" id="{84D2C8D6-8852-97D1-3A81-B76F7ADBBFC5}"/>
              </a:ext>
            </a:extLst>
          </p:cNvPr>
          <p:cNvGrpSpPr/>
          <p:nvPr/>
        </p:nvGrpSpPr>
        <p:grpSpPr>
          <a:xfrm>
            <a:off x="7618814" y="3741821"/>
            <a:ext cx="558515" cy="558516"/>
            <a:chOff x="1660849" y="4394717"/>
            <a:chExt cx="558515" cy="558516"/>
          </a:xfrm>
        </p:grpSpPr>
        <p:graphicFrame>
          <p:nvGraphicFramePr>
            <p:cNvPr id="11" name="Object 10">
              <a:extLst>
                <a:ext uri="{FF2B5EF4-FFF2-40B4-BE49-F238E27FC236}">
                  <a16:creationId xmlns:a16="http://schemas.microsoft.com/office/drawing/2014/main" id="{F92381D0-B5B9-03B1-CAF3-68B34CB14415}"/>
                </a:ext>
              </a:extLst>
            </p:cNvPr>
            <p:cNvGraphicFramePr>
              <a:graphicFrameLocks noChangeAspect="1"/>
            </p:cNvGraphicFramePr>
            <p:nvPr>
              <p:extLst>
                <p:ext uri="{D42A27DB-BD31-4B8C-83A1-F6EECF244321}">
                  <p14:modId xmlns:p14="http://schemas.microsoft.com/office/powerpoint/2010/main" val="2122807736"/>
                </p:ext>
              </p:extLst>
            </p:nvPr>
          </p:nvGraphicFramePr>
          <p:xfrm>
            <a:off x="1724381" y="4394717"/>
            <a:ext cx="465429" cy="558515"/>
          </p:xfrm>
          <a:graphic>
            <a:graphicData uri="http://schemas.openxmlformats.org/presentationml/2006/ole">
              <mc:AlternateContent xmlns:mc="http://schemas.openxmlformats.org/markup-compatibility/2006">
                <mc:Choice xmlns:v="urn:schemas-microsoft-com:vml" Requires="v">
                  <p:oleObj name="Equation" r:id="rId12" imgW="190440" imgH="228600" progId="Equation.DSMT4">
                    <p:embed/>
                  </p:oleObj>
                </mc:Choice>
                <mc:Fallback>
                  <p:oleObj name="Equation" r:id="rId12" imgW="190440" imgH="228600" progId="Equation.DSMT4">
                    <p:embed/>
                    <p:pic>
                      <p:nvPicPr>
                        <p:cNvPr id="0" name=""/>
                        <p:cNvPicPr/>
                        <p:nvPr/>
                      </p:nvPicPr>
                      <p:blipFill>
                        <a:blip r:embed="rId13"/>
                        <a:stretch>
                          <a:fillRect/>
                        </a:stretch>
                      </p:blipFill>
                      <p:spPr>
                        <a:xfrm>
                          <a:off x="1724381" y="4394717"/>
                          <a:ext cx="465429" cy="558515"/>
                        </a:xfrm>
                        <a:prstGeom prst="rect">
                          <a:avLst/>
                        </a:prstGeom>
                      </p:spPr>
                    </p:pic>
                  </p:oleObj>
                </mc:Fallback>
              </mc:AlternateContent>
            </a:graphicData>
          </a:graphic>
        </p:graphicFrame>
        <p:sp>
          <p:nvSpPr>
            <p:cNvPr id="12" name="Oval 11">
              <a:extLst>
                <a:ext uri="{FF2B5EF4-FFF2-40B4-BE49-F238E27FC236}">
                  <a16:creationId xmlns:a16="http://schemas.microsoft.com/office/drawing/2014/main" id="{6F79E575-4CC5-3B81-60F1-D2AD6FD856B4}"/>
                </a:ext>
              </a:extLst>
            </p:cNvPr>
            <p:cNvSpPr/>
            <p:nvPr/>
          </p:nvSpPr>
          <p:spPr bwMode="auto">
            <a:xfrm>
              <a:off x="1660849" y="4394718"/>
              <a:ext cx="558515" cy="558515"/>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spTree>
    <p:extLst>
      <p:ext uri="{BB962C8B-B14F-4D97-AF65-F5344CB8AC3E}">
        <p14:creationId xmlns:p14="http://schemas.microsoft.com/office/powerpoint/2010/main" val="77094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chuyển vị:</a:t>
            </a:r>
          </a:p>
        </p:txBody>
      </p:sp>
      <p:sp>
        <p:nvSpPr>
          <p:cNvPr id="2" name="TextBox 1">
            <a:extLst>
              <a:ext uri="{FF2B5EF4-FFF2-40B4-BE49-F238E27FC236}">
                <a16:creationId xmlns:a16="http://schemas.microsoft.com/office/drawing/2014/main" id="{44A0B288-A050-A18D-32D7-377E7EC53971}"/>
              </a:ext>
            </a:extLst>
          </p:cNvPr>
          <p:cNvSpPr txBox="1"/>
          <p:nvPr/>
        </p:nvSpPr>
        <p:spPr>
          <a:xfrm>
            <a:off x="1073020" y="1481682"/>
            <a:ext cx="7884367" cy="2246769"/>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Biểu đồ chuyển vị là đồ thị biểu diễn sự dịch chuyển của mặt cắt ngang thanh dọc theo trục thanh. Gọi w</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 là chuyển vị của mặt cắt 1-1, do sự biến dạng của đoạn thanh từ A đến mặt cắt 1-1 gây ra, ta sẽ có:</a:t>
            </a:r>
          </a:p>
        </p:txBody>
      </p:sp>
      <p:graphicFrame>
        <p:nvGraphicFramePr>
          <p:cNvPr id="3" name="Object 2">
            <a:extLst>
              <a:ext uri="{FF2B5EF4-FFF2-40B4-BE49-F238E27FC236}">
                <a16:creationId xmlns:a16="http://schemas.microsoft.com/office/drawing/2014/main" id="{1B230F5B-6ACF-5C78-1596-805F42EB5BD3}"/>
              </a:ext>
            </a:extLst>
          </p:cNvPr>
          <p:cNvGraphicFramePr>
            <a:graphicFrameLocks noChangeAspect="1"/>
          </p:cNvGraphicFramePr>
          <p:nvPr>
            <p:extLst>
              <p:ext uri="{D42A27DB-BD31-4B8C-83A1-F6EECF244321}">
                <p14:modId xmlns:p14="http://schemas.microsoft.com/office/powerpoint/2010/main" val="3665729221"/>
              </p:ext>
            </p:extLst>
          </p:nvPr>
        </p:nvGraphicFramePr>
        <p:xfrm>
          <a:off x="1195333" y="3626146"/>
          <a:ext cx="7696255" cy="991382"/>
        </p:xfrm>
        <a:graphic>
          <a:graphicData uri="http://schemas.openxmlformats.org/presentationml/2006/ole">
            <mc:AlternateContent xmlns:mc="http://schemas.openxmlformats.org/markup-compatibility/2006">
              <mc:Choice xmlns:v="urn:schemas-microsoft-com:vml" Requires="v">
                <p:oleObj name="Equation" r:id="rId3" imgW="3746160" imgH="482400" progId="Equation.DSMT4">
                  <p:embed/>
                </p:oleObj>
              </mc:Choice>
              <mc:Fallback>
                <p:oleObj name="Equation" r:id="rId3" imgW="3746160" imgH="482400" progId="Equation.DSMT4">
                  <p:embed/>
                  <p:pic>
                    <p:nvPicPr>
                      <p:cNvPr id="0" name=""/>
                      <p:cNvPicPr/>
                      <p:nvPr/>
                    </p:nvPicPr>
                    <p:blipFill>
                      <a:blip r:embed="rId4"/>
                      <a:stretch>
                        <a:fillRect/>
                      </a:stretch>
                    </p:blipFill>
                    <p:spPr>
                      <a:xfrm>
                        <a:off x="1195333" y="3626146"/>
                        <a:ext cx="7696255" cy="991382"/>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7A422CB2-3385-9673-D825-FDA3A7C0E335}"/>
              </a:ext>
            </a:extLst>
          </p:cNvPr>
          <p:cNvSpPr txBox="1"/>
          <p:nvPr/>
        </p:nvSpPr>
        <p:spPr>
          <a:xfrm>
            <a:off x="1520889" y="4730620"/>
            <a:ext cx="5383763" cy="954107"/>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Tại A ứng với z = 0 ta có w</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 = 0</a:t>
            </a:r>
          </a:p>
          <a:p>
            <a:r>
              <a:rPr lang="en-US" sz="2800">
                <a:latin typeface="Arial" panose="020B0604020202020204" pitchFamily="34" charset="0"/>
                <a:cs typeface="Arial" panose="020B0604020202020204" pitchFamily="34" charset="0"/>
              </a:rPr>
              <a:t>Tại B ứng với z = 2a ta có </a:t>
            </a:r>
          </a:p>
        </p:txBody>
      </p:sp>
      <p:graphicFrame>
        <p:nvGraphicFramePr>
          <p:cNvPr id="15" name="Object 14">
            <a:extLst>
              <a:ext uri="{FF2B5EF4-FFF2-40B4-BE49-F238E27FC236}">
                <a16:creationId xmlns:a16="http://schemas.microsoft.com/office/drawing/2014/main" id="{2822715D-2903-4F63-E95E-94B623AB0D55}"/>
              </a:ext>
            </a:extLst>
          </p:cNvPr>
          <p:cNvGraphicFramePr>
            <a:graphicFrameLocks noChangeAspect="1"/>
          </p:cNvGraphicFramePr>
          <p:nvPr>
            <p:extLst>
              <p:ext uri="{D42A27DB-BD31-4B8C-83A1-F6EECF244321}">
                <p14:modId xmlns:p14="http://schemas.microsoft.com/office/powerpoint/2010/main" val="3899920728"/>
              </p:ext>
            </p:extLst>
          </p:nvPr>
        </p:nvGraphicFramePr>
        <p:xfrm>
          <a:off x="5796901" y="5026422"/>
          <a:ext cx="1539078" cy="846493"/>
        </p:xfrm>
        <a:graphic>
          <a:graphicData uri="http://schemas.openxmlformats.org/presentationml/2006/ole">
            <mc:AlternateContent xmlns:mc="http://schemas.openxmlformats.org/markup-compatibility/2006">
              <mc:Choice xmlns:v="urn:schemas-microsoft-com:vml" Requires="v">
                <p:oleObj name="Equation" r:id="rId5" imgW="761760" imgH="419040" progId="Equation.DSMT4">
                  <p:embed/>
                </p:oleObj>
              </mc:Choice>
              <mc:Fallback>
                <p:oleObj name="Equation" r:id="rId5" imgW="761760" imgH="419040" progId="Equation.DSMT4">
                  <p:embed/>
                  <p:pic>
                    <p:nvPicPr>
                      <p:cNvPr id="0" name=""/>
                      <p:cNvPicPr/>
                      <p:nvPr/>
                    </p:nvPicPr>
                    <p:blipFill>
                      <a:blip r:embed="rId6"/>
                      <a:stretch>
                        <a:fillRect/>
                      </a:stretch>
                    </p:blipFill>
                    <p:spPr>
                      <a:xfrm>
                        <a:off x="5796901" y="5026422"/>
                        <a:ext cx="1539078" cy="846493"/>
                      </a:xfrm>
                      <a:prstGeom prst="rect">
                        <a:avLst/>
                      </a:prstGeom>
                    </p:spPr>
                  </p:pic>
                </p:oleObj>
              </mc:Fallback>
            </mc:AlternateContent>
          </a:graphicData>
        </a:graphic>
      </p:graphicFrame>
    </p:spTree>
    <p:extLst>
      <p:ext uri="{BB962C8B-B14F-4D97-AF65-F5344CB8AC3E}">
        <p14:creationId xmlns:p14="http://schemas.microsoft.com/office/powerpoint/2010/main" val="326099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chuyển vị:</a:t>
            </a:r>
          </a:p>
        </p:txBody>
      </p:sp>
      <p:sp>
        <p:nvSpPr>
          <p:cNvPr id="2" name="TextBox 1">
            <a:extLst>
              <a:ext uri="{FF2B5EF4-FFF2-40B4-BE49-F238E27FC236}">
                <a16:creationId xmlns:a16="http://schemas.microsoft.com/office/drawing/2014/main" id="{44A0B288-A050-A18D-32D7-377E7EC53971}"/>
              </a:ext>
            </a:extLst>
          </p:cNvPr>
          <p:cNvSpPr txBox="1"/>
          <p:nvPr/>
        </p:nvSpPr>
        <p:spPr>
          <a:xfrm>
            <a:off x="1073020" y="1481682"/>
            <a:ext cx="7884367" cy="1384995"/>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Gọi w</a:t>
            </a:r>
            <a:r>
              <a:rPr lang="en-US" sz="2800" baseline="-25000">
                <a:latin typeface="Arial" panose="020B0604020202020204" pitchFamily="34" charset="0"/>
                <a:cs typeface="Arial" panose="020B0604020202020204" pitchFamily="34" charset="0"/>
              </a:rPr>
              <a:t>2</a:t>
            </a:r>
            <a:r>
              <a:rPr lang="en-US" sz="2800">
                <a:latin typeface="Arial" panose="020B0604020202020204" pitchFamily="34" charset="0"/>
                <a:cs typeface="Arial" panose="020B0604020202020204" pitchFamily="34" charset="0"/>
              </a:rPr>
              <a:t> là chuyển vị theo phương dọc trục của mặt cắt 2-2, do sự biến dạng của đoạn thanh từ A đến mặt cắt 2-2 gây ra, ta sẽ có:</a:t>
            </a:r>
          </a:p>
        </p:txBody>
      </p:sp>
      <p:graphicFrame>
        <p:nvGraphicFramePr>
          <p:cNvPr id="3" name="Object 2">
            <a:extLst>
              <a:ext uri="{FF2B5EF4-FFF2-40B4-BE49-F238E27FC236}">
                <a16:creationId xmlns:a16="http://schemas.microsoft.com/office/drawing/2014/main" id="{1B230F5B-6ACF-5C78-1596-805F42EB5BD3}"/>
              </a:ext>
            </a:extLst>
          </p:cNvPr>
          <p:cNvGraphicFramePr>
            <a:graphicFrameLocks noChangeAspect="1"/>
          </p:cNvGraphicFramePr>
          <p:nvPr>
            <p:extLst>
              <p:ext uri="{D42A27DB-BD31-4B8C-83A1-F6EECF244321}">
                <p14:modId xmlns:p14="http://schemas.microsoft.com/office/powerpoint/2010/main" val="3048412017"/>
              </p:ext>
            </p:extLst>
          </p:nvPr>
        </p:nvGraphicFramePr>
        <p:xfrm>
          <a:off x="1227428" y="2951339"/>
          <a:ext cx="7575550" cy="1587500"/>
        </p:xfrm>
        <a:graphic>
          <a:graphicData uri="http://schemas.openxmlformats.org/presentationml/2006/ole">
            <mc:AlternateContent xmlns:mc="http://schemas.openxmlformats.org/markup-compatibility/2006">
              <mc:Choice xmlns:v="urn:schemas-microsoft-com:vml" Requires="v">
                <p:oleObj name="Equation" r:id="rId3" imgW="4114800" imgH="863280" progId="Equation.DSMT4">
                  <p:embed/>
                </p:oleObj>
              </mc:Choice>
              <mc:Fallback>
                <p:oleObj name="Equation" r:id="rId3" imgW="4114800" imgH="863280" progId="Equation.DSMT4">
                  <p:embed/>
                  <p:pic>
                    <p:nvPicPr>
                      <p:cNvPr id="3" name="Object 2">
                        <a:extLst>
                          <a:ext uri="{FF2B5EF4-FFF2-40B4-BE49-F238E27FC236}">
                            <a16:creationId xmlns:a16="http://schemas.microsoft.com/office/drawing/2014/main" id="{1B230F5B-6ACF-5C78-1596-805F42EB5BD3}"/>
                          </a:ext>
                        </a:extLst>
                      </p:cNvPr>
                      <p:cNvPicPr/>
                      <p:nvPr/>
                    </p:nvPicPr>
                    <p:blipFill>
                      <a:blip r:embed="rId4"/>
                      <a:stretch>
                        <a:fillRect/>
                      </a:stretch>
                    </p:blipFill>
                    <p:spPr>
                      <a:xfrm>
                        <a:off x="1227428" y="2951339"/>
                        <a:ext cx="7575550" cy="1587500"/>
                      </a:xfrm>
                      <a:prstGeom prst="rect">
                        <a:avLst/>
                      </a:prstGeom>
                      <a:ln w="15875">
                        <a:solidFill>
                          <a:srgbClr val="0000FF"/>
                        </a:solidFill>
                      </a:ln>
                    </p:spPr>
                  </p:pic>
                </p:oleObj>
              </mc:Fallback>
            </mc:AlternateContent>
          </a:graphicData>
        </a:graphic>
      </p:graphicFrame>
      <p:sp>
        <p:nvSpPr>
          <p:cNvPr id="13" name="TextBox 12">
            <a:extLst>
              <a:ext uri="{FF2B5EF4-FFF2-40B4-BE49-F238E27FC236}">
                <a16:creationId xmlns:a16="http://schemas.microsoft.com/office/drawing/2014/main" id="{7A422CB2-3385-9673-D825-FDA3A7C0E335}"/>
              </a:ext>
            </a:extLst>
          </p:cNvPr>
          <p:cNvSpPr txBox="1"/>
          <p:nvPr/>
        </p:nvSpPr>
        <p:spPr>
          <a:xfrm>
            <a:off x="1520889" y="4730620"/>
            <a:ext cx="5383763" cy="1183978"/>
          </a:xfrm>
          <a:prstGeom prst="rect">
            <a:avLst/>
          </a:prstGeom>
          <a:noFill/>
        </p:spPr>
        <p:txBody>
          <a:bodyPr wrap="square" rtlCol="0">
            <a:spAutoFit/>
          </a:bodyPr>
          <a:lstStyle/>
          <a:p>
            <a:pPr>
              <a:lnSpc>
                <a:spcPts val="4500"/>
              </a:lnSpc>
            </a:pPr>
            <a:r>
              <a:rPr lang="en-US" sz="2800">
                <a:latin typeface="Arial" panose="020B0604020202020204" pitchFamily="34" charset="0"/>
                <a:cs typeface="Arial" panose="020B0604020202020204" pitchFamily="34" charset="0"/>
              </a:rPr>
              <a:t>Tại B ứng với z = 0 ta có </a:t>
            </a:r>
          </a:p>
          <a:p>
            <a:pPr>
              <a:lnSpc>
                <a:spcPts val="4500"/>
              </a:lnSpc>
            </a:pPr>
            <a:r>
              <a:rPr lang="en-US" sz="2800">
                <a:latin typeface="Arial" panose="020B0604020202020204" pitchFamily="34" charset="0"/>
                <a:cs typeface="Arial" panose="020B0604020202020204" pitchFamily="34" charset="0"/>
              </a:rPr>
              <a:t>Tại C ứng với z = a ta có </a:t>
            </a:r>
          </a:p>
        </p:txBody>
      </p:sp>
      <p:graphicFrame>
        <p:nvGraphicFramePr>
          <p:cNvPr id="15" name="Object 14">
            <a:extLst>
              <a:ext uri="{FF2B5EF4-FFF2-40B4-BE49-F238E27FC236}">
                <a16:creationId xmlns:a16="http://schemas.microsoft.com/office/drawing/2014/main" id="{2822715D-2903-4F63-E95E-94B623AB0D55}"/>
              </a:ext>
            </a:extLst>
          </p:cNvPr>
          <p:cNvGraphicFramePr>
            <a:graphicFrameLocks noChangeAspect="1"/>
          </p:cNvGraphicFramePr>
          <p:nvPr>
            <p:extLst>
              <p:ext uri="{D42A27DB-BD31-4B8C-83A1-F6EECF244321}">
                <p14:modId xmlns:p14="http://schemas.microsoft.com/office/powerpoint/2010/main" val="3132417520"/>
              </p:ext>
            </p:extLst>
          </p:nvPr>
        </p:nvGraphicFramePr>
        <p:xfrm>
          <a:off x="5593299" y="5260241"/>
          <a:ext cx="1768475" cy="846138"/>
        </p:xfrm>
        <a:graphic>
          <a:graphicData uri="http://schemas.openxmlformats.org/presentationml/2006/ole">
            <mc:AlternateContent xmlns:mc="http://schemas.openxmlformats.org/markup-compatibility/2006">
              <mc:Choice xmlns:v="urn:schemas-microsoft-com:vml" Requires="v">
                <p:oleObj name="Equation" r:id="rId5" imgW="876240" imgH="419040" progId="Equation.DSMT4">
                  <p:embed/>
                </p:oleObj>
              </mc:Choice>
              <mc:Fallback>
                <p:oleObj name="Equation" r:id="rId5" imgW="876240" imgH="419040" progId="Equation.DSMT4">
                  <p:embed/>
                  <p:pic>
                    <p:nvPicPr>
                      <p:cNvPr id="15" name="Object 14">
                        <a:extLst>
                          <a:ext uri="{FF2B5EF4-FFF2-40B4-BE49-F238E27FC236}">
                            <a16:creationId xmlns:a16="http://schemas.microsoft.com/office/drawing/2014/main" id="{2822715D-2903-4F63-E95E-94B623AB0D55}"/>
                          </a:ext>
                        </a:extLst>
                      </p:cNvPr>
                      <p:cNvPicPr/>
                      <p:nvPr/>
                    </p:nvPicPr>
                    <p:blipFill>
                      <a:blip r:embed="rId6"/>
                      <a:stretch>
                        <a:fillRect/>
                      </a:stretch>
                    </p:blipFill>
                    <p:spPr>
                      <a:xfrm>
                        <a:off x="5593299" y="5260241"/>
                        <a:ext cx="1768475" cy="84613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FE8EEE3F-D6A7-BAEE-EA91-20F0D542FF13}"/>
              </a:ext>
            </a:extLst>
          </p:cNvPr>
          <p:cNvGraphicFramePr>
            <a:graphicFrameLocks noChangeAspect="1"/>
          </p:cNvGraphicFramePr>
          <p:nvPr>
            <p:extLst>
              <p:ext uri="{D42A27DB-BD31-4B8C-83A1-F6EECF244321}">
                <p14:modId xmlns:p14="http://schemas.microsoft.com/office/powerpoint/2010/main" val="1385472097"/>
              </p:ext>
            </p:extLst>
          </p:nvPr>
        </p:nvGraphicFramePr>
        <p:xfrm>
          <a:off x="5593299" y="4627561"/>
          <a:ext cx="1393289" cy="753747"/>
        </p:xfrm>
        <a:graphic>
          <a:graphicData uri="http://schemas.openxmlformats.org/presentationml/2006/ole">
            <mc:AlternateContent xmlns:mc="http://schemas.openxmlformats.org/markup-compatibility/2006">
              <mc:Choice xmlns:v="urn:schemas-microsoft-com:vml" Requires="v">
                <p:oleObj name="Equation" r:id="rId7" imgW="774360" imgH="419040" progId="Equation.DSMT4">
                  <p:embed/>
                </p:oleObj>
              </mc:Choice>
              <mc:Fallback>
                <p:oleObj name="Equation" r:id="rId7" imgW="774360" imgH="419040" progId="Equation.DSMT4">
                  <p:embed/>
                  <p:pic>
                    <p:nvPicPr>
                      <p:cNvPr id="0" name=""/>
                      <p:cNvPicPr/>
                      <p:nvPr/>
                    </p:nvPicPr>
                    <p:blipFill>
                      <a:blip r:embed="rId8"/>
                      <a:stretch>
                        <a:fillRect/>
                      </a:stretch>
                    </p:blipFill>
                    <p:spPr>
                      <a:xfrm>
                        <a:off x="5593299" y="4627561"/>
                        <a:ext cx="1393289" cy="753747"/>
                      </a:xfrm>
                      <a:prstGeom prst="rect">
                        <a:avLst/>
                      </a:prstGeom>
                    </p:spPr>
                  </p:pic>
                </p:oleObj>
              </mc:Fallback>
            </mc:AlternateContent>
          </a:graphicData>
        </a:graphic>
      </p:graphicFrame>
    </p:spTree>
    <p:extLst>
      <p:ext uri="{BB962C8B-B14F-4D97-AF65-F5344CB8AC3E}">
        <p14:creationId xmlns:p14="http://schemas.microsoft.com/office/powerpoint/2010/main" val="4014223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chuyển vị:</a:t>
            </a:r>
          </a:p>
        </p:txBody>
      </p:sp>
      <p:sp>
        <p:nvSpPr>
          <p:cNvPr id="2" name="TextBox 1">
            <a:extLst>
              <a:ext uri="{FF2B5EF4-FFF2-40B4-BE49-F238E27FC236}">
                <a16:creationId xmlns:a16="http://schemas.microsoft.com/office/drawing/2014/main" id="{44A0B288-A050-A18D-32D7-377E7EC53971}"/>
              </a:ext>
            </a:extLst>
          </p:cNvPr>
          <p:cNvSpPr txBox="1"/>
          <p:nvPr/>
        </p:nvSpPr>
        <p:spPr>
          <a:xfrm>
            <a:off x="1073020" y="1481682"/>
            <a:ext cx="7884367" cy="1384995"/>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Gọi w</a:t>
            </a:r>
            <a:r>
              <a:rPr lang="en-US" sz="2800" baseline="-25000">
                <a:latin typeface="Arial" panose="020B0604020202020204" pitchFamily="34" charset="0"/>
                <a:cs typeface="Arial" panose="020B0604020202020204" pitchFamily="34" charset="0"/>
              </a:rPr>
              <a:t>3</a:t>
            </a:r>
            <a:r>
              <a:rPr lang="en-US" sz="2800">
                <a:latin typeface="Arial" panose="020B0604020202020204" pitchFamily="34" charset="0"/>
                <a:cs typeface="Arial" panose="020B0604020202020204" pitchFamily="34" charset="0"/>
              </a:rPr>
              <a:t> là chuyển vị theo phương dọc trục của mặt cắt 3-3, do sự biến dạng của đoạn thanh từ A đến mặt cắt 3-3 gây ra, ta cũng có thể viết:</a:t>
            </a:r>
          </a:p>
        </p:txBody>
      </p:sp>
      <p:graphicFrame>
        <p:nvGraphicFramePr>
          <p:cNvPr id="3" name="Object 2">
            <a:extLst>
              <a:ext uri="{FF2B5EF4-FFF2-40B4-BE49-F238E27FC236}">
                <a16:creationId xmlns:a16="http://schemas.microsoft.com/office/drawing/2014/main" id="{1B230F5B-6ACF-5C78-1596-805F42EB5BD3}"/>
              </a:ext>
            </a:extLst>
          </p:cNvPr>
          <p:cNvGraphicFramePr>
            <a:graphicFrameLocks noChangeAspect="1"/>
          </p:cNvGraphicFramePr>
          <p:nvPr>
            <p:extLst>
              <p:ext uri="{D42A27DB-BD31-4B8C-83A1-F6EECF244321}">
                <p14:modId xmlns:p14="http://schemas.microsoft.com/office/powerpoint/2010/main" val="1164555453"/>
              </p:ext>
            </p:extLst>
          </p:nvPr>
        </p:nvGraphicFramePr>
        <p:xfrm>
          <a:off x="2590028" y="2969051"/>
          <a:ext cx="3003271" cy="1350920"/>
        </p:xfrm>
        <a:graphic>
          <a:graphicData uri="http://schemas.openxmlformats.org/presentationml/2006/ole">
            <mc:AlternateContent xmlns:mc="http://schemas.openxmlformats.org/markup-compatibility/2006">
              <mc:Choice xmlns:v="urn:schemas-microsoft-com:vml" Requires="v">
                <p:oleObj name="Equation" r:id="rId3" imgW="1409400" imgH="634680" progId="Equation.DSMT4">
                  <p:embed/>
                </p:oleObj>
              </mc:Choice>
              <mc:Fallback>
                <p:oleObj name="Equation" r:id="rId3" imgW="1409400" imgH="634680" progId="Equation.DSMT4">
                  <p:embed/>
                  <p:pic>
                    <p:nvPicPr>
                      <p:cNvPr id="3" name="Object 2">
                        <a:extLst>
                          <a:ext uri="{FF2B5EF4-FFF2-40B4-BE49-F238E27FC236}">
                            <a16:creationId xmlns:a16="http://schemas.microsoft.com/office/drawing/2014/main" id="{1B230F5B-6ACF-5C78-1596-805F42EB5BD3}"/>
                          </a:ext>
                        </a:extLst>
                      </p:cNvPr>
                      <p:cNvPicPr/>
                      <p:nvPr/>
                    </p:nvPicPr>
                    <p:blipFill>
                      <a:blip r:embed="rId4"/>
                      <a:stretch>
                        <a:fillRect/>
                      </a:stretch>
                    </p:blipFill>
                    <p:spPr>
                      <a:xfrm>
                        <a:off x="2590028" y="2969051"/>
                        <a:ext cx="3003271" cy="1350920"/>
                      </a:xfrm>
                      <a:prstGeom prst="rect">
                        <a:avLst/>
                      </a:prstGeom>
                      <a:ln w="15875">
                        <a:solidFill>
                          <a:srgbClr val="0000FF"/>
                        </a:solidFill>
                      </a:ln>
                    </p:spPr>
                  </p:pic>
                </p:oleObj>
              </mc:Fallback>
            </mc:AlternateContent>
          </a:graphicData>
        </a:graphic>
      </p:graphicFrame>
      <p:sp>
        <p:nvSpPr>
          <p:cNvPr id="5" name="TextBox 4">
            <a:extLst>
              <a:ext uri="{FF2B5EF4-FFF2-40B4-BE49-F238E27FC236}">
                <a16:creationId xmlns:a16="http://schemas.microsoft.com/office/drawing/2014/main" id="{0F8B135C-38BC-7AE1-82A2-ABD8D2F3BA17}"/>
              </a:ext>
            </a:extLst>
          </p:cNvPr>
          <p:cNvSpPr txBox="1"/>
          <p:nvPr/>
        </p:nvSpPr>
        <p:spPr>
          <a:xfrm>
            <a:off x="999445" y="3633365"/>
            <a:ext cx="2024743"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Trong đó</a:t>
            </a:r>
          </a:p>
        </p:txBody>
      </p:sp>
      <p:graphicFrame>
        <p:nvGraphicFramePr>
          <p:cNvPr id="7" name="Object 6">
            <a:extLst>
              <a:ext uri="{FF2B5EF4-FFF2-40B4-BE49-F238E27FC236}">
                <a16:creationId xmlns:a16="http://schemas.microsoft.com/office/drawing/2014/main" id="{5DAD83B4-458D-8C2F-D30C-1EB7CA645002}"/>
              </a:ext>
            </a:extLst>
          </p:cNvPr>
          <p:cNvGraphicFramePr>
            <a:graphicFrameLocks noChangeAspect="1"/>
          </p:cNvGraphicFramePr>
          <p:nvPr>
            <p:extLst>
              <p:ext uri="{D42A27DB-BD31-4B8C-83A1-F6EECF244321}">
                <p14:modId xmlns:p14="http://schemas.microsoft.com/office/powerpoint/2010/main" val="3578362398"/>
              </p:ext>
            </p:extLst>
          </p:nvPr>
        </p:nvGraphicFramePr>
        <p:xfrm>
          <a:off x="6012110" y="2720821"/>
          <a:ext cx="2699327" cy="1849003"/>
        </p:xfrm>
        <a:graphic>
          <a:graphicData uri="http://schemas.openxmlformats.org/presentationml/2006/ole">
            <mc:AlternateContent xmlns:mc="http://schemas.openxmlformats.org/markup-compatibility/2006">
              <mc:Choice xmlns:v="urn:schemas-microsoft-com:vml" Requires="v">
                <p:oleObj name="Equation" r:id="rId5" imgW="1371600" imgH="939600" progId="Equation.DSMT4">
                  <p:embed/>
                </p:oleObj>
              </mc:Choice>
              <mc:Fallback>
                <p:oleObj name="Equation" r:id="rId5" imgW="1371600" imgH="939600" progId="Equation.DSMT4">
                  <p:embed/>
                  <p:pic>
                    <p:nvPicPr>
                      <p:cNvPr id="0" name=""/>
                      <p:cNvPicPr/>
                      <p:nvPr/>
                    </p:nvPicPr>
                    <p:blipFill>
                      <a:blip r:embed="rId6"/>
                      <a:stretch>
                        <a:fillRect/>
                      </a:stretch>
                    </p:blipFill>
                    <p:spPr>
                      <a:xfrm>
                        <a:off x="6012110" y="2720821"/>
                        <a:ext cx="2699327" cy="184900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C850F8C8-562D-02BA-F682-D6F95B5D2333}"/>
              </a:ext>
            </a:extLst>
          </p:cNvPr>
          <p:cNvSpPr txBox="1"/>
          <p:nvPr/>
        </p:nvSpPr>
        <p:spPr>
          <a:xfrm>
            <a:off x="1119188" y="4978010"/>
            <a:ext cx="811763"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Vậy</a:t>
            </a:r>
            <a:r>
              <a:rPr lang="en-US"/>
              <a:t> </a:t>
            </a:r>
          </a:p>
        </p:txBody>
      </p:sp>
      <p:graphicFrame>
        <p:nvGraphicFramePr>
          <p:cNvPr id="9" name="Object 8">
            <a:extLst>
              <a:ext uri="{FF2B5EF4-FFF2-40B4-BE49-F238E27FC236}">
                <a16:creationId xmlns:a16="http://schemas.microsoft.com/office/drawing/2014/main" id="{9C0534B4-D292-49DD-1E99-A4873E287DCF}"/>
              </a:ext>
            </a:extLst>
          </p:cNvPr>
          <p:cNvGraphicFramePr>
            <a:graphicFrameLocks noChangeAspect="1"/>
          </p:cNvGraphicFramePr>
          <p:nvPr>
            <p:extLst>
              <p:ext uri="{D42A27DB-BD31-4B8C-83A1-F6EECF244321}">
                <p14:modId xmlns:p14="http://schemas.microsoft.com/office/powerpoint/2010/main" val="1183475954"/>
              </p:ext>
            </p:extLst>
          </p:nvPr>
        </p:nvGraphicFramePr>
        <p:xfrm>
          <a:off x="5327650" y="2651125"/>
          <a:ext cx="114300" cy="177800"/>
        </p:xfrm>
        <a:graphic>
          <a:graphicData uri="http://schemas.openxmlformats.org/presentationml/2006/ole">
            <mc:AlternateContent xmlns:mc="http://schemas.openxmlformats.org/markup-compatibility/2006">
              <mc:Choice xmlns:v="urn:schemas-microsoft-com:vml" Requires="v">
                <p:oleObj name="Equation" r:id="rId7" imgW="114120" imgH="177480" progId="Equation.DSMT4">
                  <p:embed/>
                </p:oleObj>
              </mc:Choice>
              <mc:Fallback>
                <p:oleObj name="Equation" r:id="rId7" imgW="114120" imgH="177480" progId="Equation.DSMT4">
                  <p:embed/>
                  <p:pic>
                    <p:nvPicPr>
                      <p:cNvPr id="0" name=""/>
                      <p:cNvPicPr/>
                      <p:nvPr/>
                    </p:nvPicPr>
                    <p:blipFill>
                      <a:blip r:embed="rId8"/>
                      <a:stretch>
                        <a:fillRect/>
                      </a:stretch>
                    </p:blipFill>
                    <p:spPr>
                      <a:xfrm>
                        <a:off x="5327650" y="2651125"/>
                        <a:ext cx="114300" cy="1778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9704BAA0-5E8B-25A1-DB8A-29DCF2CA3E32}"/>
              </a:ext>
            </a:extLst>
          </p:cNvPr>
          <p:cNvGraphicFramePr>
            <a:graphicFrameLocks noChangeAspect="1"/>
          </p:cNvGraphicFramePr>
          <p:nvPr>
            <p:extLst>
              <p:ext uri="{D42A27DB-BD31-4B8C-83A1-F6EECF244321}">
                <p14:modId xmlns:p14="http://schemas.microsoft.com/office/powerpoint/2010/main" val="3034246027"/>
              </p:ext>
            </p:extLst>
          </p:nvPr>
        </p:nvGraphicFramePr>
        <p:xfrm>
          <a:off x="2071688" y="4584621"/>
          <a:ext cx="4259556" cy="1255048"/>
        </p:xfrm>
        <a:graphic>
          <a:graphicData uri="http://schemas.openxmlformats.org/presentationml/2006/ole">
            <mc:AlternateContent xmlns:mc="http://schemas.openxmlformats.org/markup-compatibility/2006">
              <mc:Choice xmlns:v="urn:schemas-microsoft-com:vml" Requires="v">
                <p:oleObj name="Equation" r:id="rId9" imgW="1422360" imgH="419040" progId="Equation.DSMT4">
                  <p:embed/>
                </p:oleObj>
              </mc:Choice>
              <mc:Fallback>
                <p:oleObj name="Equation" r:id="rId9" imgW="1422360" imgH="419040" progId="Equation.DSMT4">
                  <p:embed/>
                  <p:pic>
                    <p:nvPicPr>
                      <p:cNvPr id="0" name=""/>
                      <p:cNvPicPr/>
                      <p:nvPr/>
                    </p:nvPicPr>
                    <p:blipFill>
                      <a:blip r:embed="rId10"/>
                      <a:stretch>
                        <a:fillRect/>
                      </a:stretch>
                    </p:blipFill>
                    <p:spPr>
                      <a:xfrm>
                        <a:off x="2071688" y="4584621"/>
                        <a:ext cx="4259556" cy="1255048"/>
                      </a:xfrm>
                      <a:prstGeom prst="rect">
                        <a:avLst/>
                      </a:prstGeom>
                      <a:ln w="15875">
                        <a:solidFill>
                          <a:srgbClr val="0000FF"/>
                        </a:solidFill>
                      </a:ln>
                    </p:spPr>
                  </p:pic>
                </p:oleObj>
              </mc:Fallback>
            </mc:AlternateContent>
          </a:graphicData>
        </a:graphic>
      </p:graphicFrame>
    </p:spTree>
    <p:extLst>
      <p:ext uri="{BB962C8B-B14F-4D97-AF65-F5344CB8AC3E}">
        <p14:creationId xmlns:p14="http://schemas.microsoft.com/office/powerpoint/2010/main" val="123297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73DF7964-7D06-E9B3-1149-159ACFBB0831}"/>
              </a:ext>
            </a:extLst>
          </p:cNvPr>
          <p:cNvSpPr txBox="1"/>
          <p:nvPr/>
        </p:nvSpPr>
        <p:spPr>
          <a:xfrm>
            <a:off x="990600" y="1183728"/>
            <a:ext cx="5596812" cy="584775"/>
          </a:xfrm>
          <a:prstGeom prst="rect">
            <a:avLst/>
          </a:prstGeom>
          <a:noFill/>
        </p:spPr>
        <p:txBody>
          <a:bodyPr wrap="square">
            <a:spAutoFit/>
          </a:bodyPr>
          <a:lstStyle/>
          <a:p>
            <a:r>
              <a:rPr lang="en-US" sz="3200" i="0">
                <a:solidFill>
                  <a:srgbClr val="0000FF"/>
                </a:solidFill>
                <a:effectLst/>
                <a:latin typeface="Arial" panose="020B0604020202020204" pitchFamily="34" charset="0"/>
                <a:cs typeface="Arial" panose="020B0604020202020204" pitchFamily="34" charset="0"/>
              </a:rPr>
              <a:t>2.2 Ví dụ kéo - nén đúng tâm</a:t>
            </a:r>
            <a:r>
              <a:rPr lang="en-US" sz="3200">
                <a:solidFill>
                  <a:srgbClr val="0000FF"/>
                </a:solidFill>
                <a:latin typeface="Arial" panose="020B0604020202020204" pitchFamily="34" charset="0"/>
                <a:cs typeface="Arial" panose="020B0604020202020204" pitchFamily="34" charset="0"/>
              </a:rPr>
              <a:t> </a:t>
            </a:r>
            <a:endParaRPr lang="en-US"/>
          </a:p>
        </p:txBody>
      </p:sp>
      <p:pic>
        <p:nvPicPr>
          <p:cNvPr id="11" name="Picture 10">
            <a:extLst>
              <a:ext uri="{FF2B5EF4-FFF2-40B4-BE49-F238E27FC236}">
                <a16:creationId xmlns:a16="http://schemas.microsoft.com/office/drawing/2014/main" id="{AEB8F560-D841-C76A-562F-61717AAFF344}"/>
              </a:ext>
            </a:extLst>
          </p:cNvPr>
          <p:cNvPicPr>
            <a:picLocks noChangeAspect="1"/>
          </p:cNvPicPr>
          <p:nvPr/>
        </p:nvPicPr>
        <p:blipFill>
          <a:blip r:embed="rId3"/>
          <a:stretch>
            <a:fillRect/>
          </a:stretch>
        </p:blipFill>
        <p:spPr>
          <a:xfrm>
            <a:off x="990600" y="1836765"/>
            <a:ext cx="4961050" cy="1737511"/>
          </a:xfrm>
          <a:prstGeom prst="rect">
            <a:avLst/>
          </a:prstGeom>
        </p:spPr>
      </p:pic>
      <p:pic>
        <p:nvPicPr>
          <p:cNvPr id="13" name="Picture 12">
            <a:extLst>
              <a:ext uri="{FF2B5EF4-FFF2-40B4-BE49-F238E27FC236}">
                <a16:creationId xmlns:a16="http://schemas.microsoft.com/office/drawing/2014/main" id="{96199BF7-BDE2-FBDF-D3EA-A99A993107BC}"/>
              </a:ext>
            </a:extLst>
          </p:cNvPr>
          <p:cNvPicPr>
            <a:picLocks noChangeAspect="1"/>
          </p:cNvPicPr>
          <p:nvPr/>
        </p:nvPicPr>
        <p:blipFill>
          <a:blip r:embed="rId4"/>
          <a:stretch>
            <a:fillRect/>
          </a:stretch>
        </p:blipFill>
        <p:spPr>
          <a:xfrm>
            <a:off x="6429711" y="1768503"/>
            <a:ext cx="1958510" cy="3330229"/>
          </a:xfrm>
          <a:prstGeom prst="rect">
            <a:avLst/>
          </a:prstGeom>
        </p:spPr>
      </p:pic>
    </p:spTree>
    <p:extLst>
      <p:ext uri="{BB962C8B-B14F-4D97-AF65-F5344CB8AC3E}">
        <p14:creationId xmlns:p14="http://schemas.microsoft.com/office/powerpoint/2010/main" val="2046975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chuyển vị:</a:t>
            </a:r>
          </a:p>
        </p:txBody>
      </p:sp>
      <p:sp>
        <p:nvSpPr>
          <p:cNvPr id="13" name="TextBox 12">
            <a:extLst>
              <a:ext uri="{FF2B5EF4-FFF2-40B4-BE49-F238E27FC236}">
                <a16:creationId xmlns:a16="http://schemas.microsoft.com/office/drawing/2014/main" id="{7A422CB2-3385-9673-D825-FDA3A7C0E335}"/>
              </a:ext>
            </a:extLst>
          </p:cNvPr>
          <p:cNvSpPr txBox="1"/>
          <p:nvPr/>
        </p:nvSpPr>
        <p:spPr>
          <a:xfrm>
            <a:off x="906180" y="2477997"/>
            <a:ext cx="5383763" cy="606897"/>
          </a:xfrm>
          <a:prstGeom prst="rect">
            <a:avLst/>
          </a:prstGeom>
          <a:noFill/>
        </p:spPr>
        <p:txBody>
          <a:bodyPr wrap="square" rtlCol="0">
            <a:spAutoFit/>
          </a:bodyPr>
          <a:lstStyle/>
          <a:p>
            <a:pPr>
              <a:lnSpc>
                <a:spcPts val="4500"/>
              </a:lnSpc>
            </a:pPr>
            <a:r>
              <a:rPr lang="en-US" sz="2800">
                <a:latin typeface="Arial" panose="020B0604020202020204" pitchFamily="34" charset="0"/>
                <a:cs typeface="Arial" panose="020B0604020202020204" pitchFamily="34" charset="0"/>
              </a:rPr>
              <a:t>Tại C ứng với z = 0 ta có </a:t>
            </a:r>
          </a:p>
        </p:txBody>
      </p:sp>
      <p:graphicFrame>
        <p:nvGraphicFramePr>
          <p:cNvPr id="15" name="Object 14">
            <a:extLst>
              <a:ext uri="{FF2B5EF4-FFF2-40B4-BE49-F238E27FC236}">
                <a16:creationId xmlns:a16="http://schemas.microsoft.com/office/drawing/2014/main" id="{2822715D-2903-4F63-E95E-94B623AB0D55}"/>
              </a:ext>
            </a:extLst>
          </p:cNvPr>
          <p:cNvGraphicFramePr>
            <a:graphicFrameLocks noChangeAspect="1"/>
          </p:cNvGraphicFramePr>
          <p:nvPr>
            <p:extLst>
              <p:ext uri="{D42A27DB-BD31-4B8C-83A1-F6EECF244321}">
                <p14:modId xmlns:p14="http://schemas.microsoft.com/office/powerpoint/2010/main" val="3916229713"/>
              </p:ext>
            </p:extLst>
          </p:nvPr>
        </p:nvGraphicFramePr>
        <p:xfrm>
          <a:off x="5523237" y="3324326"/>
          <a:ext cx="2640012" cy="846137"/>
        </p:xfrm>
        <a:graphic>
          <a:graphicData uri="http://schemas.openxmlformats.org/presentationml/2006/ole">
            <mc:AlternateContent xmlns:mc="http://schemas.openxmlformats.org/markup-compatibility/2006">
              <mc:Choice xmlns:v="urn:schemas-microsoft-com:vml" Requires="v">
                <p:oleObj name="Equation" r:id="rId3" imgW="1307880" imgH="419040" progId="Equation.DSMT4">
                  <p:embed/>
                </p:oleObj>
              </mc:Choice>
              <mc:Fallback>
                <p:oleObj name="Equation" r:id="rId3" imgW="1307880" imgH="419040" progId="Equation.DSMT4">
                  <p:embed/>
                  <p:pic>
                    <p:nvPicPr>
                      <p:cNvPr id="15" name="Object 14">
                        <a:extLst>
                          <a:ext uri="{FF2B5EF4-FFF2-40B4-BE49-F238E27FC236}">
                            <a16:creationId xmlns:a16="http://schemas.microsoft.com/office/drawing/2014/main" id="{2822715D-2903-4F63-E95E-94B623AB0D55}"/>
                          </a:ext>
                        </a:extLst>
                      </p:cNvPr>
                      <p:cNvPicPr/>
                      <p:nvPr/>
                    </p:nvPicPr>
                    <p:blipFill>
                      <a:blip r:embed="rId4"/>
                      <a:stretch>
                        <a:fillRect/>
                      </a:stretch>
                    </p:blipFill>
                    <p:spPr>
                      <a:xfrm>
                        <a:off x="5523237" y="3324326"/>
                        <a:ext cx="2640012" cy="846137"/>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FE8EEE3F-D6A7-BAEE-EA91-20F0D542FF13}"/>
              </a:ext>
            </a:extLst>
          </p:cNvPr>
          <p:cNvGraphicFramePr>
            <a:graphicFrameLocks noChangeAspect="1"/>
          </p:cNvGraphicFramePr>
          <p:nvPr>
            <p:extLst>
              <p:ext uri="{D42A27DB-BD31-4B8C-83A1-F6EECF244321}">
                <p14:modId xmlns:p14="http://schemas.microsoft.com/office/powerpoint/2010/main" val="2915198585"/>
              </p:ext>
            </p:extLst>
          </p:nvPr>
        </p:nvGraphicFramePr>
        <p:xfrm>
          <a:off x="5067300" y="2346427"/>
          <a:ext cx="2650230" cy="909637"/>
        </p:xfrm>
        <a:graphic>
          <a:graphicData uri="http://schemas.openxmlformats.org/presentationml/2006/ole">
            <mc:AlternateContent xmlns:mc="http://schemas.openxmlformats.org/markup-compatibility/2006">
              <mc:Choice xmlns:v="urn:schemas-microsoft-com:vml" Requires="v">
                <p:oleObj name="Equation" r:id="rId5" imgW="1218960" imgH="419040" progId="Equation.DSMT4">
                  <p:embed/>
                </p:oleObj>
              </mc:Choice>
              <mc:Fallback>
                <p:oleObj name="Equation" r:id="rId5" imgW="1218960" imgH="419040" progId="Equation.DSMT4">
                  <p:embed/>
                  <p:pic>
                    <p:nvPicPr>
                      <p:cNvPr id="4" name="Object 3">
                        <a:extLst>
                          <a:ext uri="{FF2B5EF4-FFF2-40B4-BE49-F238E27FC236}">
                            <a16:creationId xmlns:a16="http://schemas.microsoft.com/office/drawing/2014/main" id="{FE8EEE3F-D6A7-BAEE-EA91-20F0D542FF13}"/>
                          </a:ext>
                        </a:extLst>
                      </p:cNvPr>
                      <p:cNvPicPr/>
                      <p:nvPr/>
                    </p:nvPicPr>
                    <p:blipFill>
                      <a:blip r:embed="rId6"/>
                      <a:stretch>
                        <a:fillRect/>
                      </a:stretch>
                    </p:blipFill>
                    <p:spPr>
                      <a:xfrm>
                        <a:off x="5067300" y="2346427"/>
                        <a:ext cx="2650230" cy="90963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E750A141-4959-966B-FC4C-2FB545F24136}"/>
              </a:ext>
            </a:extLst>
          </p:cNvPr>
          <p:cNvGraphicFramePr>
            <a:graphicFrameLocks noChangeAspect="1"/>
          </p:cNvGraphicFramePr>
          <p:nvPr>
            <p:extLst>
              <p:ext uri="{D42A27DB-BD31-4B8C-83A1-F6EECF244321}">
                <p14:modId xmlns:p14="http://schemas.microsoft.com/office/powerpoint/2010/main" val="3702158569"/>
              </p:ext>
            </p:extLst>
          </p:nvPr>
        </p:nvGraphicFramePr>
        <p:xfrm>
          <a:off x="4632032" y="1080928"/>
          <a:ext cx="4259556" cy="1255048"/>
        </p:xfrm>
        <a:graphic>
          <a:graphicData uri="http://schemas.openxmlformats.org/presentationml/2006/ole">
            <mc:AlternateContent xmlns:mc="http://schemas.openxmlformats.org/markup-compatibility/2006">
              <mc:Choice xmlns:v="urn:schemas-microsoft-com:vml" Requires="v">
                <p:oleObj name="Equation" r:id="rId7" imgW="1422360" imgH="419040" progId="Equation.DSMT4">
                  <p:embed/>
                </p:oleObj>
              </mc:Choice>
              <mc:Fallback>
                <p:oleObj name="Equation" r:id="rId7" imgW="1422360" imgH="419040" progId="Equation.DSMT4">
                  <p:embed/>
                  <p:pic>
                    <p:nvPicPr>
                      <p:cNvPr id="10" name="Object 9">
                        <a:extLst>
                          <a:ext uri="{FF2B5EF4-FFF2-40B4-BE49-F238E27FC236}">
                            <a16:creationId xmlns:a16="http://schemas.microsoft.com/office/drawing/2014/main" id="{9704BAA0-5E8B-25A1-DB8A-29DCF2CA3E32}"/>
                          </a:ext>
                        </a:extLst>
                      </p:cNvPr>
                      <p:cNvPicPr/>
                      <p:nvPr/>
                    </p:nvPicPr>
                    <p:blipFill>
                      <a:blip r:embed="rId8"/>
                      <a:stretch>
                        <a:fillRect/>
                      </a:stretch>
                    </p:blipFill>
                    <p:spPr>
                      <a:xfrm>
                        <a:off x="4632032" y="1080928"/>
                        <a:ext cx="4259556" cy="1255048"/>
                      </a:xfrm>
                      <a:prstGeom prst="rect">
                        <a:avLst/>
                      </a:prstGeom>
                      <a:ln w="15875">
                        <a:solidFill>
                          <a:srgbClr val="0000FF"/>
                        </a:solidFill>
                      </a:ln>
                    </p:spPr>
                  </p:pic>
                </p:oleObj>
              </mc:Fallback>
            </mc:AlternateContent>
          </a:graphicData>
        </a:graphic>
      </p:graphicFrame>
      <p:sp>
        <p:nvSpPr>
          <p:cNvPr id="9" name="TextBox 8">
            <a:extLst>
              <a:ext uri="{FF2B5EF4-FFF2-40B4-BE49-F238E27FC236}">
                <a16:creationId xmlns:a16="http://schemas.microsoft.com/office/drawing/2014/main" id="{A344BA35-D27C-4E48-5800-799FF2E97620}"/>
              </a:ext>
            </a:extLst>
          </p:cNvPr>
          <p:cNvSpPr txBox="1"/>
          <p:nvPr/>
        </p:nvSpPr>
        <p:spPr>
          <a:xfrm>
            <a:off x="1049695" y="3375040"/>
            <a:ext cx="4618652" cy="606897"/>
          </a:xfrm>
          <a:prstGeom prst="rect">
            <a:avLst/>
          </a:prstGeom>
          <a:noFill/>
        </p:spPr>
        <p:txBody>
          <a:bodyPr wrap="square">
            <a:spAutoFit/>
          </a:bodyPr>
          <a:lstStyle/>
          <a:p>
            <a:pPr>
              <a:lnSpc>
                <a:spcPts val="4500"/>
              </a:lnSpc>
            </a:pPr>
            <a:r>
              <a:rPr lang="en-US" sz="2800">
                <a:latin typeface="Arial" panose="020B0604020202020204" pitchFamily="34" charset="0"/>
                <a:cs typeface="Arial" panose="020B0604020202020204" pitchFamily="34" charset="0"/>
              </a:rPr>
              <a:t>Tại D ứng với z = 2.a ta có </a:t>
            </a:r>
          </a:p>
        </p:txBody>
      </p:sp>
    </p:spTree>
    <p:extLst>
      <p:ext uri="{BB962C8B-B14F-4D97-AF65-F5344CB8AC3E}">
        <p14:creationId xmlns:p14="http://schemas.microsoft.com/office/powerpoint/2010/main" val="2270932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5">
            <a:extLst>
              <a:ext uri="{FF2B5EF4-FFF2-40B4-BE49-F238E27FC236}">
                <a16:creationId xmlns:a16="http://schemas.microsoft.com/office/drawing/2014/main" id="{F33116FA-1BDA-B3D5-2C47-993DDCB1FCF2}"/>
              </a:ext>
            </a:extLst>
          </p:cNvPr>
          <p:cNvSpPr txBox="1"/>
          <p:nvPr/>
        </p:nvSpPr>
        <p:spPr>
          <a:xfrm>
            <a:off x="990600" y="1018331"/>
            <a:ext cx="3646714" cy="523220"/>
          </a:xfrm>
          <a:prstGeom prst="rect">
            <a:avLst/>
          </a:prstGeom>
          <a:noFill/>
        </p:spPr>
        <p:txBody>
          <a:bodyPr wrap="square" rtlCol="0">
            <a:spAutoFit/>
          </a:bodyPr>
          <a:lstStyle/>
          <a:p>
            <a:r>
              <a:rPr lang="en-US" sz="2800" i="1">
                <a:solidFill>
                  <a:srgbClr val="C00000"/>
                </a:solidFill>
                <a:latin typeface="Arial" panose="020B0604020202020204" pitchFamily="34" charset="0"/>
                <a:cs typeface="Arial" panose="020B0604020202020204" pitchFamily="34" charset="0"/>
              </a:rPr>
              <a:t>Vẽ biểu đồ chuyển vị:</a:t>
            </a:r>
          </a:p>
        </p:txBody>
      </p:sp>
      <p:graphicFrame>
        <p:nvGraphicFramePr>
          <p:cNvPr id="2" name="Object 1">
            <a:extLst>
              <a:ext uri="{FF2B5EF4-FFF2-40B4-BE49-F238E27FC236}">
                <a16:creationId xmlns:a16="http://schemas.microsoft.com/office/drawing/2014/main" id="{86F38CBD-7A49-1619-5AD4-00A528A01F2E}"/>
              </a:ext>
            </a:extLst>
          </p:cNvPr>
          <p:cNvGraphicFramePr>
            <a:graphicFrameLocks noChangeAspect="1"/>
          </p:cNvGraphicFramePr>
          <p:nvPr>
            <p:extLst>
              <p:ext uri="{D42A27DB-BD31-4B8C-83A1-F6EECF244321}">
                <p14:modId xmlns:p14="http://schemas.microsoft.com/office/powerpoint/2010/main" val="2847584215"/>
              </p:ext>
            </p:extLst>
          </p:nvPr>
        </p:nvGraphicFramePr>
        <p:xfrm>
          <a:off x="1196294" y="1506357"/>
          <a:ext cx="3235325" cy="990600"/>
        </p:xfrm>
        <a:graphic>
          <a:graphicData uri="http://schemas.openxmlformats.org/presentationml/2006/ole">
            <mc:AlternateContent xmlns:mc="http://schemas.openxmlformats.org/markup-compatibility/2006">
              <mc:Choice xmlns:v="urn:schemas-microsoft-com:vml" Requires="v">
                <p:oleObj name="Equation" r:id="rId3" imgW="1574640" imgH="482400" progId="Equation.DSMT4">
                  <p:embed/>
                </p:oleObj>
              </mc:Choice>
              <mc:Fallback>
                <p:oleObj name="Equation" r:id="rId3" imgW="1574640" imgH="482400" progId="Equation.DSMT4">
                  <p:embed/>
                  <p:pic>
                    <p:nvPicPr>
                      <p:cNvPr id="3" name="Object 2">
                        <a:extLst>
                          <a:ext uri="{FF2B5EF4-FFF2-40B4-BE49-F238E27FC236}">
                            <a16:creationId xmlns:a16="http://schemas.microsoft.com/office/drawing/2014/main" id="{1B230F5B-6ACF-5C78-1596-805F42EB5BD3}"/>
                          </a:ext>
                        </a:extLst>
                      </p:cNvPr>
                      <p:cNvPicPr/>
                      <p:nvPr/>
                    </p:nvPicPr>
                    <p:blipFill>
                      <a:blip r:embed="rId4"/>
                      <a:stretch>
                        <a:fillRect/>
                      </a:stretch>
                    </p:blipFill>
                    <p:spPr>
                      <a:xfrm>
                        <a:off x="1196294" y="1506357"/>
                        <a:ext cx="3235325" cy="990600"/>
                      </a:xfrm>
                      <a:prstGeom prst="rect">
                        <a:avLst/>
                      </a:prstGeom>
                      <a:ln w="15875">
                        <a:solidFill>
                          <a:srgbClr val="0000FF"/>
                        </a:solidFill>
                      </a:ln>
                    </p:spPr>
                  </p:pic>
                </p:oleObj>
              </mc:Fallback>
            </mc:AlternateContent>
          </a:graphicData>
        </a:graphic>
      </p:graphicFrame>
      <p:graphicFrame>
        <p:nvGraphicFramePr>
          <p:cNvPr id="3" name="Object 2">
            <a:extLst>
              <a:ext uri="{FF2B5EF4-FFF2-40B4-BE49-F238E27FC236}">
                <a16:creationId xmlns:a16="http://schemas.microsoft.com/office/drawing/2014/main" id="{4E28F9B2-B5EE-298A-7415-24D5EA139501}"/>
              </a:ext>
            </a:extLst>
          </p:cNvPr>
          <p:cNvGraphicFramePr>
            <a:graphicFrameLocks noChangeAspect="1"/>
          </p:cNvGraphicFramePr>
          <p:nvPr>
            <p:extLst>
              <p:ext uri="{D42A27DB-BD31-4B8C-83A1-F6EECF244321}">
                <p14:modId xmlns:p14="http://schemas.microsoft.com/office/powerpoint/2010/main" val="549474752"/>
              </p:ext>
            </p:extLst>
          </p:nvPr>
        </p:nvGraphicFramePr>
        <p:xfrm>
          <a:off x="4656737" y="1463820"/>
          <a:ext cx="2845576" cy="900852"/>
        </p:xfrm>
        <a:graphic>
          <a:graphicData uri="http://schemas.openxmlformats.org/presentationml/2006/ole">
            <mc:AlternateContent xmlns:mc="http://schemas.openxmlformats.org/markup-compatibility/2006">
              <mc:Choice xmlns:v="urn:schemas-microsoft-com:vml" Requires="v">
                <p:oleObj name="Equation" r:id="rId5" imgW="1320480" imgH="419040" progId="Equation.DSMT4">
                  <p:embed/>
                </p:oleObj>
              </mc:Choice>
              <mc:Fallback>
                <p:oleObj name="Equation" r:id="rId5" imgW="1320480" imgH="419040" progId="Equation.DSMT4">
                  <p:embed/>
                  <p:pic>
                    <p:nvPicPr>
                      <p:cNvPr id="3" name="Object 2">
                        <a:extLst>
                          <a:ext uri="{FF2B5EF4-FFF2-40B4-BE49-F238E27FC236}">
                            <a16:creationId xmlns:a16="http://schemas.microsoft.com/office/drawing/2014/main" id="{1B230F5B-6ACF-5C78-1596-805F42EB5BD3}"/>
                          </a:ext>
                        </a:extLst>
                      </p:cNvPr>
                      <p:cNvPicPr/>
                      <p:nvPr/>
                    </p:nvPicPr>
                    <p:blipFill>
                      <a:blip r:embed="rId6"/>
                      <a:stretch>
                        <a:fillRect/>
                      </a:stretch>
                    </p:blipFill>
                    <p:spPr>
                      <a:xfrm>
                        <a:off x="4656737" y="1463820"/>
                        <a:ext cx="2845576" cy="900852"/>
                      </a:xfrm>
                      <a:prstGeom prst="rect">
                        <a:avLst/>
                      </a:prstGeom>
                      <a:ln w="15875">
                        <a:solidFill>
                          <a:srgbClr val="0000FF"/>
                        </a:solidFill>
                      </a:ln>
                    </p:spPr>
                  </p:pic>
                </p:oleObj>
              </mc:Fallback>
            </mc:AlternateContent>
          </a:graphicData>
        </a:graphic>
      </p:graphicFrame>
      <p:graphicFrame>
        <p:nvGraphicFramePr>
          <p:cNvPr id="5" name="Object 4">
            <a:extLst>
              <a:ext uri="{FF2B5EF4-FFF2-40B4-BE49-F238E27FC236}">
                <a16:creationId xmlns:a16="http://schemas.microsoft.com/office/drawing/2014/main" id="{F04A2182-E54C-AD73-77E4-ED4707B57C43}"/>
              </a:ext>
            </a:extLst>
          </p:cNvPr>
          <p:cNvGraphicFramePr>
            <a:graphicFrameLocks noChangeAspect="1"/>
          </p:cNvGraphicFramePr>
          <p:nvPr>
            <p:extLst>
              <p:ext uri="{D42A27DB-BD31-4B8C-83A1-F6EECF244321}">
                <p14:modId xmlns:p14="http://schemas.microsoft.com/office/powerpoint/2010/main" val="1282590712"/>
              </p:ext>
            </p:extLst>
          </p:nvPr>
        </p:nvGraphicFramePr>
        <p:xfrm>
          <a:off x="5873621" y="2526073"/>
          <a:ext cx="3064475" cy="902927"/>
        </p:xfrm>
        <a:graphic>
          <a:graphicData uri="http://schemas.openxmlformats.org/presentationml/2006/ole">
            <mc:AlternateContent xmlns:mc="http://schemas.openxmlformats.org/markup-compatibility/2006">
              <mc:Choice xmlns:v="urn:schemas-microsoft-com:vml" Requires="v">
                <p:oleObj name="Equation" r:id="rId7" imgW="1422360" imgH="419040" progId="Equation.DSMT4">
                  <p:embed/>
                </p:oleObj>
              </mc:Choice>
              <mc:Fallback>
                <p:oleObj name="Equation" r:id="rId7" imgW="1422360" imgH="419040" progId="Equation.DSMT4">
                  <p:embed/>
                  <p:pic>
                    <p:nvPicPr>
                      <p:cNvPr id="10" name="Object 9">
                        <a:extLst>
                          <a:ext uri="{FF2B5EF4-FFF2-40B4-BE49-F238E27FC236}">
                            <a16:creationId xmlns:a16="http://schemas.microsoft.com/office/drawing/2014/main" id="{9704BAA0-5E8B-25A1-DB8A-29DCF2CA3E32}"/>
                          </a:ext>
                        </a:extLst>
                      </p:cNvPr>
                      <p:cNvPicPr/>
                      <p:nvPr/>
                    </p:nvPicPr>
                    <p:blipFill>
                      <a:blip r:embed="rId8"/>
                      <a:stretch>
                        <a:fillRect/>
                      </a:stretch>
                    </p:blipFill>
                    <p:spPr>
                      <a:xfrm>
                        <a:off x="5873621" y="2526073"/>
                        <a:ext cx="3064475" cy="902927"/>
                      </a:xfrm>
                      <a:prstGeom prst="rect">
                        <a:avLst/>
                      </a:prstGeom>
                      <a:ln w="15875">
                        <a:solidFill>
                          <a:srgbClr val="0000FF"/>
                        </a:solidFill>
                      </a:ln>
                    </p:spPr>
                  </p:pic>
                </p:oleObj>
              </mc:Fallback>
            </mc:AlternateContent>
          </a:graphicData>
        </a:graphic>
      </p:graphicFrame>
      <p:pic>
        <p:nvPicPr>
          <p:cNvPr id="10" name="Picture 9">
            <a:extLst>
              <a:ext uri="{FF2B5EF4-FFF2-40B4-BE49-F238E27FC236}">
                <a16:creationId xmlns:a16="http://schemas.microsoft.com/office/drawing/2014/main" id="{847C880C-B8E2-2E83-6105-DAE693096C08}"/>
              </a:ext>
            </a:extLst>
          </p:cNvPr>
          <p:cNvPicPr>
            <a:picLocks noChangeAspect="1"/>
          </p:cNvPicPr>
          <p:nvPr/>
        </p:nvPicPr>
        <p:blipFill>
          <a:blip r:embed="rId9"/>
          <a:stretch>
            <a:fillRect/>
          </a:stretch>
        </p:blipFill>
        <p:spPr>
          <a:xfrm>
            <a:off x="1281016" y="2814548"/>
            <a:ext cx="4305300" cy="2762250"/>
          </a:xfrm>
          <a:prstGeom prst="rect">
            <a:avLst/>
          </a:prstGeom>
        </p:spPr>
      </p:pic>
      <p:graphicFrame>
        <p:nvGraphicFramePr>
          <p:cNvPr id="11" name="Object 10">
            <a:extLst>
              <a:ext uri="{FF2B5EF4-FFF2-40B4-BE49-F238E27FC236}">
                <a16:creationId xmlns:a16="http://schemas.microsoft.com/office/drawing/2014/main" id="{C7A22E50-B7F2-F484-1AC6-9331FD56CA81}"/>
              </a:ext>
            </a:extLst>
          </p:cNvPr>
          <p:cNvGraphicFramePr>
            <a:graphicFrameLocks noChangeAspect="1"/>
          </p:cNvGraphicFramePr>
          <p:nvPr>
            <p:extLst>
              <p:ext uri="{D42A27DB-BD31-4B8C-83A1-F6EECF244321}">
                <p14:modId xmlns:p14="http://schemas.microsoft.com/office/powerpoint/2010/main" val="1067732267"/>
              </p:ext>
            </p:extLst>
          </p:nvPr>
        </p:nvGraphicFramePr>
        <p:xfrm>
          <a:off x="2695478" y="4158349"/>
          <a:ext cx="657420" cy="638084"/>
        </p:xfrm>
        <a:graphic>
          <a:graphicData uri="http://schemas.openxmlformats.org/presentationml/2006/ole">
            <mc:AlternateContent xmlns:mc="http://schemas.openxmlformats.org/markup-compatibility/2006">
              <mc:Choice xmlns:v="urn:schemas-microsoft-com:vml" Requires="v">
                <p:oleObj name="Equation" r:id="rId10" imgW="431640" imgH="419040" progId="Equation.DSMT4">
                  <p:embed/>
                </p:oleObj>
              </mc:Choice>
              <mc:Fallback>
                <p:oleObj name="Equation" r:id="rId10" imgW="431640" imgH="419040" progId="Equation.DSMT4">
                  <p:embed/>
                  <p:pic>
                    <p:nvPicPr>
                      <p:cNvPr id="0" name=""/>
                      <p:cNvPicPr/>
                      <p:nvPr/>
                    </p:nvPicPr>
                    <p:blipFill>
                      <a:blip r:embed="rId11"/>
                      <a:stretch>
                        <a:fillRect/>
                      </a:stretch>
                    </p:blipFill>
                    <p:spPr>
                      <a:xfrm>
                        <a:off x="2695478" y="4158349"/>
                        <a:ext cx="657420" cy="638084"/>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8012849C-E41F-7B87-D590-E952D4674093}"/>
              </a:ext>
            </a:extLst>
          </p:cNvPr>
          <p:cNvGraphicFramePr>
            <a:graphicFrameLocks noChangeAspect="1"/>
          </p:cNvGraphicFramePr>
          <p:nvPr>
            <p:extLst>
              <p:ext uri="{D42A27DB-BD31-4B8C-83A1-F6EECF244321}">
                <p14:modId xmlns:p14="http://schemas.microsoft.com/office/powerpoint/2010/main" val="676056841"/>
              </p:ext>
            </p:extLst>
          </p:nvPr>
        </p:nvGraphicFramePr>
        <p:xfrm>
          <a:off x="2578407" y="5311776"/>
          <a:ext cx="657420" cy="638084"/>
        </p:xfrm>
        <a:graphic>
          <a:graphicData uri="http://schemas.openxmlformats.org/presentationml/2006/ole">
            <mc:AlternateContent xmlns:mc="http://schemas.openxmlformats.org/markup-compatibility/2006">
              <mc:Choice xmlns:v="urn:schemas-microsoft-com:vml" Requires="v">
                <p:oleObj name="Equation" r:id="rId12" imgW="431640" imgH="419040" progId="Equation.DSMT4">
                  <p:embed/>
                </p:oleObj>
              </mc:Choice>
              <mc:Fallback>
                <p:oleObj name="Equation" r:id="rId12" imgW="431640" imgH="419040" progId="Equation.DSMT4">
                  <p:embed/>
                  <p:pic>
                    <p:nvPicPr>
                      <p:cNvPr id="11" name="Object 10">
                        <a:extLst>
                          <a:ext uri="{FF2B5EF4-FFF2-40B4-BE49-F238E27FC236}">
                            <a16:creationId xmlns:a16="http://schemas.microsoft.com/office/drawing/2014/main" id="{C7A22E50-B7F2-F484-1AC6-9331FD56CA81}"/>
                          </a:ext>
                        </a:extLst>
                      </p:cNvPr>
                      <p:cNvPicPr/>
                      <p:nvPr/>
                    </p:nvPicPr>
                    <p:blipFill>
                      <a:blip r:embed="rId13"/>
                      <a:stretch>
                        <a:fillRect/>
                      </a:stretch>
                    </p:blipFill>
                    <p:spPr>
                      <a:xfrm>
                        <a:off x="2578407" y="5311776"/>
                        <a:ext cx="657420" cy="638084"/>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77B55675-A2D6-2419-61AC-19422DE3EC80}"/>
              </a:ext>
            </a:extLst>
          </p:cNvPr>
          <p:cNvGraphicFramePr>
            <a:graphicFrameLocks noChangeAspect="1"/>
          </p:cNvGraphicFramePr>
          <p:nvPr>
            <p:extLst>
              <p:ext uri="{D42A27DB-BD31-4B8C-83A1-F6EECF244321}">
                <p14:modId xmlns:p14="http://schemas.microsoft.com/office/powerpoint/2010/main" val="3448207152"/>
              </p:ext>
            </p:extLst>
          </p:nvPr>
        </p:nvGraphicFramePr>
        <p:xfrm>
          <a:off x="4813203" y="5311685"/>
          <a:ext cx="773113" cy="638175"/>
        </p:xfrm>
        <a:graphic>
          <a:graphicData uri="http://schemas.openxmlformats.org/presentationml/2006/ole">
            <mc:AlternateContent xmlns:mc="http://schemas.openxmlformats.org/markup-compatibility/2006">
              <mc:Choice xmlns:v="urn:schemas-microsoft-com:vml" Requires="v">
                <p:oleObj name="Equation" r:id="rId14" imgW="507960" imgH="419040" progId="Equation.DSMT4">
                  <p:embed/>
                </p:oleObj>
              </mc:Choice>
              <mc:Fallback>
                <p:oleObj name="Equation" r:id="rId14" imgW="507960" imgH="419040" progId="Equation.DSMT4">
                  <p:embed/>
                  <p:pic>
                    <p:nvPicPr>
                      <p:cNvPr id="12" name="Object 11">
                        <a:extLst>
                          <a:ext uri="{FF2B5EF4-FFF2-40B4-BE49-F238E27FC236}">
                            <a16:creationId xmlns:a16="http://schemas.microsoft.com/office/drawing/2014/main" id="{8012849C-E41F-7B87-D590-E952D4674093}"/>
                          </a:ext>
                        </a:extLst>
                      </p:cNvPr>
                      <p:cNvPicPr/>
                      <p:nvPr/>
                    </p:nvPicPr>
                    <p:blipFill>
                      <a:blip r:embed="rId15"/>
                      <a:stretch>
                        <a:fillRect/>
                      </a:stretch>
                    </p:blipFill>
                    <p:spPr>
                      <a:xfrm>
                        <a:off x="4813203" y="5311685"/>
                        <a:ext cx="773113" cy="638175"/>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904A952C-D974-444F-3BDA-3D91F7373365}"/>
              </a:ext>
            </a:extLst>
          </p:cNvPr>
          <p:cNvGrpSpPr/>
          <p:nvPr/>
        </p:nvGrpSpPr>
        <p:grpSpPr>
          <a:xfrm>
            <a:off x="4767360" y="4673601"/>
            <a:ext cx="597100" cy="638084"/>
            <a:chOff x="5691703" y="4158349"/>
            <a:chExt cx="597100" cy="638084"/>
          </a:xfrm>
        </p:grpSpPr>
        <p:sp>
          <p:nvSpPr>
            <p:cNvPr id="16" name="TextBox 15">
              <a:extLst>
                <a:ext uri="{FF2B5EF4-FFF2-40B4-BE49-F238E27FC236}">
                  <a16:creationId xmlns:a16="http://schemas.microsoft.com/office/drawing/2014/main" id="{87577022-FB6A-A62C-3FEB-37D550637985}"/>
                </a:ext>
              </a:extLst>
            </p:cNvPr>
            <p:cNvSpPr txBox="1"/>
            <p:nvPr/>
          </p:nvSpPr>
          <p:spPr>
            <a:xfrm>
              <a:off x="5756988" y="4158349"/>
              <a:ext cx="466530" cy="523220"/>
            </a:xfrm>
            <a:prstGeom prst="rect">
              <a:avLst/>
            </a:prstGeom>
            <a:noFill/>
          </p:spPr>
          <p:txBody>
            <a:bodyPr wrap="square" rtlCol="0">
              <a:spAutoFit/>
            </a:bodyPr>
            <a:lstStyle/>
            <a:p>
              <a:r>
                <a:rPr lang="en-US" sz="2800">
                  <a:latin typeface="+mj-lt"/>
                </a:rPr>
                <a:t>w</a:t>
              </a:r>
            </a:p>
          </p:txBody>
        </p:sp>
        <p:sp>
          <p:nvSpPr>
            <p:cNvPr id="18" name="Oval 17">
              <a:extLst>
                <a:ext uri="{FF2B5EF4-FFF2-40B4-BE49-F238E27FC236}">
                  <a16:creationId xmlns:a16="http://schemas.microsoft.com/office/drawing/2014/main" id="{CE718273-7A3E-B6C8-8CDF-C8B2AF67534C}"/>
                </a:ext>
              </a:extLst>
            </p:cNvPr>
            <p:cNvSpPr/>
            <p:nvPr/>
          </p:nvSpPr>
          <p:spPr bwMode="auto">
            <a:xfrm>
              <a:off x="5691703" y="4199333"/>
              <a:ext cx="597100" cy="59710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spTree>
    <p:extLst>
      <p:ext uri="{BB962C8B-B14F-4D97-AF65-F5344CB8AC3E}">
        <p14:creationId xmlns:p14="http://schemas.microsoft.com/office/powerpoint/2010/main" val="428691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Rectangle 1">
            <a:extLst>
              <a:ext uri="{FF2B5EF4-FFF2-40B4-BE49-F238E27FC236}">
                <a16:creationId xmlns:a16="http://schemas.microsoft.com/office/drawing/2014/main" id="{6E7014F7-F37B-1EC0-BA72-510A9708A95E}"/>
              </a:ext>
            </a:extLst>
          </p:cNvPr>
          <p:cNvSpPr/>
          <p:nvPr/>
        </p:nvSpPr>
        <p:spPr>
          <a:xfrm>
            <a:off x="990600" y="869949"/>
            <a:ext cx="5867400" cy="648575"/>
          </a:xfrm>
          <a:prstGeom prst="rect">
            <a:avLst/>
          </a:prstGeom>
        </p:spPr>
        <p:txBody>
          <a:bodyPr wrap="square">
            <a:spAutoFit/>
          </a:bodyPr>
          <a:lstStyle/>
          <a:p>
            <a:pPr>
              <a:lnSpc>
                <a:spcPts val="1000"/>
              </a:lnSpc>
            </a:pPr>
            <a:endParaRPr lang="en-US" altLang="zh-CN"/>
          </a:p>
          <a:p>
            <a:pPr>
              <a:lnSpc>
                <a:spcPts val="3600"/>
              </a:lnSpc>
              <a:tabLst>
                <a:tab pos="393700" algn="l"/>
                <a:tab pos="1181100" algn="l"/>
              </a:tabLst>
            </a:pPr>
            <a:r>
              <a:rPr lang="en-US" altLang="zh-CN" sz="2800" i="1">
                <a:solidFill>
                  <a:srgbClr val="0000CC"/>
                </a:solidFill>
                <a:latin typeface="Arial" pitchFamily="34" charset="0"/>
                <a:cs typeface="Arial" pitchFamily="34" charset="0"/>
              </a:rPr>
              <a:t>2.14. Đặc trưng cơ học của vật liệu</a:t>
            </a:r>
            <a:r>
              <a:rPr lang="en-US" altLang="zh-CN" b="1" i="1">
                <a:solidFill>
                  <a:srgbClr val="0000CC"/>
                </a:solidFill>
                <a:latin typeface="Times New Roman" pitchFamily="18" charset="0"/>
                <a:cs typeface="Times New Roman" pitchFamily="18" charset="0"/>
              </a:rPr>
              <a:t>:</a:t>
            </a:r>
            <a:endParaRPr lang="en-US" altLang="zh-CN" b="1" i="1" dirty="0">
              <a:solidFill>
                <a:srgbClr val="0000CC"/>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A8E26009-40ED-F3E9-FF6B-35D819720A11}"/>
              </a:ext>
            </a:extLst>
          </p:cNvPr>
          <p:cNvSpPr/>
          <p:nvPr/>
        </p:nvSpPr>
        <p:spPr>
          <a:xfrm>
            <a:off x="990600" y="1586786"/>
            <a:ext cx="8001000" cy="1373133"/>
          </a:xfrm>
          <a:prstGeom prst="rect">
            <a:avLst/>
          </a:prstGeom>
        </p:spPr>
        <p:txBody>
          <a:bodyPr wrap="square">
            <a:spAutoFit/>
          </a:bodyPr>
          <a:lstStyle/>
          <a:p>
            <a:pPr algn="just">
              <a:lnSpc>
                <a:spcPts val="3400"/>
              </a:lnSpc>
              <a:tabLst>
                <a:tab pos="393700" algn="l"/>
                <a:tab pos="1181100" algn="l"/>
              </a:tabLst>
            </a:pPr>
            <a:r>
              <a:rPr lang="en-US" altLang="zh-CN" sz="2800">
                <a:latin typeface="Arial" pitchFamily="34" charset="0"/>
                <a:cs typeface="Arial" pitchFamily="34" charset="0"/>
              </a:rPr>
              <a:t>Là các thông số đánh giá khả năng chịu lực, chịu biến dạng của vật liệu trong từng trường hợp chịu lực cụ	thể.</a:t>
            </a:r>
            <a:endParaRPr lang="en-US" altLang="zh-CN" sz="2800" dirty="0">
              <a:latin typeface="Arial" pitchFamily="34" charset="0"/>
              <a:cs typeface="Arial" pitchFamily="34" charset="0"/>
            </a:endParaRPr>
          </a:p>
        </p:txBody>
      </p:sp>
      <p:sp>
        <p:nvSpPr>
          <p:cNvPr id="4" name="Rectangle 3">
            <a:extLst>
              <a:ext uri="{FF2B5EF4-FFF2-40B4-BE49-F238E27FC236}">
                <a16:creationId xmlns:a16="http://schemas.microsoft.com/office/drawing/2014/main" id="{D5027D59-45B4-88C8-7ED1-896F9DB2E0E6}"/>
              </a:ext>
            </a:extLst>
          </p:cNvPr>
          <p:cNvSpPr/>
          <p:nvPr/>
        </p:nvSpPr>
        <p:spPr>
          <a:xfrm>
            <a:off x="990600" y="2962065"/>
            <a:ext cx="8001000" cy="1438855"/>
          </a:xfrm>
          <a:prstGeom prst="rect">
            <a:avLst/>
          </a:prstGeom>
        </p:spPr>
        <p:txBody>
          <a:bodyPr wrap="square">
            <a:spAutoFit/>
          </a:bodyPr>
          <a:lstStyle/>
          <a:p>
            <a:pPr marL="457200" indent="-457200" algn="just">
              <a:lnSpc>
                <a:spcPts val="3500"/>
              </a:lnSpc>
              <a:buClr>
                <a:srgbClr val="FF0000"/>
              </a:buClr>
              <a:buFont typeface="Wingdings" pitchFamily="2" charset="2"/>
              <a:buChar char="Ø"/>
              <a:tabLst>
                <a:tab pos="393700" algn="l"/>
                <a:tab pos="1181100" algn="l"/>
              </a:tabLst>
            </a:pPr>
            <a:r>
              <a:rPr lang="en-US" altLang="zh-CN" sz="2800">
                <a:latin typeface="Arial" pitchFamily="34" charset="0"/>
                <a:cs typeface="Arial" pitchFamily="34" charset="0"/>
              </a:rPr>
              <a:t>Để xác định các đặc trưng cơ học của vật  liệu:  tiến  hành  các  thí  nghiệm  với các loại vật liệu khác nhau.</a:t>
            </a:r>
            <a:endParaRPr lang="en-US" altLang="zh-CN" sz="2800" dirty="0">
              <a:latin typeface="Arial" pitchFamily="34" charset="0"/>
              <a:cs typeface="Arial" pitchFamily="34" charset="0"/>
            </a:endParaRPr>
          </a:p>
        </p:txBody>
      </p:sp>
      <p:sp>
        <p:nvSpPr>
          <p:cNvPr id="5" name="Freeform 3">
            <a:extLst>
              <a:ext uri="{FF2B5EF4-FFF2-40B4-BE49-F238E27FC236}">
                <a16:creationId xmlns:a16="http://schemas.microsoft.com/office/drawing/2014/main" id="{BBE592C9-D6EE-754A-84E2-51CA7572B58A}"/>
              </a:ext>
            </a:extLst>
          </p:cNvPr>
          <p:cNvSpPr/>
          <p:nvPr/>
        </p:nvSpPr>
        <p:spPr>
          <a:xfrm>
            <a:off x="3287775" y="4597070"/>
            <a:ext cx="1657350" cy="432053"/>
          </a:xfrm>
          <a:custGeom>
            <a:avLst/>
            <a:gdLst>
              <a:gd name="connsiteX0" fmla="*/ 0 w 1657350"/>
              <a:gd name="connsiteY0" fmla="*/ 0 h 432053"/>
              <a:gd name="connsiteX1" fmla="*/ 0 w 1657350"/>
              <a:gd name="connsiteY1" fmla="*/ 432053 h 432053"/>
              <a:gd name="connsiteX2" fmla="*/ 1657350 w 1657350"/>
              <a:gd name="connsiteY2" fmla="*/ 432053 h 432053"/>
              <a:gd name="connsiteX3" fmla="*/ 1657350 w 1657350"/>
              <a:gd name="connsiteY3" fmla="*/ 0 h 432053"/>
              <a:gd name="connsiteX4" fmla="*/ 0 w 1657350"/>
              <a:gd name="connsiteY4" fmla="*/ 0 h 43205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7350" h="432053">
                <a:moveTo>
                  <a:pt x="0" y="0"/>
                </a:moveTo>
                <a:lnTo>
                  <a:pt x="0" y="432053"/>
                </a:lnTo>
                <a:lnTo>
                  <a:pt x="1657350" y="432053"/>
                </a:lnTo>
                <a:lnTo>
                  <a:pt x="1657350" y="0"/>
                </a:lnTo>
                <a:lnTo>
                  <a:pt x="0" y="0"/>
                </a:lnTo>
              </a:path>
            </a:pathLst>
          </a:custGeom>
          <a:solidFill>
            <a:srgbClr val="CC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a:extLst>
              <a:ext uri="{FF2B5EF4-FFF2-40B4-BE49-F238E27FC236}">
                <a16:creationId xmlns:a16="http://schemas.microsoft.com/office/drawing/2014/main" id="{A6349FC9-0377-1573-2A8D-6821DE737DE9}"/>
              </a:ext>
            </a:extLst>
          </p:cNvPr>
          <p:cNvSpPr/>
          <p:nvPr/>
        </p:nvSpPr>
        <p:spPr>
          <a:xfrm>
            <a:off x="3281425" y="4590720"/>
            <a:ext cx="1670050" cy="443991"/>
          </a:xfrm>
          <a:custGeom>
            <a:avLst/>
            <a:gdLst>
              <a:gd name="connsiteX0" fmla="*/ 6350 w 1670050"/>
              <a:gd name="connsiteY0" fmla="*/ 6350 h 443991"/>
              <a:gd name="connsiteX1" fmla="*/ 6350 w 1670050"/>
              <a:gd name="connsiteY1" fmla="*/ 437641 h 443991"/>
              <a:gd name="connsiteX2" fmla="*/ 1663700 w 1670050"/>
              <a:gd name="connsiteY2" fmla="*/ 437641 h 443991"/>
              <a:gd name="connsiteX3" fmla="*/ 1663700 w 1670050"/>
              <a:gd name="connsiteY3" fmla="*/ 6350 h 443991"/>
              <a:gd name="connsiteX4" fmla="*/ 6350 w 1670050"/>
              <a:gd name="connsiteY4" fmla="*/ 6350 h 4439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70050" h="443991">
                <a:moveTo>
                  <a:pt x="6350" y="6350"/>
                </a:moveTo>
                <a:lnTo>
                  <a:pt x="6350" y="437641"/>
                </a:lnTo>
                <a:lnTo>
                  <a:pt x="1663700" y="437641"/>
                </a:lnTo>
                <a:lnTo>
                  <a:pt x="1663700" y="6350"/>
                </a:lnTo>
                <a:lnTo>
                  <a:pt x="6350" y="6350"/>
                </a:lnTo>
              </a:path>
            </a:pathLst>
          </a:custGeom>
          <a:solidFill>
            <a:srgbClr val="000000">
              <a:alpha val="0"/>
            </a:srgbClr>
          </a:solidFill>
          <a:ln w="12700">
            <a:solidFill>
              <a:srgbClr val="4D4D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a:extLst>
              <a:ext uri="{FF2B5EF4-FFF2-40B4-BE49-F238E27FC236}">
                <a16:creationId xmlns:a16="http://schemas.microsoft.com/office/drawing/2014/main" id="{ADE45A55-DAAC-55E5-A014-92AAE8C50A23}"/>
              </a:ext>
            </a:extLst>
          </p:cNvPr>
          <p:cNvSpPr/>
          <p:nvPr/>
        </p:nvSpPr>
        <p:spPr>
          <a:xfrm>
            <a:off x="3359403" y="5388788"/>
            <a:ext cx="1657350" cy="432053"/>
          </a:xfrm>
          <a:custGeom>
            <a:avLst/>
            <a:gdLst>
              <a:gd name="connsiteX0" fmla="*/ 0 w 1657350"/>
              <a:gd name="connsiteY0" fmla="*/ 0 h 432053"/>
              <a:gd name="connsiteX1" fmla="*/ 0 w 1657350"/>
              <a:gd name="connsiteY1" fmla="*/ 432053 h 432053"/>
              <a:gd name="connsiteX2" fmla="*/ 1657350 w 1657350"/>
              <a:gd name="connsiteY2" fmla="*/ 432053 h 432053"/>
              <a:gd name="connsiteX3" fmla="*/ 1657350 w 1657350"/>
              <a:gd name="connsiteY3" fmla="*/ 0 h 432053"/>
              <a:gd name="connsiteX4" fmla="*/ 0 w 1657350"/>
              <a:gd name="connsiteY4" fmla="*/ 0 h 43205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7350" h="432053">
                <a:moveTo>
                  <a:pt x="0" y="0"/>
                </a:moveTo>
                <a:lnTo>
                  <a:pt x="0" y="432053"/>
                </a:lnTo>
                <a:lnTo>
                  <a:pt x="1657350" y="432053"/>
                </a:lnTo>
                <a:lnTo>
                  <a:pt x="1657350" y="0"/>
                </a:lnTo>
                <a:lnTo>
                  <a:pt x="0" y="0"/>
                </a:lnTo>
              </a:path>
            </a:pathLst>
          </a:custGeom>
          <a:solidFill>
            <a:srgbClr val="CC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a:extLst>
              <a:ext uri="{FF2B5EF4-FFF2-40B4-BE49-F238E27FC236}">
                <a16:creationId xmlns:a16="http://schemas.microsoft.com/office/drawing/2014/main" id="{A35BC7AE-BB13-EFB4-5CD7-663923410B31}"/>
              </a:ext>
            </a:extLst>
          </p:cNvPr>
          <p:cNvSpPr/>
          <p:nvPr/>
        </p:nvSpPr>
        <p:spPr>
          <a:xfrm>
            <a:off x="3353053" y="5382438"/>
            <a:ext cx="1670050" cy="444753"/>
          </a:xfrm>
          <a:custGeom>
            <a:avLst/>
            <a:gdLst>
              <a:gd name="connsiteX0" fmla="*/ 6350 w 1670050"/>
              <a:gd name="connsiteY0" fmla="*/ 6350 h 444753"/>
              <a:gd name="connsiteX1" fmla="*/ 6350 w 1670050"/>
              <a:gd name="connsiteY1" fmla="*/ 438403 h 444753"/>
              <a:gd name="connsiteX2" fmla="*/ 1663700 w 1670050"/>
              <a:gd name="connsiteY2" fmla="*/ 438403 h 444753"/>
              <a:gd name="connsiteX3" fmla="*/ 1663700 w 1670050"/>
              <a:gd name="connsiteY3" fmla="*/ 6350 h 444753"/>
              <a:gd name="connsiteX4" fmla="*/ 6350 w 1670050"/>
              <a:gd name="connsiteY4" fmla="*/ 6350 h 44475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70050" h="444753">
                <a:moveTo>
                  <a:pt x="6350" y="6350"/>
                </a:moveTo>
                <a:lnTo>
                  <a:pt x="6350" y="438403"/>
                </a:lnTo>
                <a:lnTo>
                  <a:pt x="1663700" y="438403"/>
                </a:lnTo>
                <a:lnTo>
                  <a:pt x="1663700" y="6350"/>
                </a:lnTo>
                <a:lnTo>
                  <a:pt x="6350" y="6350"/>
                </a:lnTo>
              </a:path>
            </a:pathLst>
          </a:custGeom>
          <a:solidFill>
            <a:srgbClr val="000000">
              <a:alpha val="0"/>
            </a:srgbClr>
          </a:solidFill>
          <a:ln w="12700">
            <a:solidFill>
              <a:srgbClr val="4D4D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a:extLst>
              <a:ext uri="{FF2B5EF4-FFF2-40B4-BE49-F238E27FC236}">
                <a16:creationId xmlns:a16="http://schemas.microsoft.com/office/drawing/2014/main" id="{C366A9E6-6415-B40F-572D-7EC5AC072AD4}"/>
              </a:ext>
            </a:extLst>
          </p:cNvPr>
          <p:cNvSpPr/>
          <p:nvPr/>
        </p:nvSpPr>
        <p:spPr>
          <a:xfrm>
            <a:off x="6024118" y="4597070"/>
            <a:ext cx="2808732" cy="431291"/>
          </a:xfrm>
          <a:custGeom>
            <a:avLst/>
            <a:gdLst>
              <a:gd name="connsiteX0" fmla="*/ 0 w 2808732"/>
              <a:gd name="connsiteY0" fmla="*/ 0 h 431291"/>
              <a:gd name="connsiteX1" fmla="*/ 0 w 2808732"/>
              <a:gd name="connsiteY1" fmla="*/ 431291 h 431291"/>
              <a:gd name="connsiteX2" fmla="*/ 2457449 w 2808732"/>
              <a:gd name="connsiteY2" fmla="*/ 431291 h 431291"/>
              <a:gd name="connsiteX3" fmla="*/ 2808732 w 2808732"/>
              <a:gd name="connsiteY3" fmla="*/ 377951 h 431291"/>
              <a:gd name="connsiteX4" fmla="*/ 2808732 w 2808732"/>
              <a:gd name="connsiteY4" fmla="*/ 0 h 431291"/>
              <a:gd name="connsiteX5" fmla="*/ 0 w 2808732"/>
              <a:gd name="connsiteY5" fmla="*/ 0 h 4312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808732" h="431291">
                <a:moveTo>
                  <a:pt x="0" y="0"/>
                </a:moveTo>
                <a:lnTo>
                  <a:pt x="0" y="431291"/>
                </a:lnTo>
                <a:lnTo>
                  <a:pt x="2457449" y="431291"/>
                </a:lnTo>
                <a:lnTo>
                  <a:pt x="2808732" y="377951"/>
                </a:lnTo>
                <a:lnTo>
                  <a:pt x="2808732" y="0"/>
                </a:lnTo>
                <a:lnTo>
                  <a:pt x="0" y="0"/>
                </a:lnTo>
              </a:path>
            </a:pathLst>
          </a:custGeom>
          <a:solidFill>
            <a:schemeClr val="accent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a:extLst>
              <a:ext uri="{FF2B5EF4-FFF2-40B4-BE49-F238E27FC236}">
                <a16:creationId xmlns:a16="http://schemas.microsoft.com/office/drawing/2014/main" id="{C8019857-9E20-B988-B25A-DC62982BE81D}"/>
              </a:ext>
            </a:extLst>
          </p:cNvPr>
          <p:cNvSpPr/>
          <p:nvPr/>
        </p:nvSpPr>
        <p:spPr>
          <a:xfrm>
            <a:off x="8481567" y="4975021"/>
            <a:ext cx="351282" cy="53340"/>
          </a:xfrm>
          <a:custGeom>
            <a:avLst/>
            <a:gdLst>
              <a:gd name="connsiteX0" fmla="*/ 0 w 351282"/>
              <a:gd name="connsiteY0" fmla="*/ 53340 h 53340"/>
              <a:gd name="connsiteX1" fmla="*/ 90678 w 351282"/>
              <a:gd name="connsiteY1" fmla="*/ 1524 h 53340"/>
              <a:gd name="connsiteX2" fmla="*/ 351282 w 351282"/>
              <a:gd name="connsiteY2" fmla="*/ 0 h 53340"/>
              <a:gd name="connsiteX3" fmla="*/ 0 w 351282"/>
              <a:gd name="connsiteY3" fmla="*/ 53340 h 53340"/>
            </a:gdLst>
            <a:ahLst/>
            <a:cxnLst>
              <a:cxn ang="0">
                <a:pos x="connsiteX0" y="connsiteY0"/>
              </a:cxn>
              <a:cxn ang="1">
                <a:pos x="connsiteX1" y="connsiteY1"/>
              </a:cxn>
              <a:cxn ang="2">
                <a:pos x="connsiteX2" y="connsiteY2"/>
              </a:cxn>
              <a:cxn ang="3">
                <a:pos x="connsiteX3" y="connsiteY3"/>
              </a:cxn>
            </a:cxnLst>
            <a:rect l="l" t="t" r="r" b="b"/>
            <a:pathLst>
              <a:path w="351282" h="53340">
                <a:moveTo>
                  <a:pt x="0" y="53340"/>
                </a:moveTo>
                <a:lnTo>
                  <a:pt x="90678" y="1524"/>
                </a:lnTo>
                <a:cubicBezTo>
                  <a:pt x="126492" y="9905"/>
                  <a:pt x="219456" y="9905"/>
                  <a:pt x="351282" y="0"/>
                </a:cubicBezTo>
                <a:lnTo>
                  <a:pt x="0" y="53340"/>
                </a:lnTo>
              </a:path>
            </a:pathLst>
          </a:custGeom>
          <a:solidFill>
            <a:srgbClr val="CDA47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a:extLst>
              <a:ext uri="{FF2B5EF4-FFF2-40B4-BE49-F238E27FC236}">
                <a16:creationId xmlns:a16="http://schemas.microsoft.com/office/drawing/2014/main" id="{65FCFBC3-83C4-A95C-1EAE-00BFA06D95F4}"/>
              </a:ext>
            </a:extLst>
          </p:cNvPr>
          <p:cNvSpPr/>
          <p:nvPr/>
        </p:nvSpPr>
        <p:spPr>
          <a:xfrm>
            <a:off x="6017768" y="4590720"/>
            <a:ext cx="2821432" cy="443991"/>
          </a:xfrm>
          <a:custGeom>
            <a:avLst/>
            <a:gdLst>
              <a:gd name="connsiteX0" fmla="*/ 6350 w 2821432"/>
              <a:gd name="connsiteY0" fmla="*/ 6350 h 443991"/>
              <a:gd name="connsiteX1" fmla="*/ 6350 w 2821432"/>
              <a:gd name="connsiteY1" fmla="*/ 437641 h 443991"/>
              <a:gd name="connsiteX2" fmla="*/ 2463799 w 2821432"/>
              <a:gd name="connsiteY2" fmla="*/ 437641 h 443991"/>
              <a:gd name="connsiteX3" fmla="*/ 2815082 w 2821432"/>
              <a:gd name="connsiteY3" fmla="*/ 384301 h 443991"/>
              <a:gd name="connsiteX4" fmla="*/ 2815082 w 2821432"/>
              <a:gd name="connsiteY4" fmla="*/ 6350 h 443991"/>
              <a:gd name="connsiteX5" fmla="*/ 6350 w 2821432"/>
              <a:gd name="connsiteY5" fmla="*/ 6350 h 4439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821432" h="443991">
                <a:moveTo>
                  <a:pt x="6350" y="6350"/>
                </a:moveTo>
                <a:lnTo>
                  <a:pt x="6350" y="437641"/>
                </a:lnTo>
                <a:lnTo>
                  <a:pt x="2463799" y="437641"/>
                </a:lnTo>
                <a:lnTo>
                  <a:pt x="2815082" y="384301"/>
                </a:lnTo>
                <a:lnTo>
                  <a:pt x="2815082" y="6350"/>
                </a:lnTo>
                <a:lnTo>
                  <a:pt x="6350" y="6350"/>
                </a:lnTo>
              </a:path>
            </a:pathLst>
          </a:custGeom>
          <a:solidFill>
            <a:schemeClr val="tx1">
              <a:alpha val="0"/>
            </a:schemeClr>
          </a:solidFill>
          <a:ln w="12700">
            <a:solidFill>
              <a:srgbClr val="4D4D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a:extLst>
              <a:ext uri="{FF2B5EF4-FFF2-40B4-BE49-F238E27FC236}">
                <a16:creationId xmlns:a16="http://schemas.microsoft.com/office/drawing/2014/main" id="{72CA0134-38BD-70E8-DF7D-C7877F311D4E}"/>
              </a:ext>
            </a:extLst>
          </p:cNvPr>
          <p:cNvSpPr/>
          <p:nvPr/>
        </p:nvSpPr>
        <p:spPr>
          <a:xfrm>
            <a:off x="8475217" y="4968671"/>
            <a:ext cx="363982" cy="66040"/>
          </a:xfrm>
          <a:custGeom>
            <a:avLst/>
            <a:gdLst>
              <a:gd name="connsiteX0" fmla="*/ 6350 w 363982"/>
              <a:gd name="connsiteY0" fmla="*/ 59690 h 66040"/>
              <a:gd name="connsiteX1" fmla="*/ 97028 w 363982"/>
              <a:gd name="connsiteY1" fmla="*/ 7874 h 66040"/>
              <a:gd name="connsiteX2" fmla="*/ 357632 w 363982"/>
              <a:gd name="connsiteY2" fmla="*/ 6350 h 66040"/>
            </a:gdLst>
            <a:ahLst/>
            <a:cxnLst>
              <a:cxn ang="0">
                <a:pos x="connsiteX0" y="connsiteY0"/>
              </a:cxn>
              <a:cxn ang="1">
                <a:pos x="connsiteX1" y="connsiteY1"/>
              </a:cxn>
              <a:cxn ang="2">
                <a:pos x="connsiteX2" y="connsiteY2"/>
              </a:cxn>
            </a:cxnLst>
            <a:rect l="l" t="t" r="r" b="b"/>
            <a:pathLst>
              <a:path w="363982" h="66040">
                <a:moveTo>
                  <a:pt x="6350" y="59690"/>
                </a:moveTo>
                <a:lnTo>
                  <a:pt x="97028" y="7874"/>
                </a:lnTo>
                <a:cubicBezTo>
                  <a:pt x="132842" y="16255"/>
                  <a:pt x="225806" y="16255"/>
                  <a:pt x="357632" y="6350"/>
                </a:cubicBezTo>
              </a:path>
            </a:pathLst>
          </a:custGeom>
          <a:ln w="12700">
            <a:solidFill>
              <a:srgbClr val="4D4D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a:extLst>
              <a:ext uri="{FF2B5EF4-FFF2-40B4-BE49-F238E27FC236}">
                <a16:creationId xmlns:a16="http://schemas.microsoft.com/office/drawing/2014/main" id="{D220DD11-1681-0708-C410-9D7C77C8DF1E}"/>
              </a:ext>
            </a:extLst>
          </p:cNvPr>
          <p:cNvSpPr/>
          <p:nvPr/>
        </p:nvSpPr>
        <p:spPr>
          <a:xfrm>
            <a:off x="6024118" y="5388788"/>
            <a:ext cx="2808732" cy="432053"/>
          </a:xfrm>
          <a:custGeom>
            <a:avLst/>
            <a:gdLst>
              <a:gd name="connsiteX0" fmla="*/ 0 w 2808732"/>
              <a:gd name="connsiteY0" fmla="*/ 0 h 432053"/>
              <a:gd name="connsiteX1" fmla="*/ 0 w 2808732"/>
              <a:gd name="connsiteY1" fmla="*/ 432053 h 432053"/>
              <a:gd name="connsiteX2" fmla="*/ 2457449 w 2808732"/>
              <a:gd name="connsiteY2" fmla="*/ 432053 h 432053"/>
              <a:gd name="connsiteX3" fmla="*/ 2808732 w 2808732"/>
              <a:gd name="connsiteY3" fmla="*/ 377951 h 432053"/>
              <a:gd name="connsiteX4" fmla="*/ 2808732 w 2808732"/>
              <a:gd name="connsiteY4" fmla="*/ 0 h 432053"/>
              <a:gd name="connsiteX5" fmla="*/ 0 w 2808732"/>
              <a:gd name="connsiteY5" fmla="*/ 0 h 43205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808732" h="432053">
                <a:moveTo>
                  <a:pt x="0" y="0"/>
                </a:moveTo>
                <a:lnTo>
                  <a:pt x="0" y="432053"/>
                </a:lnTo>
                <a:lnTo>
                  <a:pt x="2457449" y="432053"/>
                </a:lnTo>
                <a:lnTo>
                  <a:pt x="2808732" y="377951"/>
                </a:lnTo>
                <a:lnTo>
                  <a:pt x="2808732" y="0"/>
                </a:lnTo>
                <a:lnTo>
                  <a:pt x="0" y="0"/>
                </a:lnTo>
              </a:path>
            </a:pathLst>
          </a:custGeom>
          <a:solidFill>
            <a:schemeClr val="accent6"/>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a:extLst>
              <a:ext uri="{FF2B5EF4-FFF2-40B4-BE49-F238E27FC236}">
                <a16:creationId xmlns:a16="http://schemas.microsoft.com/office/drawing/2014/main" id="{D8E86C6A-60D4-F999-4A5E-713DF065FA7A}"/>
              </a:ext>
            </a:extLst>
          </p:cNvPr>
          <p:cNvSpPr/>
          <p:nvPr/>
        </p:nvSpPr>
        <p:spPr>
          <a:xfrm>
            <a:off x="8481567" y="5766739"/>
            <a:ext cx="351282" cy="54102"/>
          </a:xfrm>
          <a:custGeom>
            <a:avLst/>
            <a:gdLst>
              <a:gd name="connsiteX0" fmla="*/ 0 w 351282"/>
              <a:gd name="connsiteY0" fmla="*/ 54102 h 54102"/>
              <a:gd name="connsiteX1" fmla="*/ 90678 w 351282"/>
              <a:gd name="connsiteY1" fmla="*/ 2286 h 54102"/>
              <a:gd name="connsiteX2" fmla="*/ 351282 w 351282"/>
              <a:gd name="connsiteY2" fmla="*/ 0 h 54102"/>
              <a:gd name="connsiteX3" fmla="*/ 0 w 351282"/>
              <a:gd name="connsiteY3" fmla="*/ 54102 h 54102"/>
            </a:gdLst>
            <a:ahLst/>
            <a:cxnLst>
              <a:cxn ang="0">
                <a:pos x="connsiteX0" y="connsiteY0"/>
              </a:cxn>
              <a:cxn ang="1">
                <a:pos x="connsiteX1" y="connsiteY1"/>
              </a:cxn>
              <a:cxn ang="2">
                <a:pos x="connsiteX2" y="connsiteY2"/>
              </a:cxn>
              <a:cxn ang="3">
                <a:pos x="connsiteX3" y="connsiteY3"/>
              </a:cxn>
            </a:cxnLst>
            <a:rect l="l" t="t" r="r" b="b"/>
            <a:pathLst>
              <a:path w="351282" h="54102">
                <a:moveTo>
                  <a:pt x="0" y="54102"/>
                </a:moveTo>
                <a:lnTo>
                  <a:pt x="90678" y="2286"/>
                </a:lnTo>
                <a:cubicBezTo>
                  <a:pt x="126492" y="9906"/>
                  <a:pt x="219456" y="9906"/>
                  <a:pt x="351282" y="0"/>
                </a:cubicBezTo>
                <a:lnTo>
                  <a:pt x="0" y="54102"/>
                </a:lnTo>
              </a:path>
            </a:pathLst>
          </a:custGeom>
          <a:solidFill>
            <a:srgbClr val="CDA47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a:extLst>
              <a:ext uri="{FF2B5EF4-FFF2-40B4-BE49-F238E27FC236}">
                <a16:creationId xmlns:a16="http://schemas.microsoft.com/office/drawing/2014/main" id="{D5390E9D-A5CD-E755-9E4C-A9367E6A858D}"/>
              </a:ext>
            </a:extLst>
          </p:cNvPr>
          <p:cNvSpPr/>
          <p:nvPr/>
        </p:nvSpPr>
        <p:spPr>
          <a:xfrm>
            <a:off x="6031665" y="5388788"/>
            <a:ext cx="2821432" cy="444753"/>
          </a:xfrm>
          <a:custGeom>
            <a:avLst/>
            <a:gdLst>
              <a:gd name="connsiteX0" fmla="*/ 6350 w 2821432"/>
              <a:gd name="connsiteY0" fmla="*/ 6350 h 444753"/>
              <a:gd name="connsiteX1" fmla="*/ 6350 w 2821432"/>
              <a:gd name="connsiteY1" fmla="*/ 438403 h 444753"/>
              <a:gd name="connsiteX2" fmla="*/ 2463799 w 2821432"/>
              <a:gd name="connsiteY2" fmla="*/ 438403 h 444753"/>
              <a:gd name="connsiteX3" fmla="*/ 2815082 w 2821432"/>
              <a:gd name="connsiteY3" fmla="*/ 384301 h 444753"/>
              <a:gd name="connsiteX4" fmla="*/ 2815082 w 2821432"/>
              <a:gd name="connsiteY4" fmla="*/ 6350 h 444753"/>
              <a:gd name="connsiteX5" fmla="*/ 6350 w 2821432"/>
              <a:gd name="connsiteY5" fmla="*/ 6350 h 44475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821432" h="444753">
                <a:moveTo>
                  <a:pt x="6350" y="6350"/>
                </a:moveTo>
                <a:lnTo>
                  <a:pt x="6350" y="438403"/>
                </a:lnTo>
                <a:lnTo>
                  <a:pt x="2463799" y="438403"/>
                </a:lnTo>
                <a:lnTo>
                  <a:pt x="2815082" y="384301"/>
                </a:lnTo>
                <a:lnTo>
                  <a:pt x="2815082" y="6350"/>
                </a:lnTo>
                <a:lnTo>
                  <a:pt x="6350" y="6350"/>
                </a:lnTo>
              </a:path>
            </a:pathLst>
          </a:custGeom>
          <a:solidFill>
            <a:srgbClr val="000000">
              <a:alpha val="0"/>
            </a:srgbClr>
          </a:solidFill>
          <a:ln w="12700">
            <a:solidFill>
              <a:srgbClr val="4D4D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400"/>
              </a:lnSpc>
              <a:tabLst>
                <a:tab pos="1460500" algn="l"/>
              </a:tabLst>
            </a:pPr>
            <a:r>
              <a:rPr lang="en-US" altLang="zh-CN">
                <a:solidFill>
                  <a:srgbClr val="0000CC"/>
                </a:solidFill>
                <a:latin typeface="Arial" pitchFamily="34" charset="0"/>
                <a:cs typeface="Arial" pitchFamily="34" charset="0"/>
              </a:rPr>
              <a:t>Phá hủy khi biến dạng bé</a:t>
            </a:r>
            <a:endParaRPr lang="en-US" altLang="zh-CN" dirty="0">
              <a:solidFill>
                <a:srgbClr val="0000CC"/>
              </a:solidFill>
              <a:latin typeface="Arial" pitchFamily="34" charset="0"/>
              <a:cs typeface="Arial" pitchFamily="34" charset="0"/>
            </a:endParaRPr>
          </a:p>
        </p:txBody>
      </p:sp>
      <p:sp>
        <p:nvSpPr>
          <p:cNvPr id="17" name="Freeform 3">
            <a:extLst>
              <a:ext uri="{FF2B5EF4-FFF2-40B4-BE49-F238E27FC236}">
                <a16:creationId xmlns:a16="http://schemas.microsoft.com/office/drawing/2014/main" id="{7C7419F4-8364-A96B-46FA-803AF61E7DC6}"/>
              </a:ext>
            </a:extLst>
          </p:cNvPr>
          <p:cNvSpPr/>
          <p:nvPr/>
        </p:nvSpPr>
        <p:spPr>
          <a:xfrm>
            <a:off x="8475217" y="5760389"/>
            <a:ext cx="363982" cy="66802"/>
          </a:xfrm>
          <a:custGeom>
            <a:avLst/>
            <a:gdLst>
              <a:gd name="connsiteX0" fmla="*/ 6350 w 363982"/>
              <a:gd name="connsiteY0" fmla="*/ 60452 h 66802"/>
              <a:gd name="connsiteX1" fmla="*/ 97028 w 363982"/>
              <a:gd name="connsiteY1" fmla="*/ 8636 h 66802"/>
              <a:gd name="connsiteX2" fmla="*/ 357632 w 363982"/>
              <a:gd name="connsiteY2" fmla="*/ 6350 h 66802"/>
            </a:gdLst>
            <a:ahLst/>
            <a:cxnLst>
              <a:cxn ang="0">
                <a:pos x="connsiteX0" y="connsiteY0"/>
              </a:cxn>
              <a:cxn ang="1">
                <a:pos x="connsiteX1" y="connsiteY1"/>
              </a:cxn>
              <a:cxn ang="2">
                <a:pos x="connsiteX2" y="connsiteY2"/>
              </a:cxn>
            </a:cxnLst>
            <a:rect l="l" t="t" r="r" b="b"/>
            <a:pathLst>
              <a:path w="363982" h="66802">
                <a:moveTo>
                  <a:pt x="6350" y="60452"/>
                </a:moveTo>
                <a:lnTo>
                  <a:pt x="97028" y="8636"/>
                </a:lnTo>
                <a:cubicBezTo>
                  <a:pt x="132842" y="16256"/>
                  <a:pt x="225806" y="16256"/>
                  <a:pt x="357632" y="6350"/>
                </a:cubicBezTo>
              </a:path>
            </a:pathLst>
          </a:custGeom>
          <a:ln w="12700">
            <a:solidFill>
              <a:srgbClr val="4D4D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a:extLst>
              <a:ext uri="{FF2B5EF4-FFF2-40B4-BE49-F238E27FC236}">
                <a16:creationId xmlns:a16="http://schemas.microsoft.com/office/drawing/2014/main" id="{77218343-6487-6557-6056-ED7B4778EF4E}"/>
              </a:ext>
            </a:extLst>
          </p:cNvPr>
          <p:cNvSpPr/>
          <p:nvPr/>
        </p:nvSpPr>
        <p:spPr>
          <a:xfrm>
            <a:off x="2784094" y="4523918"/>
            <a:ext cx="287273" cy="502920"/>
          </a:xfrm>
          <a:custGeom>
            <a:avLst/>
            <a:gdLst>
              <a:gd name="connsiteX0" fmla="*/ 215645 w 287273"/>
              <a:gd name="connsiteY0" fmla="*/ 0 h 502920"/>
              <a:gd name="connsiteX1" fmla="*/ 215645 w 287273"/>
              <a:gd name="connsiteY1" fmla="*/ 125729 h 502920"/>
              <a:gd name="connsiteX2" fmla="*/ 0 w 287273"/>
              <a:gd name="connsiteY2" fmla="*/ 125729 h 502920"/>
              <a:gd name="connsiteX3" fmla="*/ 0 w 287273"/>
              <a:gd name="connsiteY3" fmla="*/ 377190 h 502920"/>
              <a:gd name="connsiteX4" fmla="*/ 215645 w 287273"/>
              <a:gd name="connsiteY4" fmla="*/ 377190 h 502920"/>
              <a:gd name="connsiteX5" fmla="*/ 215645 w 287273"/>
              <a:gd name="connsiteY5" fmla="*/ 502920 h 502920"/>
              <a:gd name="connsiteX6" fmla="*/ 287273 w 287273"/>
              <a:gd name="connsiteY6" fmla="*/ 251459 h 502920"/>
              <a:gd name="connsiteX7" fmla="*/ 215645 w 287273"/>
              <a:gd name="connsiteY7" fmla="*/ 0 h 5029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87273" h="502920">
                <a:moveTo>
                  <a:pt x="215645" y="0"/>
                </a:moveTo>
                <a:lnTo>
                  <a:pt x="215645" y="125729"/>
                </a:lnTo>
                <a:lnTo>
                  <a:pt x="0" y="125729"/>
                </a:lnTo>
                <a:lnTo>
                  <a:pt x="0" y="377190"/>
                </a:lnTo>
                <a:lnTo>
                  <a:pt x="215645" y="377190"/>
                </a:lnTo>
                <a:lnTo>
                  <a:pt x="215645" y="502920"/>
                </a:lnTo>
                <a:lnTo>
                  <a:pt x="287273" y="251459"/>
                </a:lnTo>
                <a:lnTo>
                  <a:pt x="215645" y="0"/>
                </a:lnTo>
              </a:path>
            </a:pathLst>
          </a:custGeom>
          <a:solidFill>
            <a:srgbClr val="954E1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a:extLst>
              <a:ext uri="{FF2B5EF4-FFF2-40B4-BE49-F238E27FC236}">
                <a16:creationId xmlns:a16="http://schemas.microsoft.com/office/drawing/2014/main" id="{F2EC01F4-534E-56FE-3DF6-F0134E9E4B66}"/>
              </a:ext>
            </a:extLst>
          </p:cNvPr>
          <p:cNvSpPr/>
          <p:nvPr/>
        </p:nvSpPr>
        <p:spPr>
          <a:xfrm>
            <a:off x="2777744" y="4517568"/>
            <a:ext cx="299973" cy="515620"/>
          </a:xfrm>
          <a:custGeom>
            <a:avLst/>
            <a:gdLst>
              <a:gd name="connsiteX0" fmla="*/ 221995 w 299973"/>
              <a:gd name="connsiteY0" fmla="*/ 6350 h 515620"/>
              <a:gd name="connsiteX1" fmla="*/ 221995 w 299973"/>
              <a:gd name="connsiteY1" fmla="*/ 132079 h 515620"/>
              <a:gd name="connsiteX2" fmla="*/ 6350 w 299973"/>
              <a:gd name="connsiteY2" fmla="*/ 132079 h 515620"/>
              <a:gd name="connsiteX3" fmla="*/ 6350 w 299973"/>
              <a:gd name="connsiteY3" fmla="*/ 383540 h 515620"/>
              <a:gd name="connsiteX4" fmla="*/ 221995 w 299973"/>
              <a:gd name="connsiteY4" fmla="*/ 383540 h 515620"/>
              <a:gd name="connsiteX5" fmla="*/ 221995 w 299973"/>
              <a:gd name="connsiteY5" fmla="*/ 509270 h 515620"/>
              <a:gd name="connsiteX6" fmla="*/ 293623 w 299973"/>
              <a:gd name="connsiteY6" fmla="*/ 257809 h 515620"/>
              <a:gd name="connsiteX7" fmla="*/ 221995 w 299973"/>
              <a:gd name="connsiteY7" fmla="*/ 6350 h 5156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99973" h="515620">
                <a:moveTo>
                  <a:pt x="221995" y="6350"/>
                </a:moveTo>
                <a:lnTo>
                  <a:pt x="221995" y="132079"/>
                </a:lnTo>
                <a:lnTo>
                  <a:pt x="6350" y="132079"/>
                </a:lnTo>
                <a:lnTo>
                  <a:pt x="6350" y="383540"/>
                </a:lnTo>
                <a:lnTo>
                  <a:pt x="221995" y="383540"/>
                </a:lnTo>
                <a:lnTo>
                  <a:pt x="221995" y="509270"/>
                </a:lnTo>
                <a:lnTo>
                  <a:pt x="293623" y="257809"/>
                </a:lnTo>
                <a:lnTo>
                  <a:pt x="221995" y="6350"/>
                </a:lnTo>
              </a:path>
            </a:pathLst>
          </a:custGeom>
          <a:solidFill>
            <a:srgbClr val="000000">
              <a:alpha val="0"/>
            </a:srgbClr>
          </a:solidFill>
          <a:ln w="12700">
            <a:solidFill>
              <a:srgbClr val="4D4D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a:extLst>
              <a:ext uri="{FF2B5EF4-FFF2-40B4-BE49-F238E27FC236}">
                <a16:creationId xmlns:a16="http://schemas.microsoft.com/office/drawing/2014/main" id="{048C9EFA-FB10-1CD2-614F-E226889F3D51}"/>
              </a:ext>
            </a:extLst>
          </p:cNvPr>
          <p:cNvSpPr/>
          <p:nvPr/>
        </p:nvSpPr>
        <p:spPr>
          <a:xfrm>
            <a:off x="1919224" y="5173141"/>
            <a:ext cx="1225296" cy="647700"/>
          </a:xfrm>
          <a:custGeom>
            <a:avLst/>
            <a:gdLst>
              <a:gd name="connsiteX0" fmla="*/ 1225295 w 1225296"/>
              <a:gd name="connsiteY0" fmla="*/ 462534 h 647700"/>
              <a:gd name="connsiteX1" fmla="*/ 816864 w 1225296"/>
              <a:gd name="connsiteY1" fmla="*/ 277367 h 647700"/>
              <a:gd name="connsiteX2" fmla="*/ 816864 w 1225296"/>
              <a:gd name="connsiteY2" fmla="*/ 370332 h 647700"/>
              <a:gd name="connsiteX3" fmla="*/ 408432 w 1225296"/>
              <a:gd name="connsiteY3" fmla="*/ 370332 h 647700"/>
              <a:gd name="connsiteX4" fmla="*/ 408432 w 1225296"/>
              <a:gd name="connsiteY4" fmla="*/ 0 h 647700"/>
              <a:gd name="connsiteX5" fmla="*/ 0 w 1225296"/>
              <a:gd name="connsiteY5" fmla="*/ 0 h 647700"/>
              <a:gd name="connsiteX6" fmla="*/ 0 w 1225296"/>
              <a:gd name="connsiteY6" fmla="*/ 555497 h 647700"/>
              <a:gd name="connsiteX7" fmla="*/ 816864 w 1225296"/>
              <a:gd name="connsiteY7" fmla="*/ 555497 h 647700"/>
              <a:gd name="connsiteX8" fmla="*/ 816864 w 1225296"/>
              <a:gd name="connsiteY8" fmla="*/ 647700 h 647700"/>
              <a:gd name="connsiteX9" fmla="*/ 1225295 w 1225296"/>
              <a:gd name="connsiteY9" fmla="*/ 462534 h 6477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225296" h="647700">
                <a:moveTo>
                  <a:pt x="1225295" y="462534"/>
                </a:moveTo>
                <a:lnTo>
                  <a:pt x="816864" y="277367"/>
                </a:lnTo>
                <a:lnTo>
                  <a:pt x="816864" y="370332"/>
                </a:lnTo>
                <a:lnTo>
                  <a:pt x="408432" y="370332"/>
                </a:lnTo>
                <a:lnTo>
                  <a:pt x="408432" y="0"/>
                </a:lnTo>
                <a:lnTo>
                  <a:pt x="0" y="0"/>
                </a:lnTo>
                <a:lnTo>
                  <a:pt x="0" y="555497"/>
                </a:lnTo>
                <a:lnTo>
                  <a:pt x="816864" y="555497"/>
                </a:lnTo>
                <a:lnTo>
                  <a:pt x="816864" y="647700"/>
                </a:lnTo>
                <a:lnTo>
                  <a:pt x="1225295" y="462534"/>
                </a:lnTo>
              </a:path>
            </a:pathLst>
          </a:custGeom>
          <a:solidFill>
            <a:srgbClr val="954E1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a:extLst>
              <a:ext uri="{FF2B5EF4-FFF2-40B4-BE49-F238E27FC236}">
                <a16:creationId xmlns:a16="http://schemas.microsoft.com/office/drawing/2014/main" id="{5E014D79-9412-4510-2B07-25CF7CDEC587}"/>
              </a:ext>
            </a:extLst>
          </p:cNvPr>
          <p:cNvSpPr/>
          <p:nvPr/>
        </p:nvSpPr>
        <p:spPr>
          <a:xfrm>
            <a:off x="1912874" y="5166791"/>
            <a:ext cx="1237996" cy="660400"/>
          </a:xfrm>
          <a:custGeom>
            <a:avLst/>
            <a:gdLst>
              <a:gd name="connsiteX0" fmla="*/ 1231645 w 1237996"/>
              <a:gd name="connsiteY0" fmla="*/ 468884 h 660400"/>
              <a:gd name="connsiteX1" fmla="*/ 823214 w 1237996"/>
              <a:gd name="connsiteY1" fmla="*/ 283717 h 660400"/>
              <a:gd name="connsiteX2" fmla="*/ 823214 w 1237996"/>
              <a:gd name="connsiteY2" fmla="*/ 376682 h 660400"/>
              <a:gd name="connsiteX3" fmla="*/ 414782 w 1237996"/>
              <a:gd name="connsiteY3" fmla="*/ 376682 h 660400"/>
              <a:gd name="connsiteX4" fmla="*/ 414782 w 1237996"/>
              <a:gd name="connsiteY4" fmla="*/ 6350 h 660400"/>
              <a:gd name="connsiteX5" fmla="*/ 6350 w 1237996"/>
              <a:gd name="connsiteY5" fmla="*/ 6350 h 660400"/>
              <a:gd name="connsiteX6" fmla="*/ 6350 w 1237996"/>
              <a:gd name="connsiteY6" fmla="*/ 561847 h 660400"/>
              <a:gd name="connsiteX7" fmla="*/ 823214 w 1237996"/>
              <a:gd name="connsiteY7" fmla="*/ 561847 h 660400"/>
              <a:gd name="connsiteX8" fmla="*/ 823214 w 1237996"/>
              <a:gd name="connsiteY8" fmla="*/ 654050 h 660400"/>
              <a:gd name="connsiteX9" fmla="*/ 1231645 w 1237996"/>
              <a:gd name="connsiteY9" fmla="*/ 468884 h 6604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237996" h="660400">
                <a:moveTo>
                  <a:pt x="1231645" y="468884"/>
                </a:moveTo>
                <a:lnTo>
                  <a:pt x="823214" y="283717"/>
                </a:lnTo>
                <a:lnTo>
                  <a:pt x="823214" y="376682"/>
                </a:lnTo>
                <a:lnTo>
                  <a:pt x="414782" y="376682"/>
                </a:lnTo>
                <a:lnTo>
                  <a:pt x="414782" y="6350"/>
                </a:lnTo>
                <a:lnTo>
                  <a:pt x="6350" y="6350"/>
                </a:lnTo>
                <a:lnTo>
                  <a:pt x="6350" y="561847"/>
                </a:lnTo>
                <a:lnTo>
                  <a:pt x="823214" y="561847"/>
                </a:lnTo>
                <a:lnTo>
                  <a:pt x="823214" y="654050"/>
                </a:lnTo>
                <a:lnTo>
                  <a:pt x="1231645" y="468884"/>
                </a:lnTo>
              </a:path>
            </a:pathLst>
          </a:custGeom>
          <a:solidFill>
            <a:srgbClr val="000000">
              <a:alpha val="0"/>
            </a:srgbClr>
          </a:solidFill>
          <a:ln w="12700">
            <a:solidFill>
              <a:srgbClr val="4D4D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a:extLst>
              <a:ext uri="{FF2B5EF4-FFF2-40B4-BE49-F238E27FC236}">
                <a16:creationId xmlns:a16="http://schemas.microsoft.com/office/drawing/2014/main" id="{2AC46CA3-5019-0015-3D5D-2E0D161E2373}"/>
              </a:ext>
            </a:extLst>
          </p:cNvPr>
          <p:cNvSpPr/>
          <p:nvPr/>
        </p:nvSpPr>
        <p:spPr>
          <a:xfrm>
            <a:off x="5087620" y="4741088"/>
            <a:ext cx="792479" cy="216408"/>
          </a:xfrm>
          <a:custGeom>
            <a:avLst/>
            <a:gdLst>
              <a:gd name="connsiteX0" fmla="*/ 594359 w 792479"/>
              <a:gd name="connsiteY0" fmla="*/ 0 h 216408"/>
              <a:gd name="connsiteX1" fmla="*/ 594359 w 792479"/>
              <a:gd name="connsiteY1" fmla="*/ 54101 h 216408"/>
              <a:gd name="connsiteX2" fmla="*/ 0 w 792479"/>
              <a:gd name="connsiteY2" fmla="*/ 54101 h 216408"/>
              <a:gd name="connsiteX3" fmla="*/ 0 w 792479"/>
              <a:gd name="connsiteY3" fmla="*/ 162305 h 216408"/>
              <a:gd name="connsiteX4" fmla="*/ 594359 w 792479"/>
              <a:gd name="connsiteY4" fmla="*/ 162305 h 216408"/>
              <a:gd name="connsiteX5" fmla="*/ 594359 w 792479"/>
              <a:gd name="connsiteY5" fmla="*/ 216408 h 216408"/>
              <a:gd name="connsiteX6" fmla="*/ 792479 w 792479"/>
              <a:gd name="connsiteY6" fmla="*/ 108203 h 216408"/>
              <a:gd name="connsiteX7" fmla="*/ 594359 w 792479"/>
              <a:gd name="connsiteY7" fmla="*/ 0 h 2164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92479" h="216408">
                <a:moveTo>
                  <a:pt x="594359" y="0"/>
                </a:moveTo>
                <a:lnTo>
                  <a:pt x="594359" y="54101"/>
                </a:lnTo>
                <a:lnTo>
                  <a:pt x="0" y="54101"/>
                </a:lnTo>
                <a:lnTo>
                  <a:pt x="0" y="162305"/>
                </a:lnTo>
                <a:lnTo>
                  <a:pt x="594359" y="162305"/>
                </a:lnTo>
                <a:lnTo>
                  <a:pt x="594359" y="216408"/>
                </a:lnTo>
                <a:lnTo>
                  <a:pt x="792479" y="108203"/>
                </a:lnTo>
                <a:lnTo>
                  <a:pt x="594359" y="0"/>
                </a:lnTo>
              </a:path>
            </a:pathLst>
          </a:custGeom>
          <a:solidFill>
            <a:srgbClr val="954E1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a:extLst>
              <a:ext uri="{FF2B5EF4-FFF2-40B4-BE49-F238E27FC236}">
                <a16:creationId xmlns:a16="http://schemas.microsoft.com/office/drawing/2014/main" id="{589E3DA7-D271-9A85-946C-3E5AAA9B4C3D}"/>
              </a:ext>
            </a:extLst>
          </p:cNvPr>
          <p:cNvSpPr/>
          <p:nvPr/>
        </p:nvSpPr>
        <p:spPr>
          <a:xfrm>
            <a:off x="5081270" y="4734738"/>
            <a:ext cx="805179" cy="229108"/>
          </a:xfrm>
          <a:custGeom>
            <a:avLst/>
            <a:gdLst>
              <a:gd name="connsiteX0" fmla="*/ 600709 w 805179"/>
              <a:gd name="connsiteY0" fmla="*/ 6350 h 229108"/>
              <a:gd name="connsiteX1" fmla="*/ 600709 w 805179"/>
              <a:gd name="connsiteY1" fmla="*/ 60451 h 229108"/>
              <a:gd name="connsiteX2" fmla="*/ 6350 w 805179"/>
              <a:gd name="connsiteY2" fmla="*/ 60451 h 229108"/>
              <a:gd name="connsiteX3" fmla="*/ 6350 w 805179"/>
              <a:gd name="connsiteY3" fmla="*/ 168655 h 229108"/>
              <a:gd name="connsiteX4" fmla="*/ 600709 w 805179"/>
              <a:gd name="connsiteY4" fmla="*/ 168655 h 229108"/>
              <a:gd name="connsiteX5" fmla="*/ 600709 w 805179"/>
              <a:gd name="connsiteY5" fmla="*/ 222758 h 229108"/>
              <a:gd name="connsiteX6" fmla="*/ 798829 w 805179"/>
              <a:gd name="connsiteY6" fmla="*/ 114553 h 229108"/>
              <a:gd name="connsiteX7" fmla="*/ 600709 w 805179"/>
              <a:gd name="connsiteY7" fmla="*/ 6350 h 2291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05179" h="229108">
                <a:moveTo>
                  <a:pt x="600709" y="6350"/>
                </a:moveTo>
                <a:lnTo>
                  <a:pt x="600709" y="60451"/>
                </a:lnTo>
                <a:lnTo>
                  <a:pt x="6350" y="60451"/>
                </a:lnTo>
                <a:lnTo>
                  <a:pt x="6350" y="168655"/>
                </a:lnTo>
                <a:lnTo>
                  <a:pt x="600709" y="168655"/>
                </a:lnTo>
                <a:lnTo>
                  <a:pt x="600709" y="222758"/>
                </a:lnTo>
                <a:lnTo>
                  <a:pt x="798829" y="114553"/>
                </a:lnTo>
                <a:lnTo>
                  <a:pt x="600709" y="6350"/>
                </a:lnTo>
              </a:path>
            </a:pathLst>
          </a:custGeom>
          <a:solidFill>
            <a:srgbClr val="000000">
              <a:alpha val="0"/>
            </a:srgbClr>
          </a:solidFill>
          <a:ln w="12700">
            <a:solidFill>
              <a:srgbClr val="4D4D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a:extLst>
              <a:ext uri="{FF2B5EF4-FFF2-40B4-BE49-F238E27FC236}">
                <a16:creationId xmlns:a16="http://schemas.microsoft.com/office/drawing/2014/main" id="{9A1B0C66-622B-0955-7FA7-DCDD2FB13598}"/>
              </a:ext>
            </a:extLst>
          </p:cNvPr>
          <p:cNvSpPr/>
          <p:nvPr/>
        </p:nvSpPr>
        <p:spPr>
          <a:xfrm>
            <a:off x="5087620" y="5460415"/>
            <a:ext cx="792479" cy="215646"/>
          </a:xfrm>
          <a:custGeom>
            <a:avLst/>
            <a:gdLst>
              <a:gd name="connsiteX0" fmla="*/ 594359 w 792479"/>
              <a:gd name="connsiteY0" fmla="*/ 0 h 215646"/>
              <a:gd name="connsiteX1" fmla="*/ 594359 w 792479"/>
              <a:gd name="connsiteY1" fmla="*/ 54102 h 215646"/>
              <a:gd name="connsiteX2" fmla="*/ 0 w 792479"/>
              <a:gd name="connsiteY2" fmla="*/ 54102 h 215646"/>
              <a:gd name="connsiteX3" fmla="*/ 0 w 792479"/>
              <a:gd name="connsiteY3" fmla="*/ 162305 h 215646"/>
              <a:gd name="connsiteX4" fmla="*/ 594359 w 792479"/>
              <a:gd name="connsiteY4" fmla="*/ 162305 h 215646"/>
              <a:gd name="connsiteX5" fmla="*/ 594359 w 792479"/>
              <a:gd name="connsiteY5" fmla="*/ 215646 h 215646"/>
              <a:gd name="connsiteX6" fmla="*/ 792479 w 792479"/>
              <a:gd name="connsiteY6" fmla="*/ 108204 h 215646"/>
              <a:gd name="connsiteX7" fmla="*/ 594359 w 792479"/>
              <a:gd name="connsiteY7" fmla="*/ 0 h 2156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92479" h="215646">
                <a:moveTo>
                  <a:pt x="594359" y="0"/>
                </a:moveTo>
                <a:lnTo>
                  <a:pt x="594359" y="54102"/>
                </a:lnTo>
                <a:lnTo>
                  <a:pt x="0" y="54102"/>
                </a:lnTo>
                <a:lnTo>
                  <a:pt x="0" y="162305"/>
                </a:lnTo>
                <a:lnTo>
                  <a:pt x="594359" y="162305"/>
                </a:lnTo>
                <a:lnTo>
                  <a:pt x="594359" y="215646"/>
                </a:lnTo>
                <a:lnTo>
                  <a:pt x="792479" y="108204"/>
                </a:lnTo>
                <a:lnTo>
                  <a:pt x="594359" y="0"/>
                </a:lnTo>
              </a:path>
            </a:pathLst>
          </a:custGeom>
          <a:solidFill>
            <a:srgbClr val="954E1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a:extLst>
              <a:ext uri="{FF2B5EF4-FFF2-40B4-BE49-F238E27FC236}">
                <a16:creationId xmlns:a16="http://schemas.microsoft.com/office/drawing/2014/main" id="{85A938D7-4C78-FD89-94FA-B9410124EDAC}"/>
              </a:ext>
            </a:extLst>
          </p:cNvPr>
          <p:cNvSpPr/>
          <p:nvPr/>
        </p:nvSpPr>
        <p:spPr>
          <a:xfrm>
            <a:off x="5081270" y="5454065"/>
            <a:ext cx="805179" cy="228346"/>
          </a:xfrm>
          <a:custGeom>
            <a:avLst/>
            <a:gdLst>
              <a:gd name="connsiteX0" fmla="*/ 600709 w 805179"/>
              <a:gd name="connsiteY0" fmla="*/ 6350 h 228346"/>
              <a:gd name="connsiteX1" fmla="*/ 600709 w 805179"/>
              <a:gd name="connsiteY1" fmla="*/ 60452 h 228346"/>
              <a:gd name="connsiteX2" fmla="*/ 6350 w 805179"/>
              <a:gd name="connsiteY2" fmla="*/ 60452 h 228346"/>
              <a:gd name="connsiteX3" fmla="*/ 6350 w 805179"/>
              <a:gd name="connsiteY3" fmla="*/ 168655 h 228346"/>
              <a:gd name="connsiteX4" fmla="*/ 600709 w 805179"/>
              <a:gd name="connsiteY4" fmla="*/ 168655 h 228346"/>
              <a:gd name="connsiteX5" fmla="*/ 600709 w 805179"/>
              <a:gd name="connsiteY5" fmla="*/ 221996 h 228346"/>
              <a:gd name="connsiteX6" fmla="*/ 798829 w 805179"/>
              <a:gd name="connsiteY6" fmla="*/ 114554 h 228346"/>
              <a:gd name="connsiteX7" fmla="*/ 600709 w 805179"/>
              <a:gd name="connsiteY7" fmla="*/ 6350 h 2283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05179" h="228346">
                <a:moveTo>
                  <a:pt x="600709" y="6350"/>
                </a:moveTo>
                <a:lnTo>
                  <a:pt x="600709" y="60452"/>
                </a:lnTo>
                <a:lnTo>
                  <a:pt x="6350" y="60452"/>
                </a:lnTo>
                <a:lnTo>
                  <a:pt x="6350" y="168655"/>
                </a:lnTo>
                <a:lnTo>
                  <a:pt x="600709" y="168655"/>
                </a:lnTo>
                <a:lnTo>
                  <a:pt x="600709" y="221996"/>
                </a:lnTo>
                <a:lnTo>
                  <a:pt x="798829" y="114554"/>
                </a:lnTo>
                <a:lnTo>
                  <a:pt x="600709" y="6350"/>
                </a:lnTo>
              </a:path>
            </a:pathLst>
          </a:custGeom>
          <a:solidFill>
            <a:srgbClr val="000000">
              <a:alpha val="0"/>
            </a:srgbClr>
          </a:solidFill>
          <a:ln w="12700">
            <a:solidFill>
              <a:srgbClr val="4D4D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1">
            <a:extLst>
              <a:ext uri="{FF2B5EF4-FFF2-40B4-BE49-F238E27FC236}">
                <a16:creationId xmlns:a16="http://schemas.microsoft.com/office/drawing/2014/main" id="{042CB345-3E26-A423-9069-45FCCFA48D84}"/>
              </a:ext>
            </a:extLst>
          </p:cNvPr>
          <p:cNvSpPr txBox="1"/>
          <p:nvPr/>
        </p:nvSpPr>
        <p:spPr>
          <a:xfrm>
            <a:off x="1201674" y="4549318"/>
            <a:ext cx="1277594" cy="495007"/>
          </a:xfrm>
          <a:prstGeom prst="rect">
            <a:avLst/>
          </a:prstGeom>
          <a:noFill/>
        </p:spPr>
        <p:txBody>
          <a:bodyPr wrap="none" lIns="0" tIns="0" rIns="0" rtlCol="0">
            <a:spAutoFit/>
          </a:bodyPr>
          <a:lstStyle/>
          <a:p>
            <a:pPr>
              <a:lnSpc>
                <a:spcPts val="3500"/>
              </a:lnSpc>
              <a:tabLst/>
            </a:pPr>
            <a:r>
              <a:rPr lang="en-US" altLang="zh-CN" sz="2800" b="1" dirty="0">
                <a:solidFill>
                  <a:srgbClr val="954E1D"/>
                </a:solidFill>
                <a:latin typeface="Arial" pitchFamily="34" charset="0"/>
                <a:cs typeface="Arial" pitchFamily="34" charset="0"/>
              </a:rPr>
              <a:t>Vật</a:t>
            </a:r>
            <a:r>
              <a:rPr lang="en-US" altLang="zh-CN" sz="2800" dirty="0">
                <a:latin typeface="Arial" pitchFamily="34" charset="0"/>
                <a:cs typeface="Arial" pitchFamily="34" charset="0"/>
              </a:rPr>
              <a:t> </a:t>
            </a:r>
            <a:r>
              <a:rPr lang="en-US" altLang="zh-CN" sz="2800" b="1" dirty="0">
                <a:solidFill>
                  <a:srgbClr val="954E1D"/>
                </a:solidFill>
                <a:latin typeface="Arial" pitchFamily="34" charset="0"/>
                <a:cs typeface="Arial" pitchFamily="34" charset="0"/>
              </a:rPr>
              <a:t>liệu</a:t>
            </a:r>
          </a:p>
        </p:txBody>
      </p:sp>
      <p:sp>
        <p:nvSpPr>
          <p:cNvPr id="27" name="TextBox 1">
            <a:extLst>
              <a:ext uri="{FF2B5EF4-FFF2-40B4-BE49-F238E27FC236}">
                <a16:creationId xmlns:a16="http://schemas.microsoft.com/office/drawing/2014/main" id="{A0E753DD-976D-A9C1-1076-C4B00A1832CF}"/>
              </a:ext>
            </a:extLst>
          </p:cNvPr>
          <p:cNvSpPr txBox="1"/>
          <p:nvPr/>
        </p:nvSpPr>
        <p:spPr>
          <a:xfrm>
            <a:off x="3398774" y="4625518"/>
            <a:ext cx="1437894" cy="354521"/>
          </a:xfrm>
          <a:prstGeom prst="rect">
            <a:avLst/>
          </a:prstGeom>
          <a:noFill/>
        </p:spPr>
        <p:txBody>
          <a:bodyPr wrap="none" lIns="0" tIns="0" rIns="0" rtlCol="0">
            <a:spAutoFit/>
          </a:bodyPr>
          <a:lstStyle/>
          <a:p>
            <a:pPr>
              <a:lnSpc>
                <a:spcPts val="2600"/>
              </a:lnSpc>
              <a:tabLst/>
            </a:pPr>
            <a:r>
              <a:rPr lang="en-US" altLang="zh-CN" sz="1997" b="1" dirty="0">
                <a:solidFill>
                  <a:srgbClr val="CC0000"/>
                </a:solidFill>
                <a:latin typeface="Arial" pitchFamily="34" charset="0"/>
                <a:cs typeface="Arial" pitchFamily="34" charset="0"/>
              </a:rPr>
              <a:t>V</a:t>
            </a:r>
            <a:r>
              <a:rPr lang="en-US" altLang="zh-CN" sz="1997" dirty="0">
                <a:solidFill>
                  <a:srgbClr val="CC0000"/>
                </a:solidFill>
                <a:latin typeface="Arial" pitchFamily="34" charset="0"/>
                <a:cs typeface="Arial" pitchFamily="34" charset="0"/>
              </a:rPr>
              <a:t>ậ</a:t>
            </a:r>
            <a:r>
              <a:rPr lang="en-US" altLang="zh-CN" sz="1997" b="1" dirty="0">
                <a:solidFill>
                  <a:srgbClr val="CC0000"/>
                </a:solidFill>
                <a:latin typeface="Arial" pitchFamily="34" charset="0"/>
                <a:cs typeface="Arial" pitchFamily="34" charset="0"/>
              </a:rPr>
              <a:t>t</a:t>
            </a:r>
            <a:r>
              <a:rPr lang="en-US" altLang="zh-CN" sz="1997" dirty="0">
                <a:solidFill>
                  <a:srgbClr val="CC0000"/>
                </a:solidFill>
                <a:latin typeface="Arial" pitchFamily="34" charset="0"/>
                <a:cs typeface="Arial" pitchFamily="34" charset="0"/>
              </a:rPr>
              <a:t> </a:t>
            </a:r>
            <a:r>
              <a:rPr lang="en-US" altLang="zh-CN" sz="1997" b="1" dirty="0">
                <a:solidFill>
                  <a:srgbClr val="CC0000"/>
                </a:solidFill>
                <a:latin typeface="Arial" pitchFamily="34" charset="0"/>
                <a:cs typeface="Arial" pitchFamily="34" charset="0"/>
              </a:rPr>
              <a:t>li</a:t>
            </a:r>
            <a:r>
              <a:rPr lang="en-US" altLang="zh-CN" sz="1997" dirty="0">
                <a:solidFill>
                  <a:srgbClr val="CC0000"/>
                </a:solidFill>
                <a:latin typeface="Arial" pitchFamily="34" charset="0"/>
                <a:cs typeface="Arial" pitchFamily="34" charset="0"/>
              </a:rPr>
              <a:t>ệ</a:t>
            </a:r>
            <a:r>
              <a:rPr lang="en-US" altLang="zh-CN" sz="1997" b="1" dirty="0">
                <a:solidFill>
                  <a:srgbClr val="CC0000"/>
                </a:solidFill>
                <a:latin typeface="Arial" pitchFamily="34" charset="0"/>
                <a:cs typeface="Arial" pitchFamily="34" charset="0"/>
              </a:rPr>
              <a:t>u</a:t>
            </a:r>
            <a:r>
              <a:rPr lang="en-US" altLang="zh-CN" sz="1997" dirty="0">
                <a:solidFill>
                  <a:srgbClr val="CC0000"/>
                </a:solidFill>
                <a:latin typeface="Arial" pitchFamily="34" charset="0"/>
                <a:cs typeface="Arial" pitchFamily="34" charset="0"/>
              </a:rPr>
              <a:t> </a:t>
            </a:r>
            <a:r>
              <a:rPr lang="en-US" altLang="zh-CN" sz="1997" b="1" dirty="0">
                <a:solidFill>
                  <a:srgbClr val="CC0000"/>
                </a:solidFill>
                <a:latin typeface="Arial" pitchFamily="34" charset="0"/>
                <a:cs typeface="Arial" pitchFamily="34" charset="0"/>
              </a:rPr>
              <a:t>d</a:t>
            </a:r>
            <a:r>
              <a:rPr lang="en-US" altLang="zh-CN" sz="1997" dirty="0">
                <a:solidFill>
                  <a:srgbClr val="CC0000"/>
                </a:solidFill>
                <a:latin typeface="Arial" pitchFamily="34" charset="0"/>
                <a:cs typeface="Arial" pitchFamily="34" charset="0"/>
              </a:rPr>
              <a:t>ẻ</a:t>
            </a:r>
            <a:r>
              <a:rPr lang="en-US" altLang="zh-CN" sz="1997" b="1" dirty="0">
                <a:solidFill>
                  <a:srgbClr val="CC0000"/>
                </a:solidFill>
                <a:latin typeface="Arial" pitchFamily="34" charset="0"/>
                <a:cs typeface="Arial" pitchFamily="34" charset="0"/>
              </a:rPr>
              <a:t>o</a:t>
            </a:r>
          </a:p>
        </p:txBody>
      </p:sp>
      <p:sp>
        <p:nvSpPr>
          <p:cNvPr id="28" name="TextBox 1">
            <a:extLst>
              <a:ext uri="{FF2B5EF4-FFF2-40B4-BE49-F238E27FC236}">
                <a16:creationId xmlns:a16="http://schemas.microsoft.com/office/drawing/2014/main" id="{D70068E9-6898-55EF-F6C5-4861D0B31646}"/>
              </a:ext>
            </a:extLst>
          </p:cNvPr>
          <p:cNvSpPr txBox="1"/>
          <p:nvPr/>
        </p:nvSpPr>
        <p:spPr>
          <a:xfrm>
            <a:off x="3462274" y="5412918"/>
            <a:ext cx="1452321" cy="354521"/>
          </a:xfrm>
          <a:prstGeom prst="rect">
            <a:avLst/>
          </a:prstGeom>
          <a:noFill/>
        </p:spPr>
        <p:txBody>
          <a:bodyPr wrap="none" lIns="0" tIns="0" rIns="0" rtlCol="0">
            <a:spAutoFit/>
          </a:bodyPr>
          <a:lstStyle/>
          <a:p>
            <a:pPr>
              <a:lnSpc>
                <a:spcPts val="2600"/>
              </a:lnSpc>
              <a:tabLst/>
            </a:pPr>
            <a:r>
              <a:rPr lang="en-US" altLang="zh-CN" sz="1997" b="1" dirty="0">
                <a:solidFill>
                  <a:srgbClr val="CC0000"/>
                </a:solidFill>
                <a:latin typeface="Arial" pitchFamily="34" charset="0"/>
                <a:cs typeface="Arial" pitchFamily="34" charset="0"/>
              </a:rPr>
              <a:t>V</a:t>
            </a:r>
            <a:r>
              <a:rPr lang="en-US" altLang="zh-CN" sz="1997" dirty="0">
                <a:solidFill>
                  <a:srgbClr val="CC0000"/>
                </a:solidFill>
                <a:latin typeface="Arial" pitchFamily="34" charset="0"/>
                <a:cs typeface="Arial" pitchFamily="34" charset="0"/>
              </a:rPr>
              <a:t>ậ</a:t>
            </a:r>
            <a:r>
              <a:rPr lang="en-US" altLang="zh-CN" sz="1997" b="1" dirty="0">
                <a:solidFill>
                  <a:srgbClr val="CC0000"/>
                </a:solidFill>
                <a:latin typeface="Arial" pitchFamily="34" charset="0"/>
                <a:cs typeface="Arial" pitchFamily="34" charset="0"/>
              </a:rPr>
              <a:t>t</a:t>
            </a:r>
            <a:r>
              <a:rPr lang="en-US" altLang="zh-CN" sz="1997" dirty="0">
                <a:solidFill>
                  <a:srgbClr val="CC0000"/>
                </a:solidFill>
                <a:latin typeface="Arial" pitchFamily="34" charset="0"/>
                <a:cs typeface="Arial" pitchFamily="34" charset="0"/>
              </a:rPr>
              <a:t> </a:t>
            </a:r>
            <a:r>
              <a:rPr lang="en-US" altLang="zh-CN" sz="1997" b="1" dirty="0">
                <a:solidFill>
                  <a:srgbClr val="CC0000"/>
                </a:solidFill>
                <a:latin typeface="Arial" pitchFamily="34" charset="0"/>
                <a:cs typeface="Arial" pitchFamily="34" charset="0"/>
              </a:rPr>
              <a:t>li</a:t>
            </a:r>
            <a:r>
              <a:rPr lang="en-US" altLang="zh-CN" sz="1997" dirty="0">
                <a:solidFill>
                  <a:srgbClr val="CC0000"/>
                </a:solidFill>
                <a:latin typeface="Arial" pitchFamily="34" charset="0"/>
                <a:cs typeface="Arial" pitchFamily="34" charset="0"/>
              </a:rPr>
              <a:t>ệ</a:t>
            </a:r>
            <a:r>
              <a:rPr lang="en-US" altLang="zh-CN" sz="1997" b="1" dirty="0">
                <a:solidFill>
                  <a:srgbClr val="CC0000"/>
                </a:solidFill>
                <a:latin typeface="Arial" pitchFamily="34" charset="0"/>
                <a:cs typeface="Arial" pitchFamily="34" charset="0"/>
              </a:rPr>
              <a:t>u</a:t>
            </a:r>
            <a:r>
              <a:rPr lang="en-US" altLang="zh-CN" sz="1997" dirty="0">
                <a:solidFill>
                  <a:srgbClr val="CC0000"/>
                </a:solidFill>
                <a:latin typeface="Arial" pitchFamily="34" charset="0"/>
                <a:cs typeface="Arial" pitchFamily="34" charset="0"/>
              </a:rPr>
              <a:t> </a:t>
            </a:r>
            <a:r>
              <a:rPr lang="en-US" altLang="zh-CN" sz="1997" b="1" dirty="0">
                <a:solidFill>
                  <a:srgbClr val="CC0000"/>
                </a:solidFill>
                <a:latin typeface="Arial" pitchFamily="34" charset="0"/>
                <a:cs typeface="Arial" pitchFamily="34" charset="0"/>
              </a:rPr>
              <a:t>dòn</a:t>
            </a:r>
          </a:p>
        </p:txBody>
      </p:sp>
      <p:sp>
        <p:nvSpPr>
          <p:cNvPr id="29" name="TextBox 1">
            <a:extLst>
              <a:ext uri="{FF2B5EF4-FFF2-40B4-BE49-F238E27FC236}">
                <a16:creationId xmlns:a16="http://schemas.microsoft.com/office/drawing/2014/main" id="{BCD1D1E0-1502-215B-247D-9DDBA1FF758A}"/>
              </a:ext>
            </a:extLst>
          </p:cNvPr>
          <p:cNvSpPr txBox="1"/>
          <p:nvPr/>
        </p:nvSpPr>
        <p:spPr>
          <a:xfrm>
            <a:off x="6103874" y="4625518"/>
            <a:ext cx="2677015" cy="353943"/>
          </a:xfrm>
          <a:prstGeom prst="rect">
            <a:avLst/>
          </a:prstGeom>
          <a:noFill/>
        </p:spPr>
        <p:txBody>
          <a:bodyPr wrap="none" lIns="0" tIns="0" rIns="0" rtlCol="0">
            <a:spAutoFit/>
          </a:bodyPr>
          <a:lstStyle/>
          <a:p>
            <a:pPr>
              <a:lnSpc>
                <a:spcPts val="2400"/>
              </a:lnSpc>
              <a:tabLst/>
            </a:pPr>
            <a:r>
              <a:rPr lang="en-US" altLang="zh-CN" sz="1800" dirty="0">
                <a:solidFill>
                  <a:srgbClr val="0000CC"/>
                </a:solidFill>
                <a:latin typeface="Arial" pitchFamily="34" charset="0"/>
                <a:cs typeface="Arial" pitchFamily="34" charset="0"/>
              </a:rPr>
              <a:t>Phá hủy khi biến dạng lớn</a:t>
            </a:r>
          </a:p>
        </p:txBody>
      </p:sp>
    </p:spTree>
    <p:extLst>
      <p:ext uri="{BB962C8B-B14F-4D97-AF65-F5344CB8AC3E}">
        <p14:creationId xmlns:p14="http://schemas.microsoft.com/office/powerpoint/2010/main" val="288007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1">
            <a:extLst>
              <a:ext uri="{FF2B5EF4-FFF2-40B4-BE49-F238E27FC236}">
                <a16:creationId xmlns:a16="http://schemas.microsoft.com/office/drawing/2014/main" id="{8122084C-C900-B424-86FE-8720D8CC01EA}"/>
              </a:ext>
            </a:extLst>
          </p:cNvPr>
          <p:cNvSpPr txBox="1"/>
          <p:nvPr/>
        </p:nvSpPr>
        <p:spPr>
          <a:xfrm>
            <a:off x="2966257" y="1029737"/>
            <a:ext cx="4020331" cy="443711"/>
          </a:xfrm>
          <a:prstGeom prst="rect">
            <a:avLst/>
          </a:prstGeom>
          <a:noFill/>
        </p:spPr>
        <p:txBody>
          <a:bodyPr wrap="none" lIns="0" tIns="0" rIns="0" rtlCol="0">
            <a:spAutoFit/>
          </a:bodyPr>
          <a:lstStyle/>
          <a:p>
            <a:pPr>
              <a:lnSpc>
                <a:spcPts val="3100"/>
              </a:lnSpc>
              <a:tabLst/>
            </a:pPr>
            <a:r>
              <a:rPr lang="en-US" altLang="zh-CN" sz="2802" dirty="0">
                <a:solidFill>
                  <a:srgbClr val="1A01B1"/>
                </a:solidFill>
                <a:latin typeface="Arial" pitchFamily="34" charset="0"/>
                <a:cs typeface="Arial" pitchFamily="34" charset="0"/>
              </a:rPr>
              <a:t>Vật</a:t>
            </a:r>
            <a:r>
              <a:rPr lang="en-US" altLang="zh-CN" sz="2802" dirty="0">
                <a:latin typeface="Arial" pitchFamily="34" charset="0"/>
                <a:cs typeface="Arial" pitchFamily="34" charset="0"/>
              </a:rPr>
              <a:t> </a:t>
            </a:r>
            <a:r>
              <a:rPr lang="en-US" altLang="zh-CN" sz="2802" dirty="0">
                <a:solidFill>
                  <a:srgbClr val="1A01B1"/>
                </a:solidFill>
                <a:latin typeface="Arial" pitchFamily="34" charset="0"/>
                <a:cs typeface="Arial" pitchFamily="34" charset="0"/>
              </a:rPr>
              <a:t>liệu</a:t>
            </a:r>
            <a:r>
              <a:rPr lang="en-US" altLang="zh-CN" sz="2802" dirty="0">
                <a:latin typeface="Arial" pitchFamily="34" charset="0"/>
                <a:cs typeface="Arial" pitchFamily="34" charset="0"/>
              </a:rPr>
              <a:t> </a:t>
            </a:r>
            <a:r>
              <a:rPr lang="en-US" altLang="zh-CN" sz="2802" dirty="0">
                <a:solidFill>
                  <a:srgbClr val="1A01B1"/>
                </a:solidFill>
                <a:latin typeface="Arial" pitchFamily="34" charset="0"/>
                <a:cs typeface="Arial" pitchFamily="34" charset="0"/>
              </a:rPr>
              <a:t>dẻo,</a:t>
            </a:r>
            <a:r>
              <a:rPr lang="en-US" altLang="zh-CN" sz="2802" dirty="0">
                <a:latin typeface="Arial" pitchFamily="34" charset="0"/>
                <a:cs typeface="Arial" pitchFamily="34" charset="0"/>
              </a:rPr>
              <a:t> </a:t>
            </a:r>
            <a:r>
              <a:rPr lang="en-US" altLang="zh-CN" sz="2802" dirty="0">
                <a:solidFill>
                  <a:srgbClr val="1A01B1"/>
                </a:solidFill>
                <a:latin typeface="Arial" pitchFamily="34" charset="0"/>
                <a:cs typeface="Arial" pitchFamily="34" charset="0"/>
              </a:rPr>
              <a:t>vật</a:t>
            </a:r>
            <a:r>
              <a:rPr lang="en-US" altLang="zh-CN" sz="2802" dirty="0">
                <a:latin typeface="Arial" pitchFamily="34" charset="0"/>
                <a:cs typeface="Arial" pitchFamily="34" charset="0"/>
              </a:rPr>
              <a:t> </a:t>
            </a:r>
            <a:r>
              <a:rPr lang="en-US" altLang="zh-CN" sz="2802" dirty="0">
                <a:solidFill>
                  <a:srgbClr val="1A01B1"/>
                </a:solidFill>
                <a:latin typeface="Arial" pitchFamily="34" charset="0"/>
                <a:cs typeface="Arial" pitchFamily="34" charset="0"/>
              </a:rPr>
              <a:t>liệu</a:t>
            </a:r>
            <a:r>
              <a:rPr lang="en-US" altLang="zh-CN" sz="2802" dirty="0">
                <a:latin typeface="Arial" pitchFamily="34" charset="0"/>
                <a:cs typeface="Arial" pitchFamily="34" charset="0"/>
              </a:rPr>
              <a:t> </a:t>
            </a:r>
            <a:r>
              <a:rPr lang="en-US" altLang="zh-CN" sz="2802" dirty="0">
                <a:solidFill>
                  <a:srgbClr val="1A01B1"/>
                </a:solidFill>
                <a:latin typeface="Arial" pitchFamily="34" charset="0"/>
                <a:cs typeface="Arial" pitchFamily="34" charset="0"/>
              </a:rPr>
              <a:t>giòn</a:t>
            </a:r>
          </a:p>
        </p:txBody>
      </p:sp>
      <p:sp>
        <p:nvSpPr>
          <p:cNvPr id="30" name="TextBox 1">
            <a:extLst>
              <a:ext uri="{FF2B5EF4-FFF2-40B4-BE49-F238E27FC236}">
                <a16:creationId xmlns:a16="http://schemas.microsoft.com/office/drawing/2014/main" id="{BDDE7282-18E7-FA7E-5426-C60956C73F66}"/>
              </a:ext>
            </a:extLst>
          </p:cNvPr>
          <p:cNvSpPr txBox="1"/>
          <p:nvPr/>
        </p:nvSpPr>
        <p:spPr>
          <a:xfrm>
            <a:off x="1119188" y="1251592"/>
            <a:ext cx="1599797" cy="456535"/>
          </a:xfrm>
          <a:prstGeom prst="rect">
            <a:avLst/>
          </a:prstGeom>
          <a:noFill/>
        </p:spPr>
        <p:txBody>
          <a:bodyPr wrap="none" lIns="0" tIns="0" rIns="0" rtlCol="0">
            <a:spAutoFit/>
          </a:bodyPr>
          <a:lstStyle/>
          <a:p>
            <a:pPr>
              <a:lnSpc>
                <a:spcPts val="3200"/>
              </a:lnSpc>
              <a:tabLst/>
            </a:pPr>
            <a:r>
              <a:rPr lang="en-US" altLang="zh-CN" sz="2800">
                <a:latin typeface="Arial" pitchFamily="34" charset="0"/>
                <a:cs typeface="Arial" pitchFamily="34" charset="0"/>
              </a:rPr>
              <a:t>Phân </a:t>
            </a:r>
            <a:r>
              <a:rPr lang="en-US" altLang="zh-CN" sz="2800" dirty="0">
                <a:latin typeface="Arial" pitchFamily="34" charset="0"/>
                <a:cs typeface="Arial" pitchFamily="34" charset="0"/>
              </a:rPr>
              <a:t>loại:</a:t>
            </a:r>
          </a:p>
        </p:txBody>
      </p:sp>
      <p:cxnSp>
        <p:nvCxnSpPr>
          <p:cNvPr id="31" name="Straight Connector 30">
            <a:extLst>
              <a:ext uri="{FF2B5EF4-FFF2-40B4-BE49-F238E27FC236}">
                <a16:creationId xmlns:a16="http://schemas.microsoft.com/office/drawing/2014/main" id="{5F7C4097-4D51-D913-1D2A-CE718A334512}"/>
              </a:ext>
            </a:extLst>
          </p:cNvPr>
          <p:cNvCxnSpPr/>
          <p:nvPr/>
        </p:nvCxnSpPr>
        <p:spPr bwMode="auto">
          <a:xfrm>
            <a:off x="1066800" y="1644349"/>
            <a:ext cx="1600200" cy="0"/>
          </a:xfrm>
          <a:prstGeom prst="line">
            <a:avLst/>
          </a:prstGeom>
          <a:noFill/>
          <a:ln w="25400" cap="flat" cmpd="sng" algn="ctr">
            <a:solidFill>
              <a:srgbClr val="FF0000"/>
            </a:solidFill>
            <a:prstDash val="solid"/>
            <a:round/>
            <a:headEnd type="none" w="med" len="med"/>
            <a:tailEnd type="none" w="med" len="med"/>
          </a:ln>
          <a:effectLst/>
        </p:spPr>
      </p:cxnSp>
      <p:sp>
        <p:nvSpPr>
          <p:cNvPr id="1024" name="TextBox 1">
            <a:extLst>
              <a:ext uri="{FF2B5EF4-FFF2-40B4-BE49-F238E27FC236}">
                <a16:creationId xmlns:a16="http://schemas.microsoft.com/office/drawing/2014/main" id="{FA57A759-75BE-A54B-788E-6BDC1AABE7C2}"/>
              </a:ext>
            </a:extLst>
          </p:cNvPr>
          <p:cNvSpPr txBox="1"/>
          <p:nvPr/>
        </p:nvSpPr>
        <p:spPr>
          <a:xfrm>
            <a:off x="2098204" y="1543411"/>
            <a:ext cx="2346796" cy="3752309"/>
          </a:xfrm>
          <a:prstGeom prst="rect">
            <a:avLst/>
          </a:prstGeom>
          <a:noFill/>
        </p:spPr>
        <p:txBody>
          <a:bodyPr wrap="none" lIns="0" tIns="0" rIns="0" rtlCol="0">
            <a:spAutoFit/>
          </a:bodyPr>
          <a:lstStyle/>
          <a:p>
            <a:pPr>
              <a:lnSpc>
                <a:spcPts val="2600"/>
              </a:lnSpc>
              <a:tabLst>
                <a:tab pos="685800" algn="l"/>
                <a:tab pos="762000" algn="l"/>
              </a:tabLst>
            </a:pPr>
            <a:r>
              <a:rPr lang="en-US" altLang="zh-CN" dirty="0"/>
              <a:t>	</a:t>
            </a:r>
            <a:r>
              <a:rPr lang="en-US" altLang="zh-CN" sz="1997" dirty="0">
                <a:latin typeface="Arial" pitchFamily="34" charset="0"/>
                <a:cs typeface="Arial" pitchFamily="34" charset="0"/>
              </a:rPr>
              <a:t>Đặc điểm</a:t>
            </a:r>
          </a:p>
          <a:p>
            <a:pPr>
              <a:lnSpc>
                <a:spcPts val="2300"/>
              </a:lnSpc>
              <a:tabLst>
                <a:tab pos="685800" algn="l"/>
                <a:tab pos="762000" algn="l"/>
              </a:tabLst>
            </a:pPr>
            <a:r>
              <a:rPr lang="en-US" altLang="zh-CN" dirty="0">
                <a:latin typeface="Arial" pitchFamily="34" charset="0"/>
                <a:cs typeface="Arial" pitchFamily="34" charset="0"/>
              </a:rPr>
              <a:t>		</a:t>
            </a:r>
            <a:r>
              <a:rPr lang="en-US" altLang="zh-CN" sz="1997" dirty="0">
                <a:latin typeface="Arial" pitchFamily="34" charset="0"/>
                <a:cs typeface="Arial" pitchFamily="34" charset="0"/>
              </a:rPr>
              <a:t>phá hủy</a:t>
            </a:r>
            <a:r>
              <a:rPr lang="en-US" altLang="zh-CN" sz="1997" dirty="0">
                <a:solidFill>
                  <a:srgbClr val="4D4D4D"/>
                </a:solidFill>
                <a:latin typeface="Arial" pitchFamily="34" charset="0"/>
                <a:cs typeface="Arial" pitchFamily="34"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a:p>
          <a:p>
            <a:pPr>
              <a:lnSpc>
                <a:spcPts val="1000"/>
              </a:lnSpc>
            </a:pPr>
            <a:endParaRPr lang="en-US" altLang="zh-CN"/>
          </a:p>
          <a:p>
            <a:pPr>
              <a:lnSpc>
                <a:spcPts val="1000"/>
              </a:lnSpc>
            </a:pPr>
            <a:endParaRPr lang="en-US" altLang="zh-CN" dirty="0"/>
          </a:p>
          <a:p>
            <a:pPr>
              <a:lnSpc>
                <a:spcPts val="3000"/>
              </a:lnSpc>
              <a:tabLst>
                <a:tab pos="685800" algn="l"/>
                <a:tab pos="762000" algn="l"/>
              </a:tabLst>
            </a:pPr>
            <a:r>
              <a:rPr lang="en-US" altLang="zh-CN" sz="1997">
                <a:latin typeface="Arial" pitchFamily="34" charset="0"/>
                <a:cs typeface="Arial" pitchFamily="34" charset="0"/>
              </a:rPr>
              <a:t>Đặc </a:t>
            </a:r>
            <a:r>
              <a:rPr lang="en-US" altLang="zh-CN" sz="1997" dirty="0">
                <a:latin typeface="Arial" pitchFamily="34" charset="0"/>
                <a:cs typeface="Arial" pitchFamily="34" charset="0"/>
              </a:rPr>
              <a:t>điểm biến dạng:</a:t>
            </a:r>
          </a:p>
        </p:txBody>
      </p:sp>
      <p:pic>
        <p:nvPicPr>
          <p:cNvPr id="1025" name="Picture 3">
            <a:extLst>
              <a:ext uri="{FF2B5EF4-FFF2-40B4-BE49-F238E27FC236}">
                <a16:creationId xmlns:a16="http://schemas.microsoft.com/office/drawing/2014/main" id="{BAEA155F-0F18-D27F-00F3-A9F14C9D7765}"/>
              </a:ext>
            </a:extLst>
          </p:cNvPr>
          <p:cNvPicPr>
            <a:picLocks noChangeAspect="1" noChangeArrowheads="1"/>
          </p:cNvPicPr>
          <p:nvPr/>
        </p:nvPicPr>
        <p:blipFill>
          <a:blip r:embed="rId3"/>
          <a:srcRect/>
          <a:stretch>
            <a:fillRect/>
          </a:stretch>
        </p:blipFill>
        <p:spPr bwMode="auto">
          <a:xfrm>
            <a:off x="4445000" y="2039139"/>
            <a:ext cx="3822700" cy="2832100"/>
          </a:xfrm>
          <a:prstGeom prst="rect">
            <a:avLst/>
          </a:prstGeom>
          <a:noFill/>
        </p:spPr>
      </p:pic>
      <p:sp>
        <p:nvSpPr>
          <p:cNvPr id="1026" name="TextBox 1">
            <a:extLst>
              <a:ext uri="{FF2B5EF4-FFF2-40B4-BE49-F238E27FC236}">
                <a16:creationId xmlns:a16="http://schemas.microsoft.com/office/drawing/2014/main" id="{52333ED0-3AA0-976A-4628-024C9EB5FF93}"/>
              </a:ext>
            </a:extLst>
          </p:cNvPr>
          <p:cNvSpPr txBox="1"/>
          <p:nvPr/>
        </p:nvSpPr>
        <p:spPr>
          <a:xfrm>
            <a:off x="4267200" y="1531139"/>
            <a:ext cx="1078821" cy="3726661"/>
          </a:xfrm>
          <a:prstGeom prst="rect">
            <a:avLst/>
          </a:prstGeom>
          <a:noFill/>
        </p:spPr>
        <p:txBody>
          <a:bodyPr wrap="none" lIns="0" tIns="0" rIns="0" rtlCol="0">
            <a:spAutoFit/>
          </a:bodyPr>
          <a:lstStyle/>
          <a:p>
            <a:pPr>
              <a:lnSpc>
                <a:spcPts val="3200"/>
              </a:lnSpc>
              <a:tabLst>
                <a:tab pos="292100" algn="l"/>
              </a:tabLst>
            </a:pPr>
            <a:r>
              <a:rPr lang="en-US" altLang="zh-CN" sz="2400" dirty="0">
                <a:solidFill>
                  <a:srgbClr val="CC3300"/>
                </a:solidFill>
                <a:latin typeface="Arial" pitchFamily="34" charset="0"/>
                <a:cs typeface="Arial" pitchFamily="34" charset="0"/>
              </a:rPr>
              <a:t>Rất</a:t>
            </a:r>
            <a:r>
              <a:rPr lang="en-US" altLang="zh-CN" sz="2400" dirty="0">
                <a:latin typeface="Arial" pitchFamily="34" charset="0"/>
                <a:cs typeface="Arial" pitchFamily="34" charset="0"/>
              </a:rPr>
              <a:t> </a:t>
            </a:r>
            <a:r>
              <a:rPr lang="en-US" altLang="zh-CN" sz="2400" dirty="0">
                <a:solidFill>
                  <a:srgbClr val="CC3300"/>
                </a:solidFill>
                <a:latin typeface="Arial" pitchFamily="34" charset="0"/>
                <a:cs typeface="Arial" pitchFamily="34" charset="0"/>
              </a:rPr>
              <a:t>dẻo</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500"/>
              </a:lnSpc>
              <a:tabLst>
                <a:tab pos="292100" algn="l"/>
              </a:tabLst>
            </a:pPr>
            <a:r>
              <a:rPr lang="en-US" altLang="zh-CN" dirty="0">
                <a:latin typeface="Arial" pitchFamily="34" charset="0"/>
                <a:cs typeface="Arial" pitchFamily="34" charset="0"/>
              </a:rPr>
              <a:t>	</a:t>
            </a:r>
            <a:r>
              <a:rPr lang="en-US" altLang="zh-CN" sz="2400" dirty="0">
                <a:solidFill>
                  <a:srgbClr val="CC3300"/>
                </a:solidFill>
                <a:latin typeface="Arial" pitchFamily="34" charset="0"/>
                <a:cs typeface="Arial" pitchFamily="34" charset="0"/>
              </a:rPr>
              <a:t>Lớn</a:t>
            </a:r>
          </a:p>
        </p:txBody>
      </p:sp>
      <p:sp>
        <p:nvSpPr>
          <p:cNvPr id="1028" name="TextBox 1">
            <a:extLst>
              <a:ext uri="{FF2B5EF4-FFF2-40B4-BE49-F238E27FC236}">
                <a16:creationId xmlns:a16="http://schemas.microsoft.com/office/drawing/2014/main" id="{74C3B2F6-36CD-A644-0AF5-077AD48306F9}"/>
              </a:ext>
            </a:extLst>
          </p:cNvPr>
          <p:cNvSpPr txBox="1"/>
          <p:nvPr/>
        </p:nvSpPr>
        <p:spPr>
          <a:xfrm>
            <a:off x="5702300" y="1531139"/>
            <a:ext cx="1259960" cy="3713837"/>
          </a:xfrm>
          <a:prstGeom prst="rect">
            <a:avLst/>
          </a:prstGeom>
          <a:noFill/>
        </p:spPr>
        <p:txBody>
          <a:bodyPr wrap="none" lIns="0" tIns="0" rIns="0" rtlCol="0">
            <a:spAutoFit/>
          </a:bodyPr>
          <a:lstStyle/>
          <a:p>
            <a:pPr>
              <a:lnSpc>
                <a:spcPts val="3200"/>
              </a:lnSpc>
              <a:tabLst>
                <a:tab pos="76200" algn="l"/>
              </a:tabLst>
            </a:pPr>
            <a:r>
              <a:rPr lang="en-US" altLang="zh-CN" dirty="0">
                <a:latin typeface="Arial" pitchFamily="34" charset="0"/>
                <a:cs typeface="Arial" pitchFamily="34" charset="0"/>
              </a:rPr>
              <a:t>	</a:t>
            </a:r>
            <a:r>
              <a:rPr lang="en-US" altLang="zh-CN" sz="2400" dirty="0">
                <a:solidFill>
                  <a:srgbClr val="00CC00"/>
                </a:solidFill>
                <a:latin typeface="Arial" pitchFamily="34" charset="0"/>
                <a:cs typeface="Arial" pitchFamily="34" charset="0"/>
              </a:rPr>
              <a:t>Dẻo</a:t>
            </a:r>
            <a:r>
              <a:rPr lang="en-US" altLang="zh-CN" sz="2400" dirty="0">
                <a:latin typeface="Arial" pitchFamily="34" charset="0"/>
                <a:cs typeface="Arial" pitchFamily="34" charset="0"/>
              </a:rPr>
              <a:t> </a:t>
            </a:r>
            <a:r>
              <a:rPr lang="en-US" altLang="zh-CN" sz="2400" dirty="0">
                <a:solidFill>
                  <a:srgbClr val="00CC00"/>
                </a:solidFill>
                <a:latin typeface="Arial" pitchFamily="34" charset="0"/>
                <a:cs typeface="Arial" pitchFamily="34" charset="0"/>
              </a:rPr>
              <a:t>vừa</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76200" algn="l"/>
              </a:tabLst>
            </a:pPr>
            <a:r>
              <a:rPr lang="en-US" altLang="zh-CN" sz="1997" dirty="0">
                <a:solidFill>
                  <a:srgbClr val="00CC00"/>
                </a:solidFill>
                <a:latin typeface="Arial" pitchFamily="34" charset="0"/>
                <a:cs typeface="Arial" pitchFamily="34" charset="0"/>
              </a:rPr>
              <a:t>Trung</a:t>
            </a:r>
            <a:r>
              <a:rPr lang="en-US" altLang="zh-CN" sz="1997" dirty="0">
                <a:latin typeface="Arial" pitchFamily="34" charset="0"/>
                <a:cs typeface="Arial" pitchFamily="34" charset="0"/>
              </a:rPr>
              <a:t> </a:t>
            </a:r>
            <a:r>
              <a:rPr lang="en-US" altLang="zh-CN" sz="1997" dirty="0">
                <a:solidFill>
                  <a:srgbClr val="00CC00"/>
                </a:solidFill>
                <a:latin typeface="Arial" pitchFamily="34" charset="0"/>
                <a:cs typeface="Arial" pitchFamily="34" charset="0"/>
              </a:rPr>
              <a:t>bình</a:t>
            </a:r>
          </a:p>
        </p:txBody>
      </p:sp>
      <p:sp>
        <p:nvSpPr>
          <p:cNvPr id="1030" name="TextBox 1">
            <a:extLst>
              <a:ext uri="{FF2B5EF4-FFF2-40B4-BE49-F238E27FC236}">
                <a16:creationId xmlns:a16="http://schemas.microsoft.com/office/drawing/2014/main" id="{42774910-F365-2343-2CCF-C96F19C5877B}"/>
              </a:ext>
            </a:extLst>
          </p:cNvPr>
          <p:cNvSpPr txBox="1"/>
          <p:nvPr/>
        </p:nvSpPr>
        <p:spPr>
          <a:xfrm>
            <a:off x="7581900" y="1620039"/>
            <a:ext cx="565861" cy="3624069"/>
          </a:xfrm>
          <a:prstGeom prst="rect">
            <a:avLst/>
          </a:prstGeom>
          <a:noFill/>
        </p:spPr>
        <p:txBody>
          <a:bodyPr wrap="none" lIns="0" tIns="0" rIns="0" rtlCol="0">
            <a:spAutoFit/>
          </a:bodyPr>
          <a:lstStyle/>
          <a:p>
            <a:pPr>
              <a:lnSpc>
                <a:spcPts val="2600"/>
              </a:lnSpc>
              <a:tabLst>
                <a:tab pos="215900" algn="l"/>
              </a:tabLst>
            </a:pPr>
            <a:r>
              <a:rPr lang="en-US" altLang="zh-CN" sz="2400" dirty="0">
                <a:solidFill>
                  <a:srgbClr val="FF0000"/>
                </a:solidFill>
                <a:latin typeface="Arial" pitchFamily="34" charset="0"/>
                <a:cs typeface="Arial" pitchFamily="34" charset="0"/>
              </a:rPr>
              <a:t>Dòn</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215900" algn="l"/>
              </a:tabLst>
            </a:pPr>
            <a:r>
              <a:rPr lang="en-US" altLang="zh-CN" dirty="0">
                <a:latin typeface="Arial" pitchFamily="34" charset="0"/>
                <a:cs typeface="Arial" pitchFamily="34" charset="0"/>
              </a:rPr>
              <a:t>	</a:t>
            </a:r>
            <a:r>
              <a:rPr lang="en-US" altLang="zh-CN" sz="1997" dirty="0">
                <a:solidFill>
                  <a:srgbClr val="FF0000"/>
                </a:solidFill>
                <a:latin typeface="Arial" pitchFamily="34" charset="0"/>
                <a:cs typeface="Arial" pitchFamily="34" charset="0"/>
              </a:rPr>
              <a:t>Bé</a:t>
            </a:r>
          </a:p>
        </p:txBody>
      </p:sp>
      <p:sp>
        <p:nvSpPr>
          <p:cNvPr id="1031" name="TextBox 1">
            <a:extLst>
              <a:ext uri="{FF2B5EF4-FFF2-40B4-BE49-F238E27FC236}">
                <a16:creationId xmlns:a16="http://schemas.microsoft.com/office/drawing/2014/main" id="{67665F25-CB0E-5973-1964-43F73306B7B0}"/>
              </a:ext>
            </a:extLst>
          </p:cNvPr>
          <p:cNvSpPr txBox="1"/>
          <p:nvPr/>
        </p:nvSpPr>
        <p:spPr>
          <a:xfrm>
            <a:off x="7480300" y="5308600"/>
            <a:ext cx="1122102" cy="648896"/>
          </a:xfrm>
          <a:prstGeom prst="rect">
            <a:avLst/>
          </a:prstGeom>
          <a:solidFill>
            <a:schemeClr val="accent6"/>
          </a:solidFill>
        </p:spPr>
        <p:txBody>
          <a:bodyPr wrap="none" lIns="0" tIns="0" rIns="0" rtlCol="0">
            <a:spAutoFit/>
          </a:bodyPr>
          <a:lstStyle/>
          <a:p>
            <a:pPr>
              <a:lnSpc>
                <a:spcPts val="2200"/>
              </a:lnSpc>
              <a:tabLst>
                <a:tab pos="177800" algn="l"/>
              </a:tabLst>
            </a:pPr>
            <a:r>
              <a:rPr lang="en-US" altLang="zh-CN" dirty="0">
                <a:latin typeface="Arial" pitchFamily="34" charset="0"/>
                <a:cs typeface="Arial" pitchFamily="34" charset="0"/>
              </a:rPr>
              <a:t>	</a:t>
            </a:r>
            <a:r>
              <a:rPr lang="en-US" altLang="zh-CN" sz="1997" dirty="0">
                <a:solidFill>
                  <a:srgbClr val="FF0000"/>
                </a:solidFill>
                <a:latin typeface="Arial" pitchFamily="34" charset="0"/>
                <a:cs typeface="Arial" pitchFamily="34" charset="0"/>
              </a:rPr>
              <a:t>Không</a:t>
            </a:r>
          </a:p>
          <a:p>
            <a:pPr>
              <a:lnSpc>
                <a:spcPts val="2500"/>
              </a:lnSpc>
              <a:tabLst>
                <a:tab pos="177800" algn="l"/>
              </a:tabLst>
            </a:pPr>
            <a:r>
              <a:rPr lang="en-US" altLang="zh-CN" sz="1997" dirty="0">
                <a:solidFill>
                  <a:srgbClr val="FF0000"/>
                </a:solidFill>
                <a:latin typeface="Arial" pitchFamily="34" charset="0"/>
                <a:cs typeface="Arial" pitchFamily="34" charset="0"/>
              </a:rPr>
              <a:t>báo</a:t>
            </a:r>
            <a:r>
              <a:rPr lang="en-US" altLang="zh-CN" sz="1997" dirty="0">
                <a:latin typeface="Arial" pitchFamily="34" charset="0"/>
                <a:cs typeface="Arial" pitchFamily="34" charset="0"/>
              </a:rPr>
              <a:t> </a:t>
            </a:r>
            <a:r>
              <a:rPr lang="en-US" altLang="zh-CN" sz="1997" dirty="0">
                <a:solidFill>
                  <a:srgbClr val="FF0000"/>
                </a:solidFill>
                <a:latin typeface="Arial" pitchFamily="34" charset="0"/>
                <a:cs typeface="Arial" pitchFamily="34" charset="0"/>
              </a:rPr>
              <a:t>trước</a:t>
            </a:r>
          </a:p>
        </p:txBody>
      </p:sp>
      <p:sp>
        <p:nvSpPr>
          <p:cNvPr id="1032" name="TextBox 1">
            <a:extLst>
              <a:ext uri="{FF2B5EF4-FFF2-40B4-BE49-F238E27FC236}">
                <a16:creationId xmlns:a16="http://schemas.microsoft.com/office/drawing/2014/main" id="{27E3AB1C-FBF8-7142-4D60-7000E5B6C583}"/>
              </a:ext>
            </a:extLst>
          </p:cNvPr>
          <p:cNvSpPr txBox="1"/>
          <p:nvPr/>
        </p:nvSpPr>
        <p:spPr>
          <a:xfrm>
            <a:off x="4192089" y="5416009"/>
            <a:ext cx="3196388" cy="379591"/>
          </a:xfrm>
          <a:prstGeom prst="rect">
            <a:avLst/>
          </a:prstGeom>
          <a:solidFill>
            <a:schemeClr val="accent6"/>
          </a:solidFill>
        </p:spPr>
        <p:txBody>
          <a:bodyPr wrap="none" lIns="0" tIns="0" rIns="0" rtlCol="0">
            <a:spAutoFit/>
          </a:bodyPr>
          <a:lstStyle/>
          <a:p>
            <a:pPr>
              <a:lnSpc>
                <a:spcPts val="2600"/>
              </a:lnSpc>
              <a:tabLst/>
            </a:pPr>
            <a:r>
              <a:rPr lang="en-US" altLang="zh-CN" sz="1997" dirty="0">
                <a:solidFill>
                  <a:srgbClr val="CC3300"/>
                </a:solidFill>
                <a:latin typeface="Arial" pitchFamily="34" charset="0"/>
                <a:cs typeface="Arial" pitchFamily="34" charset="0"/>
              </a:rPr>
              <a:t>Luôn</a:t>
            </a:r>
            <a:r>
              <a:rPr lang="en-US" altLang="zh-CN" sz="1997" dirty="0">
                <a:latin typeface="Arial" pitchFamily="34" charset="0"/>
                <a:cs typeface="Arial" pitchFamily="34" charset="0"/>
              </a:rPr>
              <a:t> </a:t>
            </a:r>
            <a:r>
              <a:rPr lang="en-US" altLang="zh-CN" sz="1997" dirty="0">
                <a:solidFill>
                  <a:srgbClr val="CC3300"/>
                </a:solidFill>
                <a:latin typeface="Arial" pitchFamily="34" charset="0"/>
                <a:cs typeface="Arial" pitchFamily="34" charset="0"/>
              </a:rPr>
              <a:t>báo</a:t>
            </a:r>
            <a:r>
              <a:rPr lang="en-US" altLang="zh-CN" sz="1997" dirty="0">
                <a:latin typeface="Arial" pitchFamily="34" charset="0"/>
                <a:cs typeface="Arial" pitchFamily="34" charset="0"/>
              </a:rPr>
              <a:t> </a:t>
            </a:r>
            <a:r>
              <a:rPr lang="en-US" altLang="zh-CN" sz="1997" dirty="0">
                <a:solidFill>
                  <a:srgbClr val="CC3300"/>
                </a:solidFill>
                <a:latin typeface="Arial" pitchFamily="34" charset="0"/>
                <a:cs typeface="Arial" pitchFamily="34" charset="0"/>
              </a:rPr>
              <a:t>trước</a:t>
            </a:r>
            <a:r>
              <a:rPr lang="en-US" altLang="zh-CN" sz="1997" dirty="0">
                <a:latin typeface="Arial" pitchFamily="34" charset="0"/>
                <a:cs typeface="Arial" pitchFamily="34" charset="0"/>
              </a:rPr>
              <a:t>    </a:t>
            </a:r>
            <a:r>
              <a:rPr lang="en-US" altLang="zh-CN" sz="1997" dirty="0">
                <a:solidFill>
                  <a:srgbClr val="1A01B1"/>
                </a:solidFill>
                <a:latin typeface="Arial" pitchFamily="34" charset="0"/>
                <a:cs typeface="Arial" pitchFamily="34" charset="0"/>
              </a:rPr>
              <a:t>Báo</a:t>
            </a:r>
            <a:r>
              <a:rPr lang="en-US" altLang="zh-CN" sz="1997" dirty="0">
                <a:latin typeface="Arial" pitchFamily="34" charset="0"/>
                <a:cs typeface="Arial" pitchFamily="34" charset="0"/>
              </a:rPr>
              <a:t> </a:t>
            </a:r>
            <a:r>
              <a:rPr lang="en-US" altLang="zh-CN" sz="1997" dirty="0">
                <a:solidFill>
                  <a:srgbClr val="1A01B1"/>
                </a:solidFill>
                <a:latin typeface="Arial" pitchFamily="34" charset="0"/>
                <a:cs typeface="Arial" pitchFamily="34" charset="0"/>
              </a:rPr>
              <a:t>trước</a:t>
            </a:r>
          </a:p>
        </p:txBody>
      </p:sp>
      <p:sp>
        <p:nvSpPr>
          <p:cNvPr id="1033" name="TextBox 1">
            <a:extLst>
              <a:ext uri="{FF2B5EF4-FFF2-40B4-BE49-F238E27FC236}">
                <a16:creationId xmlns:a16="http://schemas.microsoft.com/office/drawing/2014/main" id="{22E2662F-6808-8214-9C34-5B76F93CA9A2}"/>
              </a:ext>
            </a:extLst>
          </p:cNvPr>
          <p:cNvSpPr txBox="1"/>
          <p:nvPr/>
        </p:nvSpPr>
        <p:spPr>
          <a:xfrm>
            <a:off x="1493602" y="5487401"/>
            <a:ext cx="2120773" cy="379591"/>
          </a:xfrm>
          <a:prstGeom prst="rect">
            <a:avLst/>
          </a:prstGeom>
          <a:noFill/>
        </p:spPr>
        <p:txBody>
          <a:bodyPr wrap="none" lIns="0" tIns="0" rIns="0" rtlCol="0">
            <a:spAutoFit/>
          </a:bodyPr>
          <a:lstStyle/>
          <a:p>
            <a:pPr>
              <a:lnSpc>
                <a:spcPts val="2600"/>
              </a:lnSpc>
              <a:tabLst/>
            </a:pPr>
            <a:r>
              <a:rPr lang="en-US" altLang="zh-CN" sz="1997" dirty="0">
                <a:latin typeface="Arial" pitchFamily="34" charset="0"/>
                <a:cs typeface="Arial" pitchFamily="34" charset="0"/>
              </a:rPr>
              <a:t>Dự báo biến dạng:</a:t>
            </a:r>
          </a:p>
        </p:txBody>
      </p:sp>
    </p:spTree>
    <p:extLst>
      <p:ext uri="{BB962C8B-B14F-4D97-AF65-F5344CB8AC3E}">
        <p14:creationId xmlns:p14="http://schemas.microsoft.com/office/powerpoint/2010/main" val="2735041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6" name="TextBox 1">
            <a:extLst>
              <a:ext uri="{FF2B5EF4-FFF2-40B4-BE49-F238E27FC236}">
                <a16:creationId xmlns:a16="http://schemas.microsoft.com/office/drawing/2014/main" id="{8122084C-C900-B424-86FE-8720D8CC01EA}"/>
              </a:ext>
            </a:extLst>
          </p:cNvPr>
          <p:cNvSpPr txBox="1"/>
          <p:nvPr/>
        </p:nvSpPr>
        <p:spPr>
          <a:xfrm>
            <a:off x="2966257" y="1029737"/>
            <a:ext cx="4020331" cy="443711"/>
          </a:xfrm>
          <a:prstGeom prst="rect">
            <a:avLst/>
          </a:prstGeom>
          <a:noFill/>
        </p:spPr>
        <p:txBody>
          <a:bodyPr wrap="none" lIns="0" tIns="0" rIns="0" rtlCol="0">
            <a:spAutoFit/>
          </a:bodyPr>
          <a:lstStyle/>
          <a:p>
            <a:pPr>
              <a:lnSpc>
                <a:spcPts val="3100"/>
              </a:lnSpc>
              <a:tabLst/>
            </a:pPr>
            <a:r>
              <a:rPr lang="en-US" altLang="zh-CN" sz="2802" dirty="0">
                <a:solidFill>
                  <a:srgbClr val="1A01B1"/>
                </a:solidFill>
                <a:latin typeface="Arial" pitchFamily="34" charset="0"/>
                <a:cs typeface="Arial" pitchFamily="34" charset="0"/>
              </a:rPr>
              <a:t>Vật</a:t>
            </a:r>
            <a:r>
              <a:rPr lang="en-US" altLang="zh-CN" sz="2802" dirty="0">
                <a:latin typeface="Arial" pitchFamily="34" charset="0"/>
                <a:cs typeface="Arial" pitchFamily="34" charset="0"/>
              </a:rPr>
              <a:t> </a:t>
            </a:r>
            <a:r>
              <a:rPr lang="en-US" altLang="zh-CN" sz="2802" dirty="0">
                <a:solidFill>
                  <a:srgbClr val="1A01B1"/>
                </a:solidFill>
                <a:latin typeface="Arial" pitchFamily="34" charset="0"/>
                <a:cs typeface="Arial" pitchFamily="34" charset="0"/>
              </a:rPr>
              <a:t>liệu</a:t>
            </a:r>
            <a:r>
              <a:rPr lang="en-US" altLang="zh-CN" sz="2802" dirty="0">
                <a:latin typeface="Arial" pitchFamily="34" charset="0"/>
                <a:cs typeface="Arial" pitchFamily="34" charset="0"/>
              </a:rPr>
              <a:t> </a:t>
            </a:r>
            <a:r>
              <a:rPr lang="en-US" altLang="zh-CN" sz="2802" dirty="0">
                <a:solidFill>
                  <a:srgbClr val="1A01B1"/>
                </a:solidFill>
                <a:latin typeface="Arial" pitchFamily="34" charset="0"/>
                <a:cs typeface="Arial" pitchFamily="34" charset="0"/>
              </a:rPr>
              <a:t>dẻo,</a:t>
            </a:r>
            <a:r>
              <a:rPr lang="en-US" altLang="zh-CN" sz="2802" dirty="0">
                <a:latin typeface="Arial" pitchFamily="34" charset="0"/>
                <a:cs typeface="Arial" pitchFamily="34" charset="0"/>
              </a:rPr>
              <a:t> </a:t>
            </a:r>
            <a:r>
              <a:rPr lang="en-US" altLang="zh-CN" sz="2802" dirty="0">
                <a:solidFill>
                  <a:srgbClr val="1A01B1"/>
                </a:solidFill>
                <a:latin typeface="Arial" pitchFamily="34" charset="0"/>
                <a:cs typeface="Arial" pitchFamily="34" charset="0"/>
              </a:rPr>
              <a:t>vật</a:t>
            </a:r>
            <a:r>
              <a:rPr lang="en-US" altLang="zh-CN" sz="2802" dirty="0">
                <a:latin typeface="Arial" pitchFamily="34" charset="0"/>
                <a:cs typeface="Arial" pitchFamily="34" charset="0"/>
              </a:rPr>
              <a:t> </a:t>
            </a:r>
            <a:r>
              <a:rPr lang="en-US" altLang="zh-CN" sz="2802" dirty="0">
                <a:solidFill>
                  <a:srgbClr val="1A01B1"/>
                </a:solidFill>
                <a:latin typeface="Arial" pitchFamily="34" charset="0"/>
                <a:cs typeface="Arial" pitchFamily="34" charset="0"/>
              </a:rPr>
              <a:t>liệu</a:t>
            </a:r>
            <a:r>
              <a:rPr lang="en-US" altLang="zh-CN" sz="2802" dirty="0">
                <a:latin typeface="Arial" pitchFamily="34" charset="0"/>
                <a:cs typeface="Arial" pitchFamily="34" charset="0"/>
              </a:rPr>
              <a:t> </a:t>
            </a:r>
            <a:r>
              <a:rPr lang="en-US" altLang="zh-CN" sz="2802" dirty="0">
                <a:solidFill>
                  <a:srgbClr val="1A01B1"/>
                </a:solidFill>
                <a:latin typeface="Arial" pitchFamily="34" charset="0"/>
                <a:cs typeface="Arial" pitchFamily="34" charset="0"/>
              </a:rPr>
              <a:t>giòn</a:t>
            </a:r>
          </a:p>
        </p:txBody>
      </p:sp>
      <p:pic>
        <p:nvPicPr>
          <p:cNvPr id="2" name="Picture 207">
            <a:extLst>
              <a:ext uri="{FF2B5EF4-FFF2-40B4-BE49-F238E27FC236}">
                <a16:creationId xmlns:a16="http://schemas.microsoft.com/office/drawing/2014/main" id="{AA66A8D1-9657-D966-7A65-0E1436DD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8" y="1541710"/>
            <a:ext cx="7572375" cy="195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08">
            <a:extLst>
              <a:ext uri="{FF2B5EF4-FFF2-40B4-BE49-F238E27FC236}">
                <a16:creationId xmlns:a16="http://schemas.microsoft.com/office/drawing/2014/main" id="{CC13770B-EB68-BB3B-3BCE-CE3BBE90E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403" y="3675310"/>
            <a:ext cx="4498975" cy="225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258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9729A4F2-49A3-8026-D5F2-2B1291D66710}"/>
              </a:ext>
            </a:extLst>
          </p:cNvPr>
          <p:cNvSpPr txBox="1"/>
          <p:nvPr/>
        </p:nvSpPr>
        <p:spPr>
          <a:xfrm>
            <a:off x="990600" y="938211"/>
            <a:ext cx="7772399" cy="954107"/>
          </a:xfrm>
          <a:prstGeom prst="rect">
            <a:avLst/>
          </a:prstGeom>
          <a:noFill/>
        </p:spPr>
        <p:txBody>
          <a:bodyPr wrap="square">
            <a:spAutoFit/>
          </a:bodyPr>
          <a:lstStyle/>
          <a:p>
            <a:pPr algn="ctr"/>
            <a:r>
              <a:rPr lang="en-US" sz="2800" i="0">
                <a:solidFill>
                  <a:srgbClr val="0000FF"/>
                </a:solidFill>
                <a:effectLst/>
                <a:latin typeface="Arial" panose="020B0604020202020204" pitchFamily="34" charset="0"/>
                <a:cs typeface="Arial" panose="020B0604020202020204" pitchFamily="34" charset="0"/>
              </a:rPr>
              <a:t>2.15. Quan hệ ứng suất và biến dạng của các dạng vật liệu</a:t>
            </a:r>
            <a:r>
              <a:rPr lang="en-US" sz="2800">
                <a:solidFill>
                  <a:srgbClr val="0000FF"/>
                </a:solidFill>
                <a:latin typeface="Arial" panose="020B0604020202020204" pitchFamily="34" charset="0"/>
                <a:cs typeface="Arial" panose="020B0604020202020204" pitchFamily="34" charset="0"/>
              </a:rPr>
              <a:t> </a:t>
            </a:r>
            <a:endParaRPr lang="en-US"/>
          </a:p>
        </p:txBody>
      </p:sp>
      <p:pic>
        <p:nvPicPr>
          <p:cNvPr id="9" name="Picture 8">
            <a:extLst>
              <a:ext uri="{FF2B5EF4-FFF2-40B4-BE49-F238E27FC236}">
                <a16:creationId xmlns:a16="http://schemas.microsoft.com/office/drawing/2014/main" id="{63B0DA5C-67C0-7ED6-247E-7BF6985C3111}"/>
              </a:ext>
            </a:extLst>
          </p:cNvPr>
          <p:cNvPicPr>
            <a:picLocks noChangeAspect="1"/>
          </p:cNvPicPr>
          <p:nvPr/>
        </p:nvPicPr>
        <p:blipFill>
          <a:blip r:embed="rId3"/>
          <a:stretch>
            <a:fillRect/>
          </a:stretch>
        </p:blipFill>
        <p:spPr>
          <a:xfrm>
            <a:off x="2043696" y="1960580"/>
            <a:ext cx="5006774" cy="3650296"/>
          </a:xfrm>
          <a:prstGeom prst="rect">
            <a:avLst/>
          </a:prstGeom>
        </p:spPr>
      </p:pic>
    </p:spTree>
    <p:extLst>
      <p:ext uri="{BB962C8B-B14F-4D97-AF65-F5344CB8AC3E}">
        <p14:creationId xmlns:p14="http://schemas.microsoft.com/office/powerpoint/2010/main" val="1573897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1119188" y="979801"/>
            <a:ext cx="4673082"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2.16. Thí nghiệm kéo - nén</a:t>
            </a:r>
            <a:endParaRPr lang="en-US"/>
          </a:p>
        </p:txBody>
      </p:sp>
      <p:pic>
        <p:nvPicPr>
          <p:cNvPr id="4" name="Picture 3">
            <a:extLst>
              <a:ext uri="{FF2B5EF4-FFF2-40B4-BE49-F238E27FC236}">
                <a16:creationId xmlns:a16="http://schemas.microsoft.com/office/drawing/2014/main" id="{108C0708-4BDF-4FFB-18FD-24269681C18C}"/>
              </a:ext>
            </a:extLst>
          </p:cNvPr>
          <p:cNvPicPr>
            <a:picLocks noChangeAspect="1"/>
          </p:cNvPicPr>
          <p:nvPr/>
        </p:nvPicPr>
        <p:blipFill>
          <a:blip r:embed="rId3"/>
          <a:stretch>
            <a:fillRect/>
          </a:stretch>
        </p:blipFill>
        <p:spPr>
          <a:xfrm>
            <a:off x="1315689" y="1571283"/>
            <a:ext cx="7277731" cy="4237087"/>
          </a:xfrm>
          <a:prstGeom prst="rect">
            <a:avLst/>
          </a:prstGeom>
        </p:spPr>
      </p:pic>
    </p:spTree>
    <p:extLst>
      <p:ext uri="{BB962C8B-B14F-4D97-AF65-F5344CB8AC3E}">
        <p14:creationId xmlns:p14="http://schemas.microsoft.com/office/powerpoint/2010/main" val="2244180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1119188" y="979801"/>
            <a:ext cx="4673082"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2.16. Thí nghiệm kéo - nén</a:t>
            </a:r>
            <a:endParaRPr lang="en-US"/>
          </a:p>
        </p:txBody>
      </p:sp>
      <p:pic>
        <p:nvPicPr>
          <p:cNvPr id="3" name="Picture 2">
            <a:extLst>
              <a:ext uri="{FF2B5EF4-FFF2-40B4-BE49-F238E27FC236}">
                <a16:creationId xmlns:a16="http://schemas.microsoft.com/office/drawing/2014/main" id="{23978FB1-FBC6-2470-04B1-5EE6E2BE1538}"/>
              </a:ext>
            </a:extLst>
          </p:cNvPr>
          <p:cNvPicPr>
            <a:picLocks noChangeAspect="1"/>
          </p:cNvPicPr>
          <p:nvPr/>
        </p:nvPicPr>
        <p:blipFill>
          <a:blip r:embed="rId3"/>
          <a:stretch>
            <a:fillRect/>
          </a:stretch>
        </p:blipFill>
        <p:spPr>
          <a:xfrm>
            <a:off x="1300839" y="1503021"/>
            <a:ext cx="7270110" cy="4519052"/>
          </a:xfrm>
          <a:prstGeom prst="rect">
            <a:avLst/>
          </a:prstGeom>
        </p:spPr>
      </p:pic>
    </p:spTree>
    <p:extLst>
      <p:ext uri="{BB962C8B-B14F-4D97-AF65-F5344CB8AC3E}">
        <p14:creationId xmlns:p14="http://schemas.microsoft.com/office/powerpoint/2010/main" val="2926504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1119187" y="979801"/>
            <a:ext cx="5757473"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2.17. Đồ thị ứng suất – biến dạng</a:t>
            </a:r>
            <a:endParaRPr lang="en-US"/>
          </a:p>
        </p:txBody>
      </p:sp>
      <p:pic>
        <p:nvPicPr>
          <p:cNvPr id="5" name="Picture 4">
            <a:extLst>
              <a:ext uri="{FF2B5EF4-FFF2-40B4-BE49-F238E27FC236}">
                <a16:creationId xmlns:a16="http://schemas.microsoft.com/office/drawing/2014/main" id="{95791CA9-19FA-F781-90F4-BC4AADA243A0}"/>
              </a:ext>
            </a:extLst>
          </p:cNvPr>
          <p:cNvPicPr>
            <a:picLocks noChangeAspect="1"/>
          </p:cNvPicPr>
          <p:nvPr/>
        </p:nvPicPr>
        <p:blipFill>
          <a:blip r:embed="rId3"/>
          <a:stretch>
            <a:fillRect/>
          </a:stretch>
        </p:blipFill>
        <p:spPr>
          <a:xfrm>
            <a:off x="1843526" y="1429169"/>
            <a:ext cx="5928874" cy="4671465"/>
          </a:xfrm>
          <a:prstGeom prst="rect">
            <a:avLst/>
          </a:prstGeom>
        </p:spPr>
      </p:pic>
    </p:spTree>
    <p:extLst>
      <p:ext uri="{BB962C8B-B14F-4D97-AF65-F5344CB8AC3E}">
        <p14:creationId xmlns:p14="http://schemas.microsoft.com/office/powerpoint/2010/main" val="3987593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1119187" y="979801"/>
            <a:ext cx="5757473"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2.17. Đồ thị ứng suất – biến dạng</a:t>
            </a:r>
            <a:endParaRPr lang="en-US"/>
          </a:p>
        </p:txBody>
      </p:sp>
      <p:pic>
        <p:nvPicPr>
          <p:cNvPr id="4" name="Picture 3">
            <a:extLst>
              <a:ext uri="{FF2B5EF4-FFF2-40B4-BE49-F238E27FC236}">
                <a16:creationId xmlns:a16="http://schemas.microsoft.com/office/drawing/2014/main" id="{0F7AA844-B576-143B-E28F-67874A743E74}"/>
              </a:ext>
            </a:extLst>
          </p:cNvPr>
          <p:cNvPicPr>
            <a:picLocks noChangeAspect="1"/>
          </p:cNvPicPr>
          <p:nvPr/>
        </p:nvPicPr>
        <p:blipFill>
          <a:blip r:embed="rId3"/>
          <a:stretch>
            <a:fillRect/>
          </a:stretch>
        </p:blipFill>
        <p:spPr>
          <a:xfrm>
            <a:off x="1119187" y="1612873"/>
            <a:ext cx="7148179" cy="4115157"/>
          </a:xfrm>
          <a:prstGeom prst="rect">
            <a:avLst/>
          </a:prstGeom>
        </p:spPr>
      </p:pic>
    </p:spTree>
    <p:extLst>
      <p:ext uri="{BB962C8B-B14F-4D97-AF65-F5344CB8AC3E}">
        <p14:creationId xmlns:p14="http://schemas.microsoft.com/office/powerpoint/2010/main" val="3561253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73DF7964-7D06-E9B3-1149-159ACFBB0831}"/>
              </a:ext>
            </a:extLst>
          </p:cNvPr>
          <p:cNvSpPr txBox="1"/>
          <p:nvPr/>
        </p:nvSpPr>
        <p:spPr>
          <a:xfrm>
            <a:off x="990600" y="1183728"/>
            <a:ext cx="5596812" cy="584775"/>
          </a:xfrm>
          <a:prstGeom prst="rect">
            <a:avLst/>
          </a:prstGeom>
          <a:noFill/>
        </p:spPr>
        <p:txBody>
          <a:bodyPr wrap="square">
            <a:spAutoFit/>
          </a:bodyPr>
          <a:lstStyle/>
          <a:p>
            <a:r>
              <a:rPr lang="en-US" sz="3200" i="0">
                <a:solidFill>
                  <a:srgbClr val="0000FF"/>
                </a:solidFill>
                <a:effectLst/>
                <a:latin typeface="Arial" panose="020B0604020202020204" pitchFamily="34" charset="0"/>
                <a:cs typeface="Arial" panose="020B0604020202020204" pitchFamily="34" charset="0"/>
              </a:rPr>
              <a:t>2.2 Ví dụ kéo - nén đúng tâm</a:t>
            </a:r>
            <a:r>
              <a:rPr lang="en-US" sz="3200">
                <a:solidFill>
                  <a:srgbClr val="0000FF"/>
                </a:solidFill>
                <a:latin typeface="Arial" panose="020B0604020202020204" pitchFamily="34" charset="0"/>
                <a:cs typeface="Arial" panose="020B0604020202020204" pitchFamily="34" charset="0"/>
              </a:rPr>
              <a:t> </a:t>
            </a:r>
            <a:endParaRPr lang="en-US"/>
          </a:p>
        </p:txBody>
      </p:sp>
      <p:pic>
        <p:nvPicPr>
          <p:cNvPr id="15" name="Picture 14">
            <a:extLst>
              <a:ext uri="{FF2B5EF4-FFF2-40B4-BE49-F238E27FC236}">
                <a16:creationId xmlns:a16="http://schemas.microsoft.com/office/drawing/2014/main" id="{4472EF47-EA2E-9263-FFD8-34BFDAFE2D13}"/>
              </a:ext>
            </a:extLst>
          </p:cNvPr>
          <p:cNvPicPr>
            <a:picLocks noChangeAspect="1"/>
          </p:cNvPicPr>
          <p:nvPr/>
        </p:nvPicPr>
        <p:blipFill>
          <a:blip r:embed="rId3"/>
          <a:stretch>
            <a:fillRect/>
          </a:stretch>
        </p:blipFill>
        <p:spPr>
          <a:xfrm>
            <a:off x="1650719" y="1745274"/>
            <a:ext cx="1821338" cy="3604572"/>
          </a:xfrm>
          <a:prstGeom prst="rect">
            <a:avLst/>
          </a:prstGeom>
        </p:spPr>
      </p:pic>
      <p:pic>
        <p:nvPicPr>
          <p:cNvPr id="3" name="Picture 2">
            <a:extLst>
              <a:ext uri="{FF2B5EF4-FFF2-40B4-BE49-F238E27FC236}">
                <a16:creationId xmlns:a16="http://schemas.microsoft.com/office/drawing/2014/main" id="{94FB3F33-DA10-0691-F388-4F18D5F50483}"/>
              </a:ext>
            </a:extLst>
          </p:cNvPr>
          <p:cNvPicPr>
            <a:picLocks noChangeAspect="1"/>
          </p:cNvPicPr>
          <p:nvPr/>
        </p:nvPicPr>
        <p:blipFill>
          <a:blip r:embed="rId4"/>
          <a:stretch>
            <a:fillRect/>
          </a:stretch>
        </p:blipFill>
        <p:spPr>
          <a:xfrm>
            <a:off x="4572000" y="2046473"/>
            <a:ext cx="3307367" cy="3025402"/>
          </a:xfrm>
          <a:prstGeom prst="rect">
            <a:avLst/>
          </a:prstGeom>
        </p:spPr>
      </p:pic>
    </p:spTree>
    <p:extLst>
      <p:ext uri="{BB962C8B-B14F-4D97-AF65-F5344CB8AC3E}">
        <p14:creationId xmlns:p14="http://schemas.microsoft.com/office/powerpoint/2010/main" val="1370521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1119187" y="979801"/>
            <a:ext cx="5757473"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2.17. Đồ thị ứng suất – biến dạng</a:t>
            </a:r>
            <a:endParaRPr lang="en-US"/>
          </a:p>
        </p:txBody>
      </p:sp>
      <p:pic>
        <p:nvPicPr>
          <p:cNvPr id="5" name="Picture 4">
            <a:extLst>
              <a:ext uri="{FF2B5EF4-FFF2-40B4-BE49-F238E27FC236}">
                <a16:creationId xmlns:a16="http://schemas.microsoft.com/office/drawing/2014/main" id="{CC592422-8F04-BEC0-2A1D-1E74AC0FF85B}"/>
              </a:ext>
            </a:extLst>
          </p:cNvPr>
          <p:cNvPicPr>
            <a:picLocks noChangeAspect="1"/>
          </p:cNvPicPr>
          <p:nvPr/>
        </p:nvPicPr>
        <p:blipFill>
          <a:blip r:embed="rId3"/>
          <a:stretch>
            <a:fillRect/>
          </a:stretch>
        </p:blipFill>
        <p:spPr>
          <a:xfrm>
            <a:off x="1118111" y="1503021"/>
            <a:ext cx="7270110" cy="3825572"/>
          </a:xfrm>
          <a:prstGeom prst="rect">
            <a:avLst/>
          </a:prstGeom>
        </p:spPr>
      </p:pic>
    </p:spTree>
    <p:extLst>
      <p:ext uri="{BB962C8B-B14F-4D97-AF65-F5344CB8AC3E}">
        <p14:creationId xmlns:p14="http://schemas.microsoft.com/office/powerpoint/2010/main" val="4134908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1119187" y="979801"/>
            <a:ext cx="5757473"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2.17. Đồ thị ứng suất – biến dạng</a:t>
            </a:r>
            <a:endParaRPr lang="en-US"/>
          </a:p>
        </p:txBody>
      </p:sp>
      <p:pic>
        <p:nvPicPr>
          <p:cNvPr id="4" name="Picture 3">
            <a:extLst>
              <a:ext uri="{FF2B5EF4-FFF2-40B4-BE49-F238E27FC236}">
                <a16:creationId xmlns:a16="http://schemas.microsoft.com/office/drawing/2014/main" id="{5840DEA0-A06F-02D9-1408-746CC69819AE}"/>
              </a:ext>
            </a:extLst>
          </p:cNvPr>
          <p:cNvPicPr>
            <a:picLocks noChangeAspect="1"/>
          </p:cNvPicPr>
          <p:nvPr/>
        </p:nvPicPr>
        <p:blipFill>
          <a:blip r:embed="rId3"/>
          <a:stretch>
            <a:fillRect/>
          </a:stretch>
        </p:blipFill>
        <p:spPr>
          <a:xfrm>
            <a:off x="1119187" y="1521224"/>
            <a:ext cx="7148179" cy="3452159"/>
          </a:xfrm>
          <a:prstGeom prst="rect">
            <a:avLst/>
          </a:prstGeom>
        </p:spPr>
      </p:pic>
    </p:spTree>
    <p:extLst>
      <p:ext uri="{BB962C8B-B14F-4D97-AF65-F5344CB8AC3E}">
        <p14:creationId xmlns:p14="http://schemas.microsoft.com/office/powerpoint/2010/main" val="2534417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1119187" y="979801"/>
            <a:ext cx="5757473"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2.17. Đồ thị ứng suất – biến dạng</a:t>
            </a:r>
            <a:endParaRPr lang="en-US"/>
          </a:p>
        </p:txBody>
      </p:sp>
      <p:pic>
        <p:nvPicPr>
          <p:cNvPr id="5" name="Picture 4">
            <a:extLst>
              <a:ext uri="{FF2B5EF4-FFF2-40B4-BE49-F238E27FC236}">
                <a16:creationId xmlns:a16="http://schemas.microsoft.com/office/drawing/2014/main" id="{16459DF1-5E9C-11EE-B48E-3CA1D1BB424A}"/>
              </a:ext>
            </a:extLst>
          </p:cNvPr>
          <p:cNvPicPr>
            <a:picLocks noChangeAspect="1"/>
          </p:cNvPicPr>
          <p:nvPr/>
        </p:nvPicPr>
        <p:blipFill>
          <a:blip r:embed="rId3"/>
          <a:stretch>
            <a:fillRect/>
          </a:stretch>
        </p:blipFill>
        <p:spPr>
          <a:xfrm>
            <a:off x="1119187" y="1503021"/>
            <a:ext cx="7315834" cy="4587638"/>
          </a:xfrm>
          <a:prstGeom prst="rect">
            <a:avLst/>
          </a:prstGeom>
        </p:spPr>
      </p:pic>
    </p:spTree>
    <p:extLst>
      <p:ext uri="{BB962C8B-B14F-4D97-AF65-F5344CB8AC3E}">
        <p14:creationId xmlns:p14="http://schemas.microsoft.com/office/powerpoint/2010/main" val="2384431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1119187" y="979801"/>
            <a:ext cx="5757473"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2.17. Đồ thị ứng suất – biến dạng</a:t>
            </a:r>
            <a:endParaRPr lang="en-US"/>
          </a:p>
        </p:txBody>
      </p:sp>
      <p:pic>
        <p:nvPicPr>
          <p:cNvPr id="4" name="Picture 3">
            <a:extLst>
              <a:ext uri="{FF2B5EF4-FFF2-40B4-BE49-F238E27FC236}">
                <a16:creationId xmlns:a16="http://schemas.microsoft.com/office/drawing/2014/main" id="{439A8568-53CA-6218-B166-75E424BAA56D}"/>
              </a:ext>
            </a:extLst>
          </p:cNvPr>
          <p:cNvPicPr>
            <a:picLocks noChangeAspect="1"/>
          </p:cNvPicPr>
          <p:nvPr/>
        </p:nvPicPr>
        <p:blipFill>
          <a:blip r:embed="rId3"/>
          <a:stretch>
            <a:fillRect/>
          </a:stretch>
        </p:blipFill>
        <p:spPr>
          <a:xfrm>
            <a:off x="1359312" y="1503021"/>
            <a:ext cx="7209145" cy="4389500"/>
          </a:xfrm>
          <a:prstGeom prst="rect">
            <a:avLst/>
          </a:prstGeom>
        </p:spPr>
      </p:pic>
    </p:spTree>
    <p:extLst>
      <p:ext uri="{BB962C8B-B14F-4D97-AF65-F5344CB8AC3E}">
        <p14:creationId xmlns:p14="http://schemas.microsoft.com/office/powerpoint/2010/main" val="2125547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1119187" y="979801"/>
            <a:ext cx="5757473"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2.17. Đồ thị ứng suất – biến dạng</a:t>
            </a:r>
            <a:endParaRPr lang="en-US"/>
          </a:p>
        </p:txBody>
      </p:sp>
      <p:pic>
        <p:nvPicPr>
          <p:cNvPr id="5" name="Picture 4">
            <a:extLst>
              <a:ext uri="{FF2B5EF4-FFF2-40B4-BE49-F238E27FC236}">
                <a16:creationId xmlns:a16="http://schemas.microsoft.com/office/drawing/2014/main" id="{D7E6397D-08C7-2672-FC53-50871BE9403F}"/>
              </a:ext>
            </a:extLst>
          </p:cNvPr>
          <p:cNvPicPr>
            <a:picLocks noChangeAspect="1"/>
          </p:cNvPicPr>
          <p:nvPr/>
        </p:nvPicPr>
        <p:blipFill>
          <a:blip r:embed="rId3"/>
          <a:stretch>
            <a:fillRect/>
          </a:stretch>
        </p:blipFill>
        <p:spPr>
          <a:xfrm>
            <a:off x="1260096" y="1571283"/>
            <a:ext cx="7239627" cy="3833192"/>
          </a:xfrm>
          <a:prstGeom prst="rect">
            <a:avLst/>
          </a:prstGeom>
        </p:spPr>
      </p:pic>
    </p:spTree>
    <p:extLst>
      <p:ext uri="{BB962C8B-B14F-4D97-AF65-F5344CB8AC3E}">
        <p14:creationId xmlns:p14="http://schemas.microsoft.com/office/powerpoint/2010/main" val="3252252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1119187" y="979801"/>
            <a:ext cx="5757473"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2.17. Đồ thị ứng suất – biến dạng</a:t>
            </a:r>
            <a:endParaRPr lang="en-US"/>
          </a:p>
        </p:txBody>
      </p:sp>
      <p:pic>
        <p:nvPicPr>
          <p:cNvPr id="4" name="Picture 3">
            <a:extLst>
              <a:ext uri="{FF2B5EF4-FFF2-40B4-BE49-F238E27FC236}">
                <a16:creationId xmlns:a16="http://schemas.microsoft.com/office/drawing/2014/main" id="{0EE97836-4A71-E431-0CF5-93C48CB6D633}"/>
              </a:ext>
            </a:extLst>
          </p:cNvPr>
          <p:cNvPicPr>
            <a:picLocks noChangeAspect="1"/>
          </p:cNvPicPr>
          <p:nvPr/>
        </p:nvPicPr>
        <p:blipFill>
          <a:blip r:embed="rId3"/>
          <a:stretch>
            <a:fillRect/>
          </a:stretch>
        </p:blipFill>
        <p:spPr>
          <a:xfrm>
            <a:off x="1186697" y="1503021"/>
            <a:ext cx="7201524" cy="4229467"/>
          </a:xfrm>
          <a:prstGeom prst="rect">
            <a:avLst/>
          </a:prstGeom>
        </p:spPr>
      </p:pic>
    </p:spTree>
    <p:extLst>
      <p:ext uri="{BB962C8B-B14F-4D97-AF65-F5344CB8AC3E}">
        <p14:creationId xmlns:p14="http://schemas.microsoft.com/office/powerpoint/2010/main" val="2765643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1119187" y="979801"/>
            <a:ext cx="5757473"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2.17. Đồ thị ứng suất – biến dạng</a:t>
            </a:r>
            <a:endParaRPr lang="en-US"/>
          </a:p>
        </p:txBody>
      </p:sp>
      <p:pic>
        <p:nvPicPr>
          <p:cNvPr id="5" name="Picture 4">
            <a:extLst>
              <a:ext uri="{FF2B5EF4-FFF2-40B4-BE49-F238E27FC236}">
                <a16:creationId xmlns:a16="http://schemas.microsoft.com/office/drawing/2014/main" id="{8BA7B076-0E98-562B-1AE2-895BDD46AB7B}"/>
              </a:ext>
            </a:extLst>
          </p:cNvPr>
          <p:cNvPicPr>
            <a:picLocks noChangeAspect="1"/>
          </p:cNvPicPr>
          <p:nvPr/>
        </p:nvPicPr>
        <p:blipFill>
          <a:blip r:embed="rId3"/>
          <a:stretch>
            <a:fillRect/>
          </a:stretch>
        </p:blipFill>
        <p:spPr>
          <a:xfrm>
            <a:off x="1250046" y="1503021"/>
            <a:ext cx="6774767" cy="4313294"/>
          </a:xfrm>
          <a:prstGeom prst="rect">
            <a:avLst/>
          </a:prstGeom>
        </p:spPr>
      </p:pic>
    </p:spTree>
    <p:extLst>
      <p:ext uri="{BB962C8B-B14F-4D97-AF65-F5344CB8AC3E}">
        <p14:creationId xmlns:p14="http://schemas.microsoft.com/office/powerpoint/2010/main" val="1915293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198BF769-9BB4-47AE-0264-84C587852E11}"/>
              </a:ext>
            </a:extLst>
          </p:cNvPr>
          <p:cNvSpPr txBox="1"/>
          <p:nvPr/>
        </p:nvSpPr>
        <p:spPr>
          <a:xfrm>
            <a:off x="990600" y="938211"/>
            <a:ext cx="5757473" cy="523220"/>
          </a:xfrm>
          <a:prstGeom prst="rect">
            <a:avLst/>
          </a:prstGeom>
          <a:noFill/>
        </p:spPr>
        <p:txBody>
          <a:bodyPr wrap="square">
            <a:spAutoFit/>
          </a:bodyPr>
          <a:lstStyle/>
          <a:p>
            <a:r>
              <a:rPr lang="en-US" sz="2800" i="0">
                <a:solidFill>
                  <a:srgbClr val="0000FF"/>
                </a:solidFill>
                <a:effectLst/>
                <a:latin typeface="Arial" panose="020B0604020202020204" pitchFamily="34" charset="0"/>
                <a:cs typeface="Arial" panose="020B0604020202020204" pitchFamily="34" charset="0"/>
              </a:rPr>
              <a:t>2.17. Đồ thị ứng suất – biến dạng</a:t>
            </a:r>
            <a:endParaRPr lang="en-US"/>
          </a:p>
        </p:txBody>
      </p:sp>
      <p:pic>
        <p:nvPicPr>
          <p:cNvPr id="4" name="Picture 3">
            <a:extLst>
              <a:ext uri="{FF2B5EF4-FFF2-40B4-BE49-F238E27FC236}">
                <a16:creationId xmlns:a16="http://schemas.microsoft.com/office/drawing/2014/main" id="{A963C09B-70DF-7AFF-47A7-CCA8CAA39BC2}"/>
              </a:ext>
            </a:extLst>
          </p:cNvPr>
          <p:cNvPicPr>
            <a:picLocks noChangeAspect="1"/>
          </p:cNvPicPr>
          <p:nvPr/>
        </p:nvPicPr>
        <p:blipFill>
          <a:blip r:embed="rId3"/>
          <a:stretch>
            <a:fillRect/>
          </a:stretch>
        </p:blipFill>
        <p:spPr>
          <a:xfrm>
            <a:off x="1487316" y="1461431"/>
            <a:ext cx="6169367" cy="4661607"/>
          </a:xfrm>
          <a:prstGeom prst="rect">
            <a:avLst/>
          </a:prstGeom>
        </p:spPr>
      </p:pic>
    </p:spTree>
    <p:extLst>
      <p:ext uri="{BB962C8B-B14F-4D97-AF65-F5344CB8AC3E}">
        <p14:creationId xmlns:p14="http://schemas.microsoft.com/office/powerpoint/2010/main" val="3946476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A57137CE-AD1E-FACF-EFC0-3C244FC74DF1}"/>
              </a:ext>
            </a:extLst>
          </p:cNvPr>
          <p:cNvSpPr txBox="1"/>
          <p:nvPr/>
        </p:nvSpPr>
        <p:spPr>
          <a:xfrm>
            <a:off x="2439955" y="938211"/>
            <a:ext cx="5029200" cy="523220"/>
          </a:xfrm>
          <a:prstGeom prst="rect">
            <a:avLst/>
          </a:prstGeom>
          <a:noFill/>
        </p:spPr>
        <p:txBody>
          <a:bodyPr wrap="square">
            <a:spAutoFit/>
          </a:bodyPr>
          <a:lstStyle/>
          <a:p>
            <a:r>
              <a:rPr lang="en-US" sz="2800">
                <a:solidFill>
                  <a:srgbClr val="0000FF"/>
                </a:solidFill>
                <a:latin typeface="Arial" panose="020B0604020202020204" pitchFamily="34" charset="0"/>
                <a:cs typeface="Arial" panose="020B0604020202020204" pitchFamily="34" charset="0"/>
              </a:rPr>
              <a:t>2.18. Môđun đàn hồi kéo - nén </a:t>
            </a:r>
            <a:endParaRPr lang="en-US"/>
          </a:p>
        </p:txBody>
      </p:sp>
      <p:pic>
        <p:nvPicPr>
          <p:cNvPr id="7" name="Picture 6">
            <a:extLst>
              <a:ext uri="{FF2B5EF4-FFF2-40B4-BE49-F238E27FC236}">
                <a16:creationId xmlns:a16="http://schemas.microsoft.com/office/drawing/2014/main" id="{D1939FD5-2563-997D-9D2E-A9D7048C6634}"/>
              </a:ext>
            </a:extLst>
          </p:cNvPr>
          <p:cNvPicPr>
            <a:picLocks noChangeAspect="1"/>
          </p:cNvPicPr>
          <p:nvPr/>
        </p:nvPicPr>
        <p:blipFill>
          <a:blip r:embed="rId3"/>
          <a:stretch>
            <a:fillRect/>
          </a:stretch>
        </p:blipFill>
        <p:spPr>
          <a:xfrm>
            <a:off x="1353793" y="1529693"/>
            <a:ext cx="7201524" cy="3939881"/>
          </a:xfrm>
          <a:prstGeom prst="rect">
            <a:avLst/>
          </a:prstGeom>
        </p:spPr>
      </p:pic>
    </p:spTree>
    <p:extLst>
      <p:ext uri="{BB962C8B-B14F-4D97-AF65-F5344CB8AC3E}">
        <p14:creationId xmlns:p14="http://schemas.microsoft.com/office/powerpoint/2010/main" val="2460428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5F5924C2-F974-252E-2B2D-BC568C972738}"/>
              </a:ext>
            </a:extLst>
          </p:cNvPr>
          <p:cNvSpPr txBox="1"/>
          <p:nvPr/>
        </p:nvSpPr>
        <p:spPr>
          <a:xfrm>
            <a:off x="1409943" y="938211"/>
            <a:ext cx="7314714" cy="523220"/>
          </a:xfrm>
          <a:prstGeom prst="rect">
            <a:avLst/>
          </a:prstGeom>
          <a:noFill/>
        </p:spPr>
        <p:txBody>
          <a:bodyPr wrap="square">
            <a:spAutoFit/>
          </a:bodyPr>
          <a:lstStyle/>
          <a:p>
            <a:r>
              <a:rPr lang="en-US" sz="2800">
                <a:solidFill>
                  <a:srgbClr val="0000FF"/>
                </a:solidFill>
                <a:latin typeface="Arial" panose="020B0604020202020204" pitchFamily="34" charset="0"/>
                <a:cs typeface="Arial" panose="020B0604020202020204" pitchFamily="34" charset="0"/>
              </a:rPr>
              <a:t>2.19. Tính chất đàn hồi và dẻo của vật liệu </a:t>
            </a:r>
            <a:endParaRPr lang="en-US"/>
          </a:p>
        </p:txBody>
      </p:sp>
      <p:pic>
        <p:nvPicPr>
          <p:cNvPr id="6" name="Picture 5">
            <a:extLst>
              <a:ext uri="{FF2B5EF4-FFF2-40B4-BE49-F238E27FC236}">
                <a16:creationId xmlns:a16="http://schemas.microsoft.com/office/drawing/2014/main" id="{1D2EC5E1-4637-4729-34DF-98D357F0A47F}"/>
              </a:ext>
            </a:extLst>
          </p:cNvPr>
          <p:cNvPicPr>
            <a:picLocks noChangeAspect="1"/>
          </p:cNvPicPr>
          <p:nvPr/>
        </p:nvPicPr>
        <p:blipFill>
          <a:blip r:embed="rId3"/>
          <a:stretch>
            <a:fillRect/>
          </a:stretch>
        </p:blipFill>
        <p:spPr>
          <a:xfrm>
            <a:off x="1449123" y="1461431"/>
            <a:ext cx="6245753" cy="4253027"/>
          </a:xfrm>
          <a:prstGeom prst="rect">
            <a:avLst/>
          </a:prstGeom>
        </p:spPr>
      </p:pic>
    </p:spTree>
    <p:extLst>
      <p:ext uri="{BB962C8B-B14F-4D97-AF65-F5344CB8AC3E}">
        <p14:creationId xmlns:p14="http://schemas.microsoft.com/office/powerpoint/2010/main" val="200634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TextBox 4">
            <a:extLst>
              <a:ext uri="{FF2B5EF4-FFF2-40B4-BE49-F238E27FC236}">
                <a16:creationId xmlns:a16="http://schemas.microsoft.com/office/drawing/2014/main" id="{73DF7964-7D06-E9B3-1149-159ACFBB0831}"/>
              </a:ext>
            </a:extLst>
          </p:cNvPr>
          <p:cNvSpPr txBox="1"/>
          <p:nvPr/>
        </p:nvSpPr>
        <p:spPr>
          <a:xfrm>
            <a:off x="990600" y="1183728"/>
            <a:ext cx="5596812" cy="584775"/>
          </a:xfrm>
          <a:prstGeom prst="rect">
            <a:avLst/>
          </a:prstGeom>
          <a:noFill/>
        </p:spPr>
        <p:txBody>
          <a:bodyPr wrap="square">
            <a:spAutoFit/>
          </a:bodyPr>
          <a:lstStyle/>
          <a:p>
            <a:r>
              <a:rPr lang="en-US" sz="3200" i="0">
                <a:solidFill>
                  <a:srgbClr val="0000FF"/>
                </a:solidFill>
                <a:effectLst/>
                <a:latin typeface="Arial" panose="020B0604020202020204" pitchFamily="34" charset="0"/>
                <a:cs typeface="Arial" panose="020B0604020202020204" pitchFamily="34" charset="0"/>
              </a:rPr>
              <a:t>2.2 Ví dụ kéo - nén đúng tâm</a:t>
            </a:r>
            <a:r>
              <a:rPr lang="en-US" sz="3200">
                <a:solidFill>
                  <a:srgbClr val="0000FF"/>
                </a:solidFill>
                <a:latin typeface="Arial" panose="020B0604020202020204" pitchFamily="34" charset="0"/>
                <a:cs typeface="Arial" panose="020B0604020202020204" pitchFamily="34" charset="0"/>
              </a:rPr>
              <a:t> </a:t>
            </a:r>
            <a:endParaRPr lang="en-US"/>
          </a:p>
        </p:txBody>
      </p:sp>
      <p:pic>
        <p:nvPicPr>
          <p:cNvPr id="4" name="Picture 3">
            <a:extLst>
              <a:ext uri="{FF2B5EF4-FFF2-40B4-BE49-F238E27FC236}">
                <a16:creationId xmlns:a16="http://schemas.microsoft.com/office/drawing/2014/main" id="{6C44F09B-C0B6-300A-605D-15CE85D362AF}"/>
              </a:ext>
            </a:extLst>
          </p:cNvPr>
          <p:cNvPicPr>
            <a:picLocks noChangeAspect="1"/>
          </p:cNvPicPr>
          <p:nvPr/>
        </p:nvPicPr>
        <p:blipFill>
          <a:blip r:embed="rId3"/>
          <a:stretch>
            <a:fillRect/>
          </a:stretch>
        </p:blipFill>
        <p:spPr>
          <a:xfrm>
            <a:off x="1870476" y="2082282"/>
            <a:ext cx="5403048" cy="2324301"/>
          </a:xfrm>
          <a:prstGeom prst="rect">
            <a:avLst/>
          </a:prstGeom>
        </p:spPr>
      </p:pic>
    </p:spTree>
    <p:extLst>
      <p:ext uri="{BB962C8B-B14F-4D97-AF65-F5344CB8AC3E}">
        <p14:creationId xmlns:p14="http://schemas.microsoft.com/office/powerpoint/2010/main" val="112778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5F5924C2-F974-252E-2B2D-BC568C972738}"/>
              </a:ext>
            </a:extLst>
          </p:cNvPr>
          <p:cNvSpPr txBox="1"/>
          <p:nvPr/>
        </p:nvSpPr>
        <p:spPr>
          <a:xfrm>
            <a:off x="1409943" y="938211"/>
            <a:ext cx="7314714" cy="523220"/>
          </a:xfrm>
          <a:prstGeom prst="rect">
            <a:avLst/>
          </a:prstGeom>
          <a:noFill/>
        </p:spPr>
        <p:txBody>
          <a:bodyPr wrap="square">
            <a:spAutoFit/>
          </a:bodyPr>
          <a:lstStyle/>
          <a:p>
            <a:r>
              <a:rPr lang="en-US" sz="2800">
                <a:solidFill>
                  <a:srgbClr val="0000FF"/>
                </a:solidFill>
                <a:latin typeface="Arial" panose="020B0604020202020204" pitchFamily="34" charset="0"/>
                <a:cs typeface="Arial" panose="020B0604020202020204" pitchFamily="34" charset="0"/>
              </a:rPr>
              <a:t>2.19. Tính chất đàn hồi và dẻo của vật liệu </a:t>
            </a:r>
            <a:endParaRPr lang="en-US"/>
          </a:p>
        </p:txBody>
      </p:sp>
      <p:pic>
        <p:nvPicPr>
          <p:cNvPr id="4" name="Picture 3">
            <a:extLst>
              <a:ext uri="{FF2B5EF4-FFF2-40B4-BE49-F238E27FC236}">
                <a16:creationId xmlns:a16="http://schemas.microsoft.com/office/drawing/2014/main" id="{1A9DD162-ABFD-7289-9183-EB82CC021D41}"/>
              </a:ext>
            </a:extLst>
          </p:cNvPr>
          <p:cNvPicPr>
            <a:picLocks noChangeAspect="1"/>
          </p:cNvPicPr>
          <p:nvPr/>
        </p:nvPicPr>
        <p:blipFill>
          <a:blip r:embed="rId3"/>
          <a:stretch>
            <a:fillRect/>
          </a:stretch>
        </p:blipFill>
        <p:spPr>
          <a:xfrm>
            <a:off x="1865422" y="1461431"/>
            <a:ext cx="6073666" cy="4496190"/>
          </a:xfrm>
          <a:prstGeom prst="rect">
            <a:avLst/>
          </a:prstGeom>
        </p:spPr>
      </p:pic>
    </p:spTree>
    <p:extLst>
      <p:ext uri="{BB962C8B-B14F-4D97-AF65-F5344CB8AC3E}">
        <p14:creationId xmlns:p14="http://schemas.microsoft.com/office/powerpoint/2010/main" val="243782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5F5924C2-F974-252E-2B2D-BC568C972738}"/>
              </a:ext>
            </a:extLst>
          </p:cNvPr>
          <p:cNvSpPr txBox="1"/>
          <p:nvPr/>
        </p:nvSpPr>
        <p:spPr>
          <a:xfrm>
            <a:off x="1409943" y="938211"/>
            <a:ext cx="7314714" cy="523220"/>
          </a:xfrm>
          <a:prstGeom prst="rect">
            <a:avLst/>
          </a:prstGeom>
          <a:noFill/>
        </p:spPr>
        <p:txBody>
          <a:bodyPr wrap="square">
            <a:spAutoFit/>
          </a:bodyPr>
          <a:lstStyle/>
          <a:p>
            <a:r>
              <a:rPr lang="en-US" sz="2800">
                <a:solidFill>
                  <a:srgbClr val="0000FF"/>
                </a:solidFill>
                <a:latin typeface="Arial" panose="020B0604020202020204" pitchFamily="34" charset="0"/>
                <a:cs typeface="Arial" panose="020B0604020202020204" pitchFamily="34" charset="0"/>
              </a:rPr>
              <a:t>2.19. Tính chất đàn hồi và dẻo của vật liệu </a:t>
            </a:r>
            <a:endParaRPr lang="en-US"/>
          </a:p>
        </p:txBody>
      </p:sp>
      <p:pic>
        <p:nvPicPr>
          <p:cNvPr id="5" name="Picture 4">
            <a:extLst>
              <a:ext uri="{FF2B5EF4-FFF2-40B4-BE49-F238E27FC236}">
                <a16:creationId xmlns:a16="http://schemas.microsoft.com/office/drawing/2014/main" id="{2936D47C-3672-83D0-2A41-7C933A356E64}"/>
              </a:ext>
            </a:extLst>
          </p:cNvPr>
          <p:cNvPicPr>
            <a:picLocks noChangeAspect="1"/>
          </p:cNvPicPr>
          <p:nvPr/>
        </p:nvPicPr>
        <p:blipFill>
          <a:blip r:embed="rId3"/>
          <a:stretch>
            <a:fillRect/>
          </a:stretch>
        </p:blipFill>
        <p:spPr>
          <a:xfrm>
            <a:off x="1767019" y="1461431"/>
            <a:ext cx="6393734" cy="4580017"/>
          </a:xfrm>
          <a:prstGeom prst="rect">
            <a:avLst/>
          </a:prstGeom>
        </p:spPr>
      </p:pic>
    </p:spTree>
    <p:extLst>
      <p:ext uri="{BB962C8B-B14F-4D97-AF65-F5344CB8AC3E}">
        <p14:creationId xmlns:p14="http://schemas.microsoft.com/office/powerpoint/2010/main" val="1844231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E14D6A58-9FFA-D2AA-DEAA-37B59527D282}"/>
              </a:ext>
            </a:extLst>
          </p:cNvPr>
          <p:cNvSpPr txBox="1"/>
          <p:nvPr/>
        </p:nvSpPr>
        <p:spPr>
          <a:xfrm>
            <a:off x="1511074" y="938211"/>
            <a:ext cx="7380514" cy="523220"/>
          </a:xfrm>
          <a:prstGeom prst="rect">
            <a:avLst/>
          </a:prstGeom>
          <a:noFill/>
        </p:spPr>
        <p:txBody>
          <a:bodyPr wrap="square">
            <a:spAutoFit/>
          </a:bodyPr>
          <a:lstStyle/>
          <a:p>
            <a:r>
              <a:rPr lang="en-US" sz="2800">
                <a:solidFill>
                  <a:srgbClr val="0000FF"/>
                </a:solidFill>
                <a:latin typeface="Arial" panose="020B0604020202020204" pitchFamily="34" charset="0"/>
                <a:cs typeface="Arial" panose="020B0604020202020204" pitchFamily="34" charset="0"/>
              </a:rPr>
              <a:t>2.20. </a:t>
            </a:r>
            <a:r>
              <a:rPr lang="vi-VN" sz="2800">
                <a:solidFill>
                  <a:srgbClr val="0000FF"/>
                </a:solidFill>
                <a:latin typeface="Arial" panose="020B0604020202020204" pitchFamily="34" charset="0"/>
                <a:cs typeface="Arial" panose="020B0604020202020204" pitchFamily="34" charset="0"/>
              </a:rPr>
              <a:t>Kết luận đặc trưng cơ bản của vật liệu </a:t>
            </a:r>
            <a:endParaRPr lang="en-US"/>
          </a:p>
        </p:txBody>
      </p:sp>
      <p:pic>
        <p:nvPicPr>
          <p:cNvPr id="7" name="Picture 6">
            <a:extLst>
              <a:ext uri="{FF2B5EF4-FFF2-40B4-BE49-F238E27FC236}">
                <a16:creationId xmlns:a16="http://schemas.microsoft.com/office/drawing/2014/main" id="{E898FC60-2F54-F57D-7484-DB80993BC032}"/>
              </a:ext>
            </a:extLst>
          </p:cNvPr>
          <p:cNvPicPr>
            <a:picLocks noChangeAspect="1"/>
          </p:cNvPicPr>
          <p:nvPr/>
        </p:nvPicPr>
        <p:blipFill>
          <a:blip r:embed="rId3"/>
          <a:stretch>
            <a:fillRect/>
          </a:stretch>
        </p:blipFill>
        <p:spPr>
          <a:xfrm>
            <a:off x="1353106" y="1461431"/>
            <a:ext cx="6904318" cy="2751058"/>
          </a:xfrm>
          <a:prstGeom prst="rect">
            <a:avLst/>
          </a:prstGeom>
        </p:spPr>
      </p:pic>
      <p:sp>
        <p:nvSpPr>
          <p:cNvPr id="9" name="TextBox 8">
            <a:extLst>
              <a:ext uri="{FF2B5EF4-FFF2-40B4-BE49-F238E27FC236}">
                <a16:creationId xmlns:a16="http://schemas.microsoft.com/office/drawing/2014/main" id="{D1C029F1-B0C1-AD6D-280D-F88AE89229F8}"/>
              </a:ext>
            </a:extLst>
          </p:cNvPr>
          <p:cNvSpPr txBox="1"/>
          <p:nvPr/>
        </p:nvSpPr>
        <p:spPr>
          <a:xfrm>
            <a:off x="1010481" y="4155519"/>
            <a:ext cx="7965568" cy="2092881"/>
          </a:xfrm>
          <a:prstGeom prst="rect">
            <a:avLst/>
          </a:prstGeom>
          <a:noFill/>
        </p:spPr>
        <p:txBody>
          <a:bodyPr wrap="square">
            <a:spAutoFit/>
          </a:bodyPr>
          <a:lstStyle/>
          <a:p>
            <a:pPr marL="457200" indent="-457200">
              <a:buFont typeface="Wingdings" panose="05000000000000000000" pitchFamily="2" charset="2"/>
              <a:buChar char="v"/>
            </a:pPr>
            <a:r>
              <a:rPr lang="vi-VN" sz="2800" i="0">
                <a:solidFill>
                  <a:srgbClr val="0000FF"/>
                </a:solidFill>
                <a:effectLst/>
                <a:latin typeface="Arial" panose="020B0604020202020204" pitchFamily="34" charset="0"/>
                <a:cs typeface="Arial" panose="020B0604020202020204" pitchFamily="34" charset="0"/>
              </a:rPr>
              <a:t>Vật liệu dẻo</a:t>
            </a:r>
            <a:r>
              <a:rPr lang="vi-VN" sz="2800" i="0">
                <a:effectLst/>
                <a:latin typeface="Arial" panose="020B0604020202020204" pitchFamily="34" charset="0"/>
                <a:cs typeface="Arial" panose="020B0604020202020204" pitchFamily="34" charset="0"/>
              </a:rPr>
              <a:t>: khả năng chịu kéo và nén</a:t>
            </a:r>
            <a:r>
              <a:rPr lang="en-US" sz="2800" i="0">
                <a:effectLst/>
                <a:latin typeface="Arial" panose="020B0604020202020204" pitchFamily="34" charset="0"/>
                <a:cs typeface="Arial" panose="020B0604020202020204" pitchFamily="34" charset="0"/>
              </a:rPr>
              <a:t> </a:t>
            </a:r>
            <a:r>
              <a:rPr lang="vi-VN" sz="2800" i="0">
                <a:effectLst/>
                <a:latin typeface="Arial" panose="020B0604020202020204" pitchFamily="34" charset="0"/>
                <a:cs typeface="Arial" panose="020B0604020202020204" pitchFamily="34" charset="0"/>
              </a:rPr>
              <a:t>tương đương nhau trước miền chảy</a:t>
            </a:r>
          </a:p>
          <a:p>
            <a:pPr marL="457200" indent="-457200">
              <a:buFont typeface="Wingdings" panose="05000000000000000000" pitchFamily="2" charset="2"/>
              <a:buChar char="v"/>
            </a:pPr>
            <a:r>
              <a:rPr lang="vi-VN" sz="2800" i="0">
                <a:solidFill>
                  <a:srgbClr val="0000FF"/>
                </a:solidFill>
                <a:effectLst/>
                <a:latin typeface="Arial" panose="020B0604020202020204" pitchFamily="34" charset="0"/>
                <a:cs typeface="Arial" panose="020B0604020202020204" pitchFamily="34" charset="0"/>
              </a:rPr>
              <a:t>Vật liệu giòn</a:t>
            </a:r>
            <a:r>
              <a:rPr lang="vi-VN" sz="2800" i="0">
                <a:effectLst/>
                <a:latin typeface="Arial" panose="020B0604020202020204" pitchFamily="34" charset="0"/>
                <a:cs typeface="Arial" panose="020B0604020202020204" pitchFamily="34" charset="0"/>
              </a:rPr>
              <a:t>: khả năng chịu nén lớn hơn</a:t>
            </a:r>
            <a:r>
              <a:rPr lang="en-US" sz="2800" i="0">
                <a:effectLst/>
                <a:latin typeface="Arial" panose="020B0604020202020204" pitchFamily="34" charset="0"/>
                <a:cs typeface="Arial" panose="020B0604020202020204" pitchFamily="34" charset="0"/>
              </a:rPr>
              <a:t> </a:t>
            </a:r>
            <a:r>
              <a:rPr lang="vi-VN" sz="2800" i="0">
                <a:effectLst/>
                <a:latin typeface="Arial" panose="020B0604020202020204" pitchFamily="34" charset="0"/>
                <a:cs typeface="Arial" panose="020B0604020202020204" pitchFamily="34" charset="0"/>
              </a:rPr>
              <a:t>nhiều so với khả năng chịu kéo</a:t>
            </a:r>
            <a:r>
              <a:rPr lang="vi-VN" sz="2800">
                <a:latin typeface="Arial" panose="020B0604020202020204" pitchFamily="34" charset="0"/>
                <a:cs typeface="Arial" panose="020B0604020202020204" pitchFamily="34" charset="0"/>
              </a:rPr>
              <a:t> </a:t>
            </a:r>
            <a:br>
              <a:rPr lang="vi-VN"/>
            </a:br>
            <a:endParaRPr lang="en-US"/>
          </a:p>
        </p:txBody>
      </p:sp>
    </p:spTree>
    <p:extLst>
      <p:ext uri="{BB962C8B-B14F-4D97-AF65-F5344CB8AC3E}">
        <p14:creationId xmlns:p14="http://schemas.microsoft.com/office/powerpoint/2010/main" val="522719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E14D6A58-9FFA-D2AA-DEAA-37B59527D282}"/>
              </a:ext>
            </a:extLst>
          </p:cNvPr>
          <p:cNvSpPr txBox="1"/>
          <p:nvPr/>
        </p:nvSpPr>
        <p:spPr>
          <a:xfrm>
            <a:off x="1119188" y="938211"/>
            <a:ext cx="5570370" cy="523220"/>
          </a:xfrm>
          <a:prstGeom prst="rect">
            <a:avLst/>
          </a:prstGeom>
          <a:noFill/>
        </p:spPr>
        <p:txBody>
          <a:bodyPr wrap="square">
            <a:spAutoFit/>
          </a:bodyPr>
          <a:lstStyle/>
          <a:p>
            <a:r>
              <a:rPr lang="en-US" sz="2800">
                <a:solidFill>
                  <a:srgbClr val="0000FF"/>
                </a:solidFill>
                <a:latin typeface="Arial" panose="020B0604020202020204" pitchFamily="34" charset="0"/>
                <a:cs typeface="Arial" panose="020B0604020202020204" pitchFamily="34" charset="0"/>
              </a:rPr>
              <a:t>2.21. Thế năng biến dạng đàn hồi</a:t>
            </a:r>
            <a:endParaRPr lang="en-US"/>
          </a:p>
        </p:txBody>
      </p:sp>
      <p:pic>
        <p:nvPicPr>
          <p:cNvPr id="3" name="Picture 2">
            <a:extLst>
              <a:ext uri="{FF2B5EF4-FFF2-40B4-BE49-F238E27FC236}">
                <a16:creationId xmlns:a16="http://schemas.microsoft.com/office/drawing/2014/main" id="{81F08253-40F5-B95F-6ADD-6E11AE8B85FF}"/>
              </a:ext>
            </a:extLst>
          </p:cNvPr>
          <p:cNvPicPr>
            <a:picLocks noChangeAspect="1"/>
          </p:cNvPicPr>
          <p:nvPr/>
        </p:nvPicPr>
        <p:blipFill>
          <a:blip r:embed="rId3"/>
          <a:stretch>
            <a:fillRect/>
          </a:stretch>
        </p:blipFill>
        <p:spPr>
          <a:xfrm>
            <a:off x="1252124" y="1529693"/>
            <a:ext cx="2927989" cy="2328281"/>
          </a:xfrm>
          <a:prstGeom prst="rect">
            <a:avLst/>
          </a:prstGeom>
        </p:spPr>
      </p:pic>
      <p:sp>
        <p:nvSpPr>
          <p:cNvPr id="5" name="Rectangle 4">
            <a:extLst>
              <a:ext uri="{FF2B5EF4-FFF2-40B4-BE49-F238E27FC236}">
                <a16:creationId xmlns:a16="http://schemas.microsoft.com/office/drawing/2014/main" id="{339BEF1A-B16E-9AF8-9B84-FCABC277CA87}"/>
              </a:ext>
            </a:extLst>
          </p:cNvPr>
          <p:cNvSpPr/>
          <p:nvPr/>
        </p:nvSpPr>
        <p:spPr>
          <a:xfrm>
            <a:off x="3815444" y="1438534"/>
            <a:ext cx="5284765" cy="959558"/>
          </a:xfrm>
          <a:prstGeom prst="rect">
            <a:avLst/>
          </a:prstGeom>
        </p:spPr>
        <p:txBody>
          <a:bodyPr wrap="square">
            <a:spAutoFit/>
          </a:bodyPr>
          <a:lstStyle/>
          <a:p>
            <a:pPr marL="457200" indent="-457200">
              <a:lnSpc>
                <a:spcPts val="3500"/>
              </a:lnSpc>
              <a:buClr>
                <a:srgbClr val="FF0000"/>
              </a:buClr>
              <a:buFont typeface="Wingdings" pitchFamily="2" charset="2"/>
              <a:buChar char="v"/>
              <a:tabLst>
                <a:tab pos="1270000" algn="l"/>
                <a:tab pos="1295400" algn="l"/>
                <a:tab pos="1346200" algn="l"/>
                <a:tab pos="1485900" algn="l"/>
                <a:tab pos="1511300" algn="l"/>
                <a:tab pos="2794000" algn="l"/>
                <a:tab pos="2946400" algn="l"/>
                <a:tab pos="2959100" algn="l"/>
                <a:tab pos="3225800" algn="l"/>
                <a:tab pos="3238500" algn="l"/>
                <a:tab pos="3530600" algn="l"/>
                <a:tab pos="4953000" algn="l"/>
              </a:tabLst>
            </a:pPr>
            <a:r>
              <a:rPr lang="en-US" altLang="zh-CN" sz="2800">
                <a:latin typeface="Arial" pitchFamily="34" charset="0"/>
                <a:cs typeface="Arial" pitchFamily="34" charset="0"/>
              </a:rPr>
              <a:t>Xét thanh chịu kéo (nén) đúng tâm</a:t>
            </a:r>
            <a:endParaRPr lang="en-US" altLang="zh-CN" sz="2800" dirty="0">
              <a:latin typeface="Arial" pitchFamily="34" charset="0"/>
              <a:cs typeface="Arial" pitchFamily="34" charset="0"/>
            </a:endParaRPr>
          </a:p>
        </p:txBody>
      </p:sp>
      <p:sp>
        <p:nvSpPr>
          <p:cNvPr id="6" name="Rectangle 5">
            <a:extLst>
              <a:ext uri="{FF2B5EF4-FFF2-40B4-BE49-F238E27FC236}">
                <a16:creationId xmlns:a16="http://schemas.microsoft.com/office/drawing/2014/main" id="{AAEA9B3D-2497-4584-6BF1-4784FBE60B2A}"/>
              </a:ext>
            </a:extLst>
          </p:cNvPr>
          <p:cNvSpPr/>
          <p:nvPr/>
        </p:nvSpPr>
        <p:spPr>
          <a:xfrm>
            <a:off x="3698585" y="2524811"/>
            <a:ext cx="5034868" cy="861774"/>
          </a:xfrm>
          <a:prstGeom prst="rect">
            <a:avLst/>
          </a:prstGeom>
        </p:spPr>
        <p:txBody>
          <a:bodyPr wrap="square">
            <a:spAutoFit/>
          </a:bodyPr>
          <a:lstStyle/>
          <a:p>
            <a:pPr marL="457200" indent="-457200">
              <a:lnSpc>
                <a:spcPts val="3000"/>
              </a:lnSpc>
              <a:buClr>
                <a:srgbClr val="FF0000"/>
              </a:buClr>
              <a:buFont typeface="Wingdings" pitchFamily="2" charset="2"/>
              <a:buChar char="v"/>
              <a:tabLst>
                <a:tab pos="1270000" algn="l"/>
                <a:tab pos="1295400" algn="l"/>
                <a:tab pos="1346200" algn="l"/>
                <a:tab pos="1485900" algn="l"/>
                <a:tab pos="1511300" algn="l"/>
                <a:tab pos="2794000" algn="l"/>
                <a:tab pos="2946400" algn="l"/>
                <a:tab pos="2959100" algn="l"/>
                <a:tab pos="3225800" algn="l"/>
                <a:tab pos="3238500" algn="l"/>
                <a:tab pos="3530600" algn="l"/>
                <a:tab pos="4953000" algn="l"/>
              </a:tabLst>
            </a:pPr>
            <a:r>
              <a:rPr lang="en-US" altLang="zh-CN" sz="2800">
                <a:latin typeface="Arial" pitchFamily="34" charset="0"/>
                <a:cs typeface="Arial" pitchFamily="34" charset="0"/>
              </a:rPr>
              <a:t>Phân tố công ngoại lực trên chuyển vị dz</a:t>
            </a:r>
            <a:endParaRPr lang="en-US" altLang="zh-CN" sz="2800" dirty="0">
              <a:latin typeface="Arial" pitchFamily="34" charset="0"/>
              <a:cs typeface="Arial" pitchFamily="34" charset="0"/>
            </a:endParaRPr>
          </a:p>
        </p:txBody>
      </p:sp>
      <p:sp>
        <p:nvSpPr>
          <p:cNvPr id="8" name="Rectangle 7">
            <a:extLst>
              <a:ext uri="{FF2B5EF4-FFF2-40B4-BE49-F238E27FC236}">
                <a16:creationId xmlns:a16="http://schemas.microsoft.com/office/drawing/2014/main" id="{569186F0-505C-7EA8-8578-EFBCB23FBD71}"/>
              </a:ext>
            </a:extLst>
          </p:cNvPr>
          <p:cNvSpPr/>
          <p:nvPr/>
        </p:nvSpPr>
        <p:spPr>
          <a:xfrm>
            <a:off x="6524253" y="2990418"/>
            <a:ext cx="1710725" cy="438582"/>
          </a:xfrm>
          <a:prstGeom prst="rect">
            <a:avLst/>
          </a:prstGeom>
          <a:solidFill>
            <a:schemeClr val="accent4">
              <a:lumMod val="40000"/>
              <a:lumOff val="60000"/>
            </a:schemeClr>
          </a:solidFill>
        </p:spPr>
        <p:txBody>
          <a:bodyPr wrap="none">
            <a:spAutoFit/>
          </a:bodyPr>
          <a:lstStyle/>
          <a:p>
            <a:pPr>
              <a:lnSpc>
                <a:spcPts val="2700"/>
              </a:lnSpc>
              <a:tabLst>
                <a:tab pos="1270000" algn="l"/>
                <a:tab pos="1295400" algn="l"/>
                <a:tab pos="1346200" algn="l"/>
                <a:tab pos="1485900" algn="l"/>
                <a:tab pos="1511300" algn="l"/>
                <a:tab pos="2794000" algn="l"/>
                <a:tab pos="2946400" algn="l"/>
                <a:tab pos="2959100" algn="l"/>
                <a:tab pos="3225800" algn="l"/>
                <a:tab pos="3238500" algn="l"/>
                <a:tab pos="3530600" algn="l"/>
                <a:tab pos="4953000" algn="l"/>
              </a:tabLst>
            </a:pPr>
            <a:r>
              <a:rPr lang="en-US" altLang="zh-CN" sz="2800" i="1">
                <a:solidFill>
                  <a:srgbClr val="000000"/>
                </a:solidFill>
                <a:latin typeface="Arial" pitchFamily="34" charset="0"/>
                <a:cs typeface="Arial" pitchFamily="34" charset="0"/>
              </a:rPr>
              <a:t>dA</a:t>
            </a:r>
            <a:r>
              <a:rPr lang="en-US" altLang="zh-CN" sz="2800">
                <a:latin typeface="Arial" pitchFamily="34" charset="0"/>
                <a:cs typeface="Arial" pitchFamily="34" charset="0"/>
              </a:rPr>
              <a:t> </a:t>
            </a:r>
            <a:r>
              <a:rPr lang="en-US" altLang="zh-CN" sz="2800">
                <a:solidFill>
                  <a:srgbClr val="000000"/>
                </a:solidFill>
                <a:latin typeface="Arial" pitchFamily="34" charset="0"/>
                <a:cs typeface="Arial" pitchFamily="34" charset="0"/>
              </a:rPr>
              <a:t>=</a:t>
            </a:r>
            <a:r>
              <a:rPr lang="en-US" altLang="zh-CN" sz="2800">
                <a:latin typeface="Arial" pitchFamily="34" charset="0"/>
                <a:cs typeface="Arial" pitchFamily="34" charset="0"/>
              </a:rPr>
              <a:t> </a:t>
            </a:r>
            <a:r>
              <a:rPr lang="en-US" altLang="zh-CN" sz="2800" i="1">
                <a:solidFill>
                  <a:srgbClr val="000000"/>
                </a:solidFill>
                <a:latin typeface="Arial" pitchFamily="34" charset="0"/>
                <a:cs typeface="Arial" pitchFamily="34" charset="0"/>
              </a:rPr>
              <a:t>Pdz</a:t>
            </a:r>
            <a:endParaRPr lang="en-US" altLang="zh-CN" sz="2800" i="1" dirty="0">
              <a:solidFill>
                <a:srgbClr val="000000"/>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51CC023E-F143-9C07-33D4-96C18E3DCC17}"/>
              </a:ext>
            </a:extLst>
          </p:cNvPr>
          <p:cNvPicPr>
            <a:picLocks noChangeAspect="1"/>
          </p:cNvPicPr>
          <p:nvPr/>
        </p:nvPicPr>
        <p:blipFill>
          <a:blip r:embed="rId4"/>
          <a:stretch>
            <a:fillRect/>
          </a:stretch>
        </p:blipFill>
        <p:spPr>
          <a:xfrm>
            <a:off x="1252124" y="3984693"/>
            <a:ext cx="3302752" cy="2111797"/>
          </a:xfrm>
          <a:prstGeom prst="rect">
            <a:avLst/>
          </a:prstGeom>
        </p:spPr>
      </p:pic>
      <p:sp>
        <p:nvSpPr>
          <p:cNvPr id="12" name="Rectangle 11">
            <a:extLst>
              <a:ext uri="{FF2B5EF4-FFF2-40B4-BE49-F238E27FC236}">
                <a16:creationId xmlns:a16="http://schemas.microsoft.com/office/drawing/2014/main" id="{3E191720-623C-6299-B785-2A6940EF264E}"/>
              </a:ext>
            </a:extLst>
          </p:cNvPr>
          <p:cNvSpPr/>
          <p:nvPr/>
        </p:nvSpPr>
        <p:spPr>
          <a:xfrm>
            <a:off x="4228440" y="3450607"/>
            <a:ext cx="4711475" cy="1373133"/>
          </a:xfrm>
          <a:prstGeom prst="rect">
            <a:avLst/>
          </a:prstGeom>
        </p:spPr>
        <p:txBody>
          <a:bodyPr wrap="square">
            <a:spAutoFit/>
          </a:bodyPr>
          <a:lstStyle/>
          <a:p>
            <a:pPr algn="just">
              <a:lnSpc>
                <a:spcPts val="3400"/>
              </a:lnSpc>
              <a:tabLst>
                <a:tab pos="1270000" algn="l"/>
                <a:tab pos="1295400" algn="l"/>
                <a:tab pos="1346200" algn="l"/>
                <a:tab pos="1485900" algn="l"/>
                <a:tab pos="1511300" algn="l"/>
                <a:tab pos="2794000" algn="l"/>
                <a:tab pos="2946400" algn="l"/>
                <a:tab pos="2959100" algn="l"/>
                <a:tab pos="3225800" algn="l"/>
                <a:tab pos="3238500" algn="l"/>
                <a:tab pos="3530600" algn="l"/>
                <a:tab pos="4953000" algn="l"/>
              </a:tabLst>
            </a:pPr>
            <a:r>
              <a:rPr lang="en-US" altLang="zh-CN" sz="2800">
                <a:latin typeface="Arial" pitchFamily="34" charset="0"/>
                <a:cs typeface="Arial" pitchFamily="34" charset="0"/>
              </a:rPr>
              <a:t>công này bằng phần diện tích trên đồ thị trong khoảng dz.</a:t>
            </a:r>
            <a:endParaRPr lang="en-US" altLang="zh-CN" sz="2800" dirty="0">
              <a:latin typeface="Arial" pitchFamily="34" charset="0"/>
              <a:cs typeface="Arial" pitchFamily="34" charset="0"/>
            </a:endParaRPr>
          </a:p>
        </p:txBody>
      </p:sp>
    </p:spTree>
    <p:extLst>
      <p:ext uri="{BB962C8B-B14F-4D97-AF65-F5344CB8AC3E}">
        <p14:creationId xmlns:p14="http://schemas.microsoft.com/office/powerpoint/2010/main" val="4119019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E14D6A58-9FFA-D2AA-DEAA-37B59527D282}"/>
              </a:ext>
            </a:extLst>
          </p:cNvPr>
          <p:cNvSpPr txBox="1"/>
          <p:nvPr/>
        </p:nvSpPr>
        <p:spPr>
          <a:xfrm>
            <a:off x="1119188" y="938211"/>
            <a:ext cx="5570370" cy="523220"/>
          </a:xfrm>
          <a:prstGeom prst="rect">
            <a:avLst/>
          </a:prstGeom>
          <a:noFill/>
        </p:spPr>
        <p:txBody>
          <a:bodyPr wrap="square">
            <a:spAutoFit/>
          </a:bodyPr>
          <a:lstStyle/>
          <a:p>
            <a:r>
              <a:rPr lang="en-US" sz="2800">
                <a:solidFill>
                  <a:srgbClr val="0000FF"/>
                </a:solidFill>
                <a:latin typeface="Arial" panose="020B0604020202020204" pitchFamily="34" charset="0"/>
                <a:cs typeface="Arial" panose="020B0604020202020204" pitchFamily="34" charset="0"/>
              </a:rPr>
              <a:t>2.21. Thế năng biến dạng đàn hồi</a:t>
            </a:r>
            <a:endParaRPr lang="en-US"/>
          </a:p>
        </p:txBody>
      </p:sp>
      <p:pic>
        <p:nvPicPr>
          <p:cNvPr id="7" name="Picture 6">
            <a:extLst>
              <a:ext uri="{FF2B5EF4-FFF2-40B4-BE49-F238E27FC236}">
                <a16:creationId xmlns:a16="http://schemas.microsoft.com/office/drawing/2014/main" id="{142F33B4-559B-F691-1001-F05A8DCD8650}"/>
              </a:ext>
            </a:extLst>
          </p:cNvPr>
          <p:cNvPicPr>
            <a:picLocks noChangeAspect="1"/>
          </p:cNvPicPr>
          <p:nvPr/>
        </p:nvPicPr>
        <p:blipFill>
          <a:blip r:embed="rId3"/>
          <a:stretch>
            <a:fillRect/>
          </a:stretch>
        </p:blipFill>
        <p:spPr>
          <a:xfrm>
            <a:off x="990600" y="1529693"/>
            <a:ext cx="3276884" cy="2286198"/>
          </a:xfrm>
          <a:prstGeom prst="rect">
            <a:avLst/>
          </a:prstGeom>
        </p:spPr>
      </p:pic>
      <p:sp>
        <p:nvSpPr>
          <p:cNvPr id="9" name="Rectangle 8">
            <a:extLst>
              <a:ext uri="{FF2B5EF4-FFF2-40B4-BE49-F238E27FC236}">
                <a16:creationId xmlns:a16="http://schemas.microsoft.com/office/drawing/2014/main" id="{4C83E5FA-E17E-FD7A-9921-561B5BD9B3C7}"/>
              </a:ext>
            </a:extLst>
          </p:cNvPr>
          <p:cNvSpPr/>
          <p:nvPr/>
        </p:nvSpPr>
        <p:spPr>
          <a:xfrm>
            <a:off x="3534982" y="1461431"/>
            <a:ext cx="5531262" cy="938719"/>
          </a:xfrm>
          <a:prstGeom prst="rect">
            <a:avLst/>
          </a:prstGeom>
        </p:spPr>
        <p:txBody>
          <a:bodyPr wrap="square">
            <a:spAutoFit/>
          </a:bodyPr>
          <a:lstStyle/>
          <a:p>
            <a:pPr marL="457200" indent="-457200">
              <a:lnSpc>
                <a:spcPts val="3300"/>
              </a:lnSpc>
              <a:buClr>
                <a:srgbClr val="FF0000"/>
              </a:buClr>
              <a:buFont typeface="Wingdings" pitchFamily="2" charset="2"/>
              <a:buChar char="v"/>
              <a:tabLst>
                <a:tab pos="1270000" algn="l"/>
                <a:tab pos="1295400" algn="l"/>
                <a:tab pos="1346200" algn="l"/>
                <a:tab pos="1485900" algn="l"/>
                <a:tab pos="1511300" algn="l"/>
                <a:tab pos="2794000" algn="l"/>
                <a:tab pos="2946400" algn="l"/>
                <a:tab pos="2959100" algn="l"/>
                <a:tab pos="3225800" algn="l"/>
                <a:tab pos="3238500" algn="l"/>
                <a:tab pos="3530600" algn="l"/>
                <a:tab pos="4953000" algn="l"/>
              </a:tabLst>
            </a:pPr>
            <a:r>
              <a:rPr lang="en-US" altLang="zh-CN" sz="2800">
                <a:latin typeface="Arial" pitchFamily="34" charset="0"/>
                <a:cs typeface="Arial" pitchFamily="34" charset="0"/>
              </a:rPr>
              <a:t>Công ngoại lực cho biến dạng z</a:t>
            </a:r>
            <a:r>
              <a:rPr lang="en-US" altLang="zh-CN" sz="2800" baseline="-25000">
                <a:latin typeface="Arial" pitchFamily="34" charset="0"/>
                <a:cs typeface="Arial" pitchFamily="34" charset="0"/>
              </a:rPr>
              <a:t>1</a:t>
            </a:r>
            <a:r>
              <a:rPr lang="en-US" altLang="zh-CN" sz="2800">
                <a:latin typeface="Arial" pitchFamily="34" charset="0"/>
                <a:cs typeface="Arial" pitchFamily="34" charset="0"/>
              </a:rPr>
              <a:t>:</a:t>
            </a:r>
            <a:endParaRPr lang="en-US" altLang="zh-CN" sz="2800" dirty="0">
              <a:latin typeface="Arial" pitchFamily="34" charset="0"/>
              <a:cs typeface="Arial" pitchFamily="34" charset="0"/>
            </a:endParaRPr>
          </a:p>
        </p:txBody>
      </p:sp>
      <p:pic>
        <p:nvPicPr>
          <p:cNvPr id="10" name="Picture 120">
            <a:extLst>
              <a:ext uri="{FF2B5EF4-FFF2-40B4-BE49-F238E27FC236}">
                <a16:creationId xmlns:a16="http://schemas.microsoft.com/office/drawing/2014/main" id="{D185D5EA-7C8D-D0C7-4C6D-6F3E27FC8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776" y="2002905"/>
            <a:ext cx="1340884" cy="1019072"/>
          </a:xfrm>
          <a:prstGeom prst="rect">
            <a:avLst/>
          </a:prstGeom>
          <a:solidFill>
            <a:schemeClr val="bg2">
              <a:lumMod val="75000"/>
            </a:schemeClr>
          </a:solidFill>
          <a:ln>
            <a:solidFill>
              <a:srgbClr val="CC0000"/>
            </a:solidFill>
          </a:ln>
          <a:effectLst/>
        </p:spPr>
      </p:pic>
      <p:sp>
        <p:nvSpPr>
          <p:cNvPr id="13" name="Rectangle 12">
            <a:extLst>
              <a:ext uri="{FF2B5EF4-FFF2-40B4-BE49-F238E27FC236}">
                <a16:creationId xmlns:a16="http://schemas.microsoft.com/office/drawing/2014/main" id="{357355A4-70D4-7BE3-40DD-8B5CAEEC45EB}"/>
              </a:ext>
            </a:extLst>
          </p:cNvPr>
          <p:cNvSpPr/>
          <p:nvPr/>
        </p:nvSpPr>
        <p:spPr>
          <a:xfrm>
            <a:off x="4037595" y="3159763"/>
            <a:ext cx="3734805" cy="425758"/>
          </a:xfrm>
          <a:prstGeom prst="rect">
            <a:avLst/>
          </a:prstGeom>
        </p:spPr>
        <p:txBody>
          <a:bodyPr wrap="none">
            <a:spAutoFit/>
          </a:bodyPr>
          <a:lstStyle/>
          <a:p>
            <a:pPr marL="457200" indent="-457200">
              <a:lnSpc>
                <a:spcPts val="2600"/>
              </a:lnSpc>
              <a:buClr>
                <a:srgbClr val="FF0000"/>
              </a:buClr>
              <a:buFont typeface="Wingdings" pitchFamily="2" charset="2"/>
              <a:buChar char="v"/>
              <a:tabLst>
                <a:tab pos="1270000" algn="l"/>
                <a:tab pos="1295400" algn="l"/>
                <a:tab pos="1346200" algn="l"/>
                <a:tab pos="1485900" algn="l"/>
                <a:tab pos="1511300" algn="l"/>
                <a:tab pos="2794000" algn="l"/>
                <a:tab pos="2946400" algn="l"/>
                <a:tab pos="2959100" algn="l"/>
                <a:tab pos="3225800" algn="l"/>
                <a:tab pos="3238500" algn="l"/>
                <a:tab pos="3530600" algn="l"/>
                <a:tab pos="4953000" algn="l"/>
              </a:tabLst>
            </a:pPr>
            <a:r>
              <a:rPr lang="en-US" altLang="zh-CN" sz="2800">
                <a:latin typeface="Arial" pitchFamily="34" charset="0"/>
                <a:cs typeface="Arial" pitchFamily="34" charset="0"/>
              </a:rPr>
              <a:t>Trong miền đàn hồi</a:t>
            </a:r>
            <a:endParaRPr lang="en-US" altLang="zh-CN" sz="2800" dirty="0">
              <a:latin typeface="Arial" pitchFamily="34" charset="0"/>
              <a:cs typeface="Arial" pitchFamily="34" charset="0"/>
            </a:endParaRPr>
          </a:p>
        </p:txBody>
      </p:sp>
      <p:pic>
        <p:nvPicPr>
          <p:cNvPr id="14" name="Picture 29">
            <a:extLst>
              <a:ext uri="{FF2B5EF4-FFF2-40B4-BE49-F238E27FC236}">
                <a16:creationId xmlns:a16="http://schemas.microsoft.com/office/drawing/2014/main" id="{5848562D-A2C0-4F21-82EA-927B33559E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653783"/>
            <a:ext cx="3919259" cy="1193046"/>
          </a:xfrm>
          <a:prstGeom prst="rect">
            <a:avLst/>
          </a:prstGeom>
          <a:solidFill>
            <a:schemeClr val="bg2"/>
          </a:solidFill>
          <a:ln>
            <a:solidFill>
              <a:srgbClr val="CC0000"/>
            </a:solidFill>
          </a:ln>
          <a:effectLst/>
        </p:spPr>
      </p:pic>
    </p:spTree>
    <p:extLst>
      <p:ext uri="{BB962C8B-B14F-4D97-AF65-F5344CB8AC3E}">
        <p14:creationId xmlns:p14="http://schemas.microsoft.com/office/powerpoint/2010/main" val="31646087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E14D6A58-9FFA-D2AA-DEAA-37B59527D282}"/>
              </a:ext>
            </a:extLst>
          </p:cNvPr>
          <p:cNvSpPr txBox="1"/>
          <p:nvPr/>
        </p:nvSpPr>
        <p:spPr>
          <a:xfrm>
            <a:off x="1119188" y="938211"/>
            <a:ext cx="5570370" cy="523220"/>
          </a:xfrm>
          <a:prstGeom prst="rect">
            <a:avLst/>
          </a:prstGeom>
          <a:noFill/>
        </p:spPr>
        <p:txBody>
          <a:bodyPr wrap="square">
            <a:spAutoFit/>
          </a:bodyPr>
          <a:lstStyle/>
          <a:p>
            <a:r>
              <a:rPr lang="en-US" sz="2800">
                <a:solidFill>
                  <a:srgbClr val="0000FF"/>
                </a:solidFill>
                <a:latin typeface="Arial" panose="020B0604020202020204" pitchFamily="34" charset="0"/>
                <a:cs typeface="Arial" panose="020B0604020202020204" pitchFamily="34" charset="0"/>
              </a:rPr>
              <a:t>2.21. Thế năng biến dạng đàn hồi</a:t>
            </a:r>
            <a:endParaRPr lang="en-US"/>
          </a:p>
        </p:txBody>
      </p:sp>
      <p:sp>
        <p:nvSpPr>
          <p:cNvPr id="2" name="Rectangle 1">
            <a:extLst>
              <a:ext uri="{FF2B5EF4-FFF2-40B4-BE49-F238E27FC236}">
                <a16:creationId xmlns:a16="http://schemas.microsoft.com/office/drawing/2014/main" id="{EADD6174-E76F-DA4D-CAF4-FBDD7014EE6E}"/>
              </a:ext>
            </a:extLst>
          </p:cNvPr>
          <p:cNvSpPr/>
          <p:nvPr/>
        </p:nvSpPr>
        <p:spPr>
          <a:xfrm>
            <a:off x="990600" y="1497493"/>
            <a:ext cx="8004927" cy="1400383"/>
          </a:xfrm>
          <a:prstGeom prst="rect">
            <a:avLst/>
          </a:prstGeom>
        </p:spPr>
        <p:txBody>
          <a:bodyPr wrap="square">
            <a:spAutoFit/>
          </a:bodyPr>
          <a:lstStyle/>
          <a:p>
            <a:pPr marL="457200" indent="-457200" algn="just">
              <a:lnSpc>
                <a:spcPts val="3360"/>
              </a:lnSpc>
              <a:buClr>
                <a:srgbClr val="FF0000"/>
              </a:buClr>
              <a:buFont typeface="Wingdings" pitchFamily="2" charset="2"/>
              <a:buChar char="v"/>
              <a:tabLst>
                <a:tab pos="1181100" algn="l"/>
              </a:tabLst>
            </a:pPr>
            <a:r>
              <a:rPr lang="en-US" altLang="zh-CN" sz="2800">
                <a:latin typeface="Arial" pitchFamily="34" charset="0"/>
                <a:cs typeface="Arial" pitchFamily="34" charset="0"/>
              </a:rPr>
              <a:t>Trong miền đàn hồi, nếu bỏ nguyên nhân gây biến dạng =&gt; vật thể trở về hoàn toàn hình dạng ban đầu</a:t>
            </a:r>
            <a:endParaRPr lang="en-US" altLang="zh-CN" sz="2800" dirty="0">
              <a:latin typeface="Arial" pitchFamily="34" charset="0"/>
              <a:cs typeface="Arial" pitchFamily="34" charset="0"/>
            </a:endParaRPr>
          </a:p>
        </p:txBody>
      </p:sp>
      <p:sp>
        <p:nvSpPr>
          <p:cNvPr id="3" name="Rectangle 2">
            <a:extLst>
              <a:ext uri="{FF2B5EF4-FFF2-40B4-BE49-F238E27FC236}">
                <a16:creationId xmlns:a16="http://schemas.microsoft.com/office/drawing/2014/main" id="{18EE4D75-2057-082C-545F-E28261C78715}"/>
              </a:ext>
            </a:extLst>
          </p:cNvPr>
          <p:cNvSpPr/>
          <p:nvPr/>
        </p:nvSpPr>
        <p:spPr>
          <a:xfrm>
            <a:off x="941939" y="2792893"/>
            <a:ext cx="8053588" cy="964367"/>
          </a:xfrm>
          <a:prstGeom prst="rect">
            <a:avLst/>
          </a:prstGeom>
        </p:spPr>
        <p:txBody>
          <a:bodyPr wrap="square">
            <a:spAutoFit/>
          </a:bodyPr>
          <a:lstStyle/>
          <a:p>
            <a:pPr marL="457200" indent="-457200" algn="just">
              <a:lnSpc>
                <a:spcPts val="3400"/>
              </a:lnSpc>
              <a:buClr>
                <a:srgbClr val="CC0000"/>
              </a:buClr>
              <a:buFont typeface="Wingdings" pitchFamily="2" charset="2"/>
              <a:buChar char="v"/>
              <a:tabLst>
                <a:tab pos="1181100" algn="l"/>
              </a:tabLst>
            </a:pPr>
            <a:r>
              <a:rPr lang="en-US" altLang="zh-CN" sz="2800">
                <a:latin typeface="Arial" pitchFamily="34" charset="0"/>
                <a:cs typeface="Arial" pitchFamily="34" charset="0"/>
              </a:rPr>
              <a:t>Năng lượng làm cho vật thể phục hồi hình dạng ban đầu: </a:t>
            </a:r>
            <a:r>
              <a:rPr lang="en-US" altLang="zh-CN" sz="2800" i="1">
                <a:solidFill>
                  <a:srgbClr val="0000CC"/>
                </a:solidFill>
                <a:latin typeface="Arial" pitchFamily="34" charset="0"/>
                <a:cs typeface="Arial" pitchFamily="34" charset="0"/>
              </a:rPr>
              <a:t>thế</a:t>
            </a:r>
            <a:r>
              <a:rPr lang="en-US" altLang="zh-CN" sz="2800">
                <a:solidFill>
                  <a:srgbClr val="0000CC"/>
                </a:solidFill>
                <a:latin typeface="Arial" pitchFamily="34" charset="0"/>
                <a:cs typeface="Arial" pitchFamily="34" charset="0"/>
              </a:rPr>
              <a:t> </a:t>
            </a:r>
            <a:r>
              <a:rPr lang="en-US" altLang="zh-CN" sz="2800" i="1">
                <a:solidFill>
                  <a:srgbClr val="0000CC"/>
                </a:solidFill>
                <a:latin typeface="Arial" pitchFamily="34" charset="0"/>
                <a:cs typeface="Arial" pitchFamily="34" charset="0"/>
              </a:rPr>
              <a:t>năng biến</a:t>
            </a:r>
            <a:r>
              <a:rPr lang="en-US" altLang="zh-CN" sz="2800">
                <a:solidFill>
                  <a:srgbClr val="0000CC"/>
                </a:solidFill>
                <a:latin typeface="Arial" pitchFamily="34" charset="0"/>
                <a:cs typeface="Arial" pitchFamily="34" charset="0"/>
              </a:rPr>
              <a:t> </a:t>
            </a:r>
            <a:r>
              <a:rPr lang="en-US" altLang="zh-CN" sz="2800" i="1">
                <a:solidFill>
                  <a:srgbClr val="0000CC"/>
                </a:solidFill>
                <a:latin typeface="Arial" pitchFamily="34" charset="0"/>
                <a:cs typeface="Arial" pitchFamily="34" charset="0"/>
              </a:rPr>
              <a:t>dạng</a:t>
            </a:r>
            <a:r>
              <a:rPr lang="en-US" altLang="zh-CN" sz="2800">
                <a:solidFill>
                  <a:srgbClr val="0000CC"/>
                </a:solidFill>
                <a:latin typeface="Arial" pitchFamily="34" charset="0"/>
                <a:cs typeface="Arial" pitchFamily="34" charset="0"/>
              </a:rPr>
              <a:t> </a:t>
            </a:r>
            <a:r>
              <a:rPr lang="en-US" altLang="zh-CN" sz="2800" i="1">
                <a:solidFill>
                  <a:srgbClr val="0000CC"/>
                </a:solidFill>
                <a:latin typeface="Arial" pitchFamily="34" charset="0"/>
                <a:cs typeface="Arial" pitchFamily="34" charset="0"/>
              </a:rPr>
              <a:t>đàn</a:t>
            </a:r>
            <a:r>
              <a:rPr lang="en-US" altLang="zh-CN" sz="2800">
                <a:solidFill>
                  <a:srgbClr val="0000CC"/>
                </a:solidFill>
                <a:latin typeface="Arial" pitchFamily="34" charset="0"/>
                <a:cs typeface="Arial" pitchFamily="34" charset="0"/>
              </a:rPr>
              <a:t> </a:t>
            </a:r>
            <a:r>
              <a:rPr lang="en-US" altLang="zh-CN" sz="2800" i="1">
                <a:solidFill>
                  <a:srgbClr val="0000CC"/>
                </a:solidFill>
                <a:latin typeface="Arial" pitchFamily="34" charset="0"/>
                <a:cs typeface="Arial" pitchFamily="34" charset="0"/>
              </a:rPr>
              <a:t>hồi</a:t>
            </a:r>
            <a:r>
              <a:rPr lang="en-US" altLang="zh-CN" sz="2800">
                <a:solidFill>
                  <a:srgbClr val="0000CC"/>
                </a:solidFill>
                <a:latin typeface="Arial" pitchFamily="34" charset="0"/>
                <a:cs typeface="Arial" pitchFamily="34" charset="0"/>
              </a:rPr>
              <a:t> </a:t>
            </a:r>
            <a:r>
              <a:rPr lang="en-US" altLang="zh-CN" sz="2800" i="1">
                <a:solidFill>
                  <a:srgbClr val="0000CC"/>
                </a:solidFill>
                <a:latin typeface="Arial" pitchFamily="34" charset="0"/>
                <a:cs typeface="Arial" pitchFamily="34" charset="0"/>
              </a:rPr>
              <a:t>U</a:t>
            </a:r>
            <a:endParaRPr lang="en-US" altLang="zh-CN" sz="2800" i="1" dirty="0">
              <a:solidFill>
                <a:srgbClr val="0000CC"/>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CE8DAD4-B44B-A149-590D-D748634404CA}"/>
              </a:ext>
            </a:extLst>
          </p:cNvPr>
          <p:cNvSpPr/>
          <p:nvPr/>
        </p:nvSpPr>
        <p:spPr>
          <a:xfrm>
            <a:off x="918327" y="3769066"/>
            <a:ext cx="5524269" cy="451406"/>
          </a:xfrm>
          <a:prstGeom prst="rect">
            <a:avLst/>
          </a:prstGeom>
        </p:spPr>
        <p:txBody>
          <a:bodyPr wrap="none">
            <a:spAutoFit/>
          </a:bodyPr>
          <a:lstStyle/>
          <a:p>
            <a:pPr marL="457200" indent="-457200">
              <a:lnSpc>
                <a:spcPts val="2800"/>
              </a:lnSpc>
              <a:buClr>
                <a:srgbClr val="FF0000"/>
              </a:buClr>
              <a:buFont typeface="Wingdings" pitchFamily="2" charset="2"/>
              <a:buChar char="v"/>
              <a:tabLst>
                <a:tab pos="1181100" algn="l"/>
              </a:tabLst>
            </a:pPr>
            <a:r>
              <a:rPr lang="en-US" altLang="zh-CN" sz="2800">
                <a:latin typeface="Arial" pitchFamily="34" charset="0"/>
                <a:cs typeface="Arial" pitchFamily="34" charset="0"/>
              </a:rPr>
              <a:t>Định luật bảo toàn năng lượng</a:t>
            </a:r>
            <a:endParaRPr lang="en-US" altLang="zh-CN" sz="2800" dirty="0">
              <a:latin typeface="Arial" pitchFamily="34" charset="0"/>
              <a:cs typeface="Arial" pitchFamily="34" charset="0"/>
            </a:endParaRPr>
          </a:p>
        </p:txBody>
      </p:sp>
      <p:sp>
        <p:nvSpPr>
          <p:cNvPr id="6" name="TextBox 1">
            <a:extLst>
              <a:ext uri="{FF2B5EF4-FFF2-40B4-BE49-F238E27FC236}">
                <a16:creationId xmlns:a16="http://schemas.microsoft.com/office/drawing/2014/main" id="{511B6416-CFE9-B302-8635-F45C2DA41206}"/>
              </a:ext>
            </a:extLst>
          </p:cNvPr>
          <p:cNvSpPr txBox="1"/>
          <p:nvPr/>
        </p:nvSpPr>
        <p:spPr>
          <a:xfrm>
            <a:off x="1223127" y="4288734"/>
            <a:ext cx="7772400" cy="1354217"/>
          </a:xfrm>
          <a:prstGeom prst="rect">
            <a:avLst/>
          </a:prstGeom>
          <a:noFill/>
        </p:spPr>
        <p:txBody>
          <a:bodyPr wrap="square" lIns="0" tIns="0" rIns="0" rtlCol="0">
            <a:spAutoFit/>
          </a:bodyPr>
          <a:lstStyle/>
          <a:p>
            <a:pPr algn="just">
              <a:lnSpc>
                <a:spcPts val="3400"/>
              </a:lnSpc>
              <a:tabLst/>
            </a:pPr>
            <a:r>
              <a:rPr lang="en-US" altLang="zh-CN" sz="2800" i="1" dirty="0">
                <a:latin typeface="Arial" pitchFamily="34" charset="0"/>
                <a:cs typeface="Arial" pitchFamily="34" charset="0"/>
              </a:rPr>
              <a:t>Năng lượng mà hệ nhận được </a:t>
            </a:r>
            <a:r>
              <a:rPr lang="en-US" altLang="zh-CN" sz="2800" i="1">
                <a:latin typeface="Arial" pitchFamily="34" charset="0"/>
                <a:cs typeface="Arial" pitchFamily="34" charset="0"/>
              </a:rPr>
              <a:t>từ bên ngoài </a:t>
            </a:r>
            <a:r>
              <a:rPr lang="en-US" altLang="zh-CN" sz="2800" i="1" dirty="0">
                <a:latin typeface="Arial" pitchFamily="34" charset="0"/>
                <a:cs typeface="Arial" pitchFamily="34" charset="0"/>
              </a:rPr>
              <a:t>sẽ hoàn toàn chuyển </a:t>
            </a:r>
            <a:r>
              <a:rPr lang="en-US" altLang="zh-CN" sz="2800" i="1">
                <a:latin typeface="Arial" pitchFamily="34" charset="0"/>
                <a:cs typeface="Arial" pitchFamily="34" charset="0"/>
              </a:rPr>
              <a:t>hoá thành thế  </a:t>
            </a:r>
            <a:r>
              <a:rPr lang="en-US" altLang="zh-CN" sz="2800" i="1" dirty="0">
                <a:latin typeface="Arial" pitchFamily="34" charset="0"/>
                <a:cs typeface="Arial" pitchFamily="34" charset="0"/>
              </a:rPr>
              <a:t>năng  biến  dạng  đàn  hồi  </a:t>
            </a:r>
            <a:r>
              <a:rPr lang="en-US" altLang="zh-CN" sz="2800" i="1">
                <a:latin typeface="Arial" pitchFamily="34" charset="0"/>
                <a:cs typeface="Arial" pitchFamily="34" charset="0"/>
              </a:rPr>
              <a:t>tích  luỹ trong </a:t>
            </a:r>
            <a:r>
              <a:rPr lang="en-US" altLang="zh-CN" sz="2800" i="1" dirty="0">
                <a:latin typeface="Arial" pitchFamily="34" charset="0"/>
                <a:cs typeface="Arial" pitchFamily="34" charset="0"/>
              </a:rPr>
              <a:t>hệ</a:t>
            </a:r>
          </a:p>
        </p:txBody>
      </p:sp>
    </p:spTree>
    <p:extLst>
      <p:ext uri="{BB962C8B-B14F-4D97-AF65-F5344CB8AC3E}">
        <p14:creationId xmlns:p14="http://schemas.microsoft.com/office/powerpoint/2010/main" val="1999613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E14D6A58-9FFA-D2AA-DEAA-37B59527D282}"/>
              </a:ext>
            </a:extLst>
          </p:cNvPr>
          <p:cNvSpPr txBox="1"/>
          <p:nvPr/>
        </p:nvSpPr>
        <p:spPr>
          <a:xfrm>
            <a:off x="1119188" y="938211"/>
            <a:ext cx="5570370" cy="523220"/>
          </a:xfrm>
          <a:prstGeom prst="rect">
            <a:avLst/>
          </a:prstGeom>
          <a:noFill/>
        </p:spPr>
        <p:txBody>
          <a:bodyPr wrap="square">
            <a:spAutoFit/>
          </a:bodyPr>
          <a:lstStyle/>
          <a:p>
            <a:r>
              <a:rPr lang="en-US" sz="2800">
                <a:solidFill>
                  <a:srgbClr val="0000FF"/>
                </a:solidFill>
                <a:latin typeface="Arial" panose="020B0604020202020204" pitchFamily="34" charset="0"/>
                <a:cs typeface="Arial" panose="020B0604020202020204" pitchFamily="34" charset="0"/>
              </a:rPr>
              <a:t>2.21. Thế năng biến dạng đàn hồi</a:t>
            </a:r>
            <a:endParaRPr lang="en-US"/>
          </a:p>
        </p:txBody>
      </p:sp>
      <p:pic>
        <p:nvPicPr>
          <p:cNvPr id="7" name="Picture 29">
            <a:extLst>
              <a:ext uri="{FF2B5EF4-FFF2-40B4-BE49-F238E27FC236}">
                <a16:creationId xmlns:a16="http://schemas.microsoft.com/office/drawing/2014/main" id="{AC0BD384-DDB0-35BE-AFD5-DE7E7E805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188" y="1493645"/>
            <a:ext cx="3145972" cy="928319"/>
          </a:xfrm>
          <a:prstGeom prst="rect">
            <a:avLst/>
          </a:prstGeom>
          <a:solidFill>
            <a:schemeClr val="bg2">
              <a:lumMod val="75000"/>
            </a:schemeClr>
          </a:solidFill>
          <a:ln w="12700">
            <a:solidFill>
              <a:srgbClr val="CC0000"/>
            </a:solidFill>
          </a:ln>
          <a:effectLst/>
        </p:spPr>
      </p:pic>
      <p:sp>
        <p:nvSpPr>
          <p:cNvPr id="8" name="Rectangle 7">
            <a:extLst>
              <a:ext uri="{FF2B5EF4-FFF2-40B4-BE49-F238E27FC236}">
                <a16:creationId xmlns:a16="http://schemas.microsoft.com/office/drawing/2014/main" id="{6080AA36-54D3-7D23-2653-9877D34A02E0}"/>
              </a:ext>
            </a:extLst>
          </p:cNvPr>
          <p:cNvSpPr/>
          <p:nvPr/>
        </p:nvSpPr>
        <p:spPr>
          <a:xfrm>
            <a:off x="853025" y="2531446"/>
            <a:ext cx="8038563" cy="964367"/>
          </a:xfrm>
          <a:prstGeom prst="rect">
            <a:avLst/>
          </a:prstGeom>
        </p:spPr>
        <p:txBody>
          <a:bodyPr wrap="square">
            <a:spAutoFit/>
          </a:bodyPr>
          <a:lstStyle/>
          <a:p>
            <a:pPr marL="457200" indent="-457200">
              <a:lnSpc>
                <a:spcPts val="3400"/>
              </a:lnSpc>
              <a:buClr>
                <a:srgbClr val="FF0000"/>
              </a:buClr>
              <a:buFont typeface="Wingdings" pitchFamily="2" charset="2"/>
              <a:buChar char="v"/>
              <a:tabLst>
                <a:tab pos="114300" algn="l"/>
              </a:tabLst>
            </a:pPr>
            <a:r>
              <a:rPr lang="en-US" altLang="zh-CN" sz="2800">
                <a:latin typeface="Arial" pitchFamily="34" charset="0"/>
                <a:cs typeface="Arial" pitchFamily="34" charset="0"/>
              </a:rPr>
              <a:t>Thế năng biến dạng đàn hồi trên một đơn vị thể tích –</a:t>
            </a:r>
            <a:r>
              <a:rPr lang="en-US" altLang="zh-CN" sz="2800" i="1">
                <a:solidFill>
                  <a:srgbClr val="0000CC"/>
                </a:solidFill>
                <a:latin typeface="Arial" pitchFamily="34" charset="0"/>
                <a:cs typeface="Arial" pitchFamily="34" charset="0"/>
              </a:rPr>
              <a:t>Thế năng biến dạng đàn hồi riêng</a:t>
            </a:r>
            <a:endParaRPr lang="en-US" altLang="zh-CN" sz="2800" i="1" dirty="0">
              <a:solidFill>
                <a:srgbClr val="0000CC"/>
              </a:solidFill>
              <a:latin typeface="Arial" pitchFamily="34" charset="0"/>
              <a:cs typeface="Arial" pitchFamily="34" charset="0"/>
            </a:endParaRPr>
          </a:p>
        </p:txBody>
      </p:sp>
      <p:graphicFrame>
        <p:nvGraphicFramePr>
          <p:cNvPr id="9" name="Object 8">
            <a:extLst>
              <a:ext uri="{FF2B5EF4-FFF2-40B4-BE49-F238E27FC236}">
                <a16:creationId xmlns:a16="http://schemas.microsoft.com/office/drawing/2014/main" id="{1A4AEA76-6416-6087-5F72-C9F6413ED64D}"/>
              </a:ext>
            </a:extLst>
          </p:cNvPr>
          <p:cNvGraphicFramePr>
            <a:graphicFrameLocks noChangeAspect="1"/>
          </p:cNvGraphicFramePr>
          <p:nvPr>
            <p:extLst>
              <p:ext uri="{D42A27DB-BD31-4B8C-83A1-F6EECF244321}">
                <p14:modId xmlns:p14="http://schemas.microsoft.com/office/powerpoint/2010/main" val="369710435"/>
              </p:ext>
            </p:extLst>
          </p:nvPr>
        </p:nvGraphicFramePr>
        <p:xfrm>
          <a:off x="3734869" y="3491979"/>
          <a:ext cx="2059441" cy="952876"/>
        </p:xfrm>
        <a:graphic>
          <a:graphicData uri="http://schemas.openxmlformats.org/presentationml/2006/ole">
            <mc:AlternateContent xmlns:mc="http://schemas.openxmlformats.org/markup-compatibility/2006">
              <mc:Choice xmlns:v="urn:schemas-microsoft-com:vml" Requires="v">
                <p:oleObj name="Equation" r:id="rId4" imgW="850680" imgH="393480" progId="Equation.DSMT4">
                  <p:embed/>
                </p:oleObj>
              </mc:Choice>
              <mc:Fallback>
                <p:oleObj name="Equation" r:id="rId4" imgW="850680" imgH="393480" progId="Equation.DSMT4">
                  <p:embed/>
                  <p:pic>
                    <p:nvPicPr>
                      <p:cNvPr id="4" name="Object 3"/>
                      <p:cNvPicPr/>
                      <p:nvPr/>
                    </p:nvPicPr>
                    <p:blipFill>
                      <a:blip r:embed="rId5"/>
                      <a:stretch>
                        <a:fillRect/>
                      </a:stretch>
                    </p:blipFill>
                    <p:spPr>
                      <a:xfrm>
                        <a:off x="3734869" y="3491979"/>
                        <a:ext cx="2059441" cy="952876"/>
                      </a:xfrm>
                      <a:prstGeom prst="rect">
                        <a:avLst/>
                      </a:prstGeom>
                      <a:solidFill>
                        <a:schemeClr val="bg2">
                          <a:lumMod val="75000"/>
                        </a:schemeClr>
                      </a:solidFill>
                      <a:ln w="19050">
                        <a:solidFill>
                          <a:srgbClr val="CC0000"/>
                        </a:solidFill>
                      </a:ln>
                    </p:spPr>
                  </p:pic>
                </p:oleObj>
              </mc:Fallback>
            </mc:AlternateContent>
          </a:graphicData>
        </a:graphic>
      </p:graphicFrame>
      <p:sp>
        <p:nvSpPr>
          <p:cNvPr id="10" name="Rectangle 9">
            <a:extLst>
              <a:ext uri="{FF2B5EF4-FFF2-40B4-BE49-F238E27FC236}">
                <a16:creationId xmlns:a16="http://schemas.microsoft.com/office/drawing/2014/main" id="{C84CF3C1-80FB-4AB2-3139-015E3F3F189D}"/>
              </a:ext>
            </a:extLst>
          </p:cNvPr>
          <p:cNvSpPr/>
          <p:nvPr/>
        </p:nvSpPr>
        <p:spPr>
          <a:xfrm>
            <a:off x="890347" y="4537141"/>
            <a:ext cx="8038563" cy="964367"/>
          </a:xfrm>
          <a:prstGeom prst="rect">
            <a:avLst/>
          </a:prstGeom>
        </p:spPr>
        <p:txBody>
          <a:bodyPr wrap="square">
            <a:spAutoFit/>
          </a:bodyPr>
          <a:lstStyle/>
          <a:p>
            <a:pPr marL="457200" indent="-457200">
              <a:lnSpc>
                <a:spcPts val="3400"/>
              </a:lnSpc>
              <a:buClr>
                <a:srgbClr val="FF0000"/>
              </a:buClr>
              <a:buFont typeface="Wingdings" pitchFamily="2" charset="2"/>
              <a:buChar char="Ø"/>
              <a:tabLst>
                <a:tab pos="114300" algn="l"/>
              </a:tabLst>
            </a:pPr>
            <a:r>
              <a:rPr lang="en-US" altLang="zh-CN" sz="2800">
                <a:latin typeface="Arial" pitchFamily="34" charset="0"/>
                <a:cs typeface="Arial" pitchFamily="34" charset="0"/>
              </a:rPr>
              <a:t>Thế năng biến dạng đàn hồi thường dùng để tính </a:t>
            </a:r>
            <a:r>
              <a:rPr lang="en-US" altLang="zh-CN" sz="2800" i="1">
                <a:solidFill>
                  <a:srgbClr val="0000CC"/>
                </a:solidFill>
                <a:latin typeface="Arial" pitchFamily="34" charset="0"/>
                <a:cs typeface="Arial" pitchFamily="34" charset="0"/>
              </a:rPr>
              <a:t>chuyển vị của hệ thanh</a:t>
            </a:r>
            <a:endParaRPr lang="en-US" altLang="zh-CN" sz="2800" i="1" dirty="0">
              <a:solidFill>
                <a:srgbClr val="0000CC"/>
              </a:solidFill>
              <a:latin typeface="Arial" pitchFamily="34" charset="0"/>
              <a:cs typeface="Arial" pitchFamily="34" charset="0"/>
            </a:endParaRPr>
          </a:p>
        </p:txBody>
      </p:sp>
    </p:spTree>
    <p:extLst>
      <p:ext uri="{BB962C8B-B14F-4D97-AF65-F5344CB8AC3E}">
        <p14:creationId xmlns:p14="http://schemas.microsoft.com/office/powerpoint/2010/main" val="2443728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12" name="Picture 11">
            <a:extLst>
              <a:ext uri="{FF2B5EF4-FFF2-40B4-BE49-F238E27FC236}">
                <a16:creationId xmlns:a16="http://schemas.microsoft.com/office/drawing/2014/main" id="{7E1FB212-B350-6727-D9F6-48160401CB05}"/>
              </a:ext>
            </a:extLst>
          </p:cNvPr>
          <p:cNvPicPr>
            <a:picLocks noChangeAspect="1"/>
          </p:cNvPicPr>
          <p:nvPr/>
        </p:nvPicPr>
        <p:blipFill>
          <a:blip r:embed="rId3"/>
          <a:stretch>
            <a:fillRect/>
          </a:stretch>
        </p:blipFill>
        <p:spPr>
          <a:xfrm>
            <a:off x="1223185" y="938211"/>
            <a:ext cx="3114675" cy="3324225"/>
          </a:xfrm>
          <a:prstGeom prst="rect">
            <a:avLst/>
          </a:prstGeom>
        </p:spPr>
      </p:pic>
      <p:sp>
        <p:nvSpPr>
          <p:cNvPr id="3" name="TextBox 2">
            <a:extLst>
              <a:ext uri="{FF2B5EF4-FFF2-40B4-BE49-F238E27FC236}">
                <a16:creationId xmlns:a16="http://schemas.microsoft.com/office/drawing/2014/main" id="{21BFB852-76BE-564D-CF82-C2768A4FC1C8}"/>
              </a:ext>
            </a:extLst>
          </p:cNvPr>
          <p:cNvSpPr txBox="1"/>
          <p:nvPr/>
        </p:nvSpPr>
        <p:spPr>
          <a:xfrm>
            <a:off x="4562670" y="1040031"/>
            <a:ext cx="4558003" cy="1815882"/>
          </a:xfrm>
          <a:prstGeom prst="rect">
            <a:avLst/>
          </a:prstGeom>
          <a:noFill/>
        </p:spPr>
        <p:txBody>
          <a:bodyPr wrap="square">
            <a:spAutoFit/>
          </a:bodyPr>
          <a:lstStyle/>
          <a:p>
            <a:r>
              <a:rPr lang="vi-VN" sz="2800" b="0" i="0">
                <a:effectLst/>
                <a:latin typeface="Arial" panose="020B0604020202020204" pitchFamily="34" charset="0"/>
                <a:cs typeface="Arial" panose="020B0604020202020204" pitchFamily="34" charset="0"/>
              </a:rPr>
              <a:t>Cho hệ thanh </a:t>
            </a:r>
            <a:r>
              <a:rPr lang="en-US" sz="2800">
                <a:latin typeface="Arial" panose="020B0604020202020204" pitchFamily="34" charset="0"/>
                <a:cs typeface="Arial" panose="020B0604020202020204" pitchFamily="34" charset="0"/>
              </a:rPr>
              <a:t>đối xứng, </a:t>
            </a:r>
            <a:r>
              <a:rPr lang="vi-VN" sz="2800" b="0" i="0">
                <a:effectLst/>
                <a:latin typeface="Arial" panose="020B0604020202020204" pitchFamily="34" charset="0"/>
                <a:cs typeface="Arial" panose="020B0604020202020204" pitchFamily="34" charset="0"/>
              </a:rPr>
              <a:t>chịu lực như hình vẽ. Xác định </a:t>
            </a:r>
            <a:r>
              <a:rPr lang="en-US" sz="2800" b="0" i="0">
                <a:effectLst/>
                <a:latin typeface="Arial" panose="020B0604020202020204" pitchFamily="34" charset="0"/>
                <a:cs typeface="Arial" panose="020B0604020202020204" pitchFamily="34" charset="0"/>
              </a:rPr>
              <a:t>chuyển </a:t>
            </a:r>
            <a:r>
              <a:rPr lang="vi-VN" sz="2800" b="0" i="0">
                <a:effectLst/>
                <a:latin typeface="Arial" panose="020B0604020202020204" pitchFamily="34" charset="0"/>
                <a:cs typeface="Arial" panose="020B0604020202020204" pitchFamily="34" charset="0"/>
              </a:rPr>
              <a:t>vị </a:t>
            </a:r>
            <a:r>
              <a:rPr lang="en-US" sz="2800" b="0" i="0">
                <a:effectLst/>
                <a:latin typeface="Arial" panose="020B0604020202020204" pitchFamily="34" charset="0"/>
                <a:cs typeface="Arial" panose="020B0604020202020204" pitchFamily="34" charset="0"/>
              </a:rPr>
              <a:t> đứng của </a:t>
            </a:r>
            <a:r>
              <a:rPr lang="vi-VN" sz="2800" b="0" i="0">
                <a:effectLst/>
                <a:latin typeface="Arial" panose="020B0604020202020204" pitchFamily="34" charset="0"/>
                <a:cs typeface="Arial" panose="020B0604020202020204" pitchFamily="34" charset="0"/>
              </a:rPr>
              <a:t>điểm </a:t>
            </a:r>
            <a:r>
              <a:rPr lang="en-US" sz="2800">
                <a:latin typeface="Arial" panose="020B0604020202020204" pitchFamily="34" charset="0"/>
                <a:cs typeface="Arial" panose="020B0604020202020204" pitchFamily="34" charset="0"/>
              </a:rPr>
              <a:t>đặt lực </a:t>
            </a:r>
            <a:r>
              <a:rPr lang="en-US" sz="2800" b="0" i="0">
                <a:effectLst/>
                <a:latin typeface="Arial" panose="020B0604020202020204" pitchFamily="34" charset="0"/>
                <a:cs typeface="Arial" panose="020B0604020202020204" pitchFamily="34" charset="0"/>
              </a:rPr>
              <a:t>A</a:t>
            </a:r>
            <a:r>
              <a:rPr lang="vi-VN" sz="2800">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 Cho</a:t>
            </a:r>
            <a:endParaRPr lang="en-US"/>
          </a:p>
        </p:txBody>
      </p:sp>
      <p:graphicFrame>
        <p:nvGraphicFramePr>
          <p:cNvPr id="4" name="Object 3">
            <a:extLst>
              <a:ext uri="{FF2B5EF4-FFF2-40B4-BE49-F238E27FC236}">
                <a16:creationId xmlns:a16="http://schemas.microsoft.com/office/drawing/2014/main" id="{81303370-AC9E-FD73-D3F4-7A9C45F51DB5}"/>
              </a:ext>
            </a:extLst>
          </p:cNvPr>
          <p:cNvGraphicFramePr>
            <a:graphicFrameLocks noChangeAspect="1"/>
          </p:cNvGraphicFramePr>
          <p:nvPr>
            <p:extLst>
              <p:ext uri="{D42A27DB-BD31-4B8C-83A1-F6EECF244321}">
                <p14:modId xmlns:p14="http://schemas.microsoft.com/office/powerpoint/2010/main" val="2975465432"/>
              </p:ext>
            </p:extLst>
          </p:nvPr>
        </p:nvGraphicFramePr>
        <p:xfrm>
          <a:off x="4441857" y="2874999"/>
          <a:ext cx="4522391" cy="745896"/>
        </p:xfrm>
        <a:graphic>
          <a:graphicData uri="http://schemas.openxmlformats.org/presentationml/2006/ole">
            <mc:AlternateContent xmlns:mc="http://schemas.openxmlformats.org/markup-compatibility/2006">
              <mc:Choice xmlns:v="urn:schemas-microsoft-com:vml" Requires="v">
                <p:oleObj name="Equation" r:id="rId4" imgW="2768400" imgH="457200" progId="Equation.DSMT4">
                  <p:embed/>
                </p:oleObj>
              </mc:Choice>
              <mc:Fallback>
                <p:oleObj name="Equation" r:id="rId4" imgW="2768400" imgH="457200" progId="Equation.DSMT4">
                  <p:embed/>
                  <p:pic>
                    <p:nvPicPr>
                      <p:cNvPr id="0" name=""/>
                      <p:cNvPicPr/>
                      <p:nvPr/>
                    </p:nvPicPr>
                    <p:blipFill>
                      <a:blip r:embed="rId5"/>
                      <a:stretch>
                        <a:fillRect/>
                      </a:stretch>
                    </p:blipFill>
                    <p:spPr>
                      <a:xfrm>
                        <a:off x="4441857" y="2874999"/>
                        <a:ext cx="4522391" cy="745896"/>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56E72E15-4BB3-EB25-7F5D-4C06598B080F}"/>
              </a:ext>
            </a:extLst>
          </p:cNvPr>
          <p:cNvPicPr>
            <a:picLocks noChangeAspect="1"/>
          </p:cNvPicPr>
          <p:nvPr/>
        </p:nvPicPr>
        <p:blipFill>
          <a:blip r:embed="rId6"/>
          <a:stretch>
            <a:fillRect/>
          </a:stretch>
        </p:blipFill>
        <p:spPr>
          <a:xfrm>
            <a:off x="6862762" y="3875317"/>
            <a:ext cx="1819275" cy="1847850"/>
          </a:xfrm>
          <a:prstGeom prst="rect">
            <a:avLst/>
          </a:prstGeom>
        </p:spPr>
      </p:pic>
      <p:sp>
        <p:nvSpPr>
          <p:cNvPr id="7" name="TextBox 6">
            <a:extLst>
              <a:ext uri="{FF2B5EF4-FFF2-40B4-BE49-F238E27FC236}">
                <a16:creationId xmlns:a16="http://schemas.microsoft.com/office/drawing/2014/main" id="{9F544FE1-2755-76D4-DF84-2891411AE480}"/>
              </a:ext>
            </a:extLst>
          </p:cNvPr>
          <p:cNvSpPr txBox="1"/>
          <p:nvPr/>
        </p:nvSpPr>
        <p:spPr>
          <a:xfrm>
            <a:off x="1119188" y="4175888"/>
            <a:ext cx="5433604" cy="954107"/>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Tách mắt A như hình, dùng hai pt hình chiếu</a:t>
            </a:r>
          </a:p>
        </p:txBody>
      </p:sp>
      <p:graphicFrame>
        <p:nvGraphicFramePr>
          <p:cNvPr id="8" name="Object 7">
            <a:extLst>
              <a:ext uri="{FF2B5EF4-FFF2-40B4-BE49-F238E27FC236}">
                <a16:creationId xmlns:a16="http://schemas.microsoft.com/office/drawing/2014/main" id="{79957F09-AAB9-C3D7-F9CB-89D1FFCD5B38}"/>
              </a:ext>
            </a:extLst>
          </p:cNvPr>
          <p:cNvGraphicFramePr>
            <a:graphicFrameLocks noChangeAspect="1"/>
          </p:cNvGraphicFramePr>
          <p:nvPr>
            <p:extLst>
              <p:ext uri="{D42A27DB-BD31-4B8C-83A1-F6EECF244321}">
                <p14:modId xmlns:p14="http://schemas.microsoft.com/office/powerpoint/2010/main" val="451889222"/>
              </p:ext>
            </p:extLst>
          </p:nvPr>
        </p:nvGraphicFramePr>
        <p:xfrm>
          <a:off x="1285474" y="5149081"/>
          <a:ext cx="3477427" cy="539136"/>
        </p:xfrm>
        <a:graphic>
          <a:graphicData uri="http://schemas.openxmlformats.org/presentationml/2006/ole">
            <mc:AlternateContent xmlns:mc="http://schemas.openxmlformats.org/markup-compatibility/2006">
              <mc:Choice xmlns:v="urn:schemas-microsoft-com:vml" Requires="v">
                <p:oleObj name="Equation" r:id="rId7" imgW="1638000" imgH="253800" progId="Equation.DSMT4">
                  <p:embed/>
                </p:oleObj>
              </mc:Choice>
              <mc:Fallback>
                <p:oleObj name="Equation" r:id="rId7" imgW="1638000" imgH="253800" progId="Equation.DSMT4">
                  <p:embed/>
                  <p:pic>
                    <p:nvPicPr>
                      <p:cNvPr id="0" name=""/>
                      <p:cNvPicPr/>
                      <p:nvPr/>
                    </p:nvPicPr>
                    <p:blipFill>
                      <a:blip r:embed="rId8"/>
                      <a:stretch>
                        <a:fillRect/>
                      </a:stretch>
                    </p:blipFill>
                    <p:spPr>
                      <a:xfrm>
                        <a:off x="1285474" y="5149081"/>
                        <a:ext cx="3477427" cy="539136"/>
                      </a:xfrm>
                      <a:prstGeom prst="rect">
                        <a:avLst/>
                      </a:prstGeom>
                    </p:spPr>
                  </p:pic>
                </p:oleObj>
              </mc:Fallback>
            </mc:AlternateContent>
          </a:graphicData>
        </a:graphic>
      </p:graphicFrame>
    </p:spTree>
    <p:extLst>
      <p:ext uri="{BB962C8B-B14F-4D97-AF65-F5344CB8AC3E}">
        <p14:creationId xmlns:p14="http://schemas.microsoft.com/office/powerpoint/2010/main" val="33745167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6" name="Picture 5">
            <a:extLst>
              <a:ext uri="{FF2B5EF4-FFF2-40B4-BE49-F238E27FC236}">
                <a16:creationId xmlns:a16="http://schemas.microsoft.com/office/drawing/2014/main" id="{56E72E15-4BB3-EB25-7F5D-4C06598B080F}"/>
              </a:ext>
            </a:extLst>
          </p:cNvPr>
          <p:cNvPicPr>
            <a:picLocks noChangeAspect="1"/>
          </p:cNvPicPr>
          <p:nvPr/>
        </p:nvPicPr>
        <p:blipFill>
          <a:blip r:embed="rId3"/>
          <a:stretch>
            <a:fillRect/>
          </a:stretch>
        </p:blipFill>
        <p:spPr>
          <a:xfrm>
            <a:off x="6862762" y="3356529"/>
            <a:ext cx="1819275" cy="1847850"/>
          </a:xfrm>
          <a:prstGeom prst="rect">
            <a:avLst/>
          </a:prstGeom>
        </p:spPr>
      </p:pic>
      <p:graphicFrame>
        <p:nvGraphicFramePr>
          <p:cNvPr id="8" name="Object 7">
            <a:extLst>
              <a:ext uri="{FF2B5EF4-FFF2-40B4-BE49-F238E27FC236}">
                <a16:creationId xmlns:a16="http://schemas.microsoft.com/office/drawing/2014/main" id="{79957F09-AAB9-C3D7-F9CB-89D1FFCD5B38}"/>
              </a:ext>
            </a:extLst>
          </p:cNvPr>
          <p:cNvGraphicFramePr>
            <a:graphicFrameLocks noChangeAspect="1"/>
          </p:cNvGraphicFramePr>
          <p:nvPr>
            <p:extLst>
              <p:ext uri="{D42A27DB-BD31-4B8C-83A1-F6EECF244321}">
                <p14:modId xmlns:p14="http://schemas.microsoft.com/office/powerpoint/2010/main" val="435550517"/>
              </p:ext>
            </p:extLst>
          </p:nvPr>
        </p:nvGraphicFramePr>
        <p:xfrm>
          <a:off x="1094573" y="1125614"/>
          <a:ext cx="3206839" cy="497184"/>
        </p:xfrm>
        <a:graphic>
          <a:graphicData uri="http://schemas.openxmlformats.org/presentationml/2006/ole">
            <mc:AlternateContent xmlns:mc="http://schemas.openxmlformats.org/markup-compatibility/2006">
              <mc:Choice xmlns:v="urn:schemas-microsoft-com:vml" Requires="v">
                <p:oleObj name="Equation" r:id="rId4" imgW="1638000" imgH="253800" progId="Equation.DSMT4">
                  <p:embed/>
                </p:oleObj>
              </mc:Choice>
              <mc:Fallback>
                <p:oleObj name="Equation" r:id="rId4" imgW="1638000" imgH="253800" progId="Equation.DSMT4">
                  <p:embed/>
                  <p:pic>
                    <p:nvPicPr>
                      <p:cNvPr id="8" name="Object 7">
                        <a:extLst>
                          <a:ext uri="{FF2B5EF4-FFF2-40B4-BE49-F238E27FC236}">
                            <a16:creationId xmlns:a16="http://schemas.microsoft.com/office/drawing/2014/main" id="{79957F09-AAB9-C3D7-F9CB-89D1FFCD5B38}"/>
                          </a:ext>
                        </a:extLst>
                      </p:cNvPr>
                      <p:cNvPicPr/>
                      <p:nvPr/>
                    </p:nvPicPr>
                    <p:blipFill>
                      <a:blip r:embed="rId5"/>
                      <a:stretch>
                        <a:fillRect/>
                      </a:stretch>
                    </p:blipFill>
                    <p:spPr>
                      <a:xfrm>
                        <a:off x="1094573" y="1125614"/>
                        <a:ext cx="3206839" cy="497184"/>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CFA164B5-AB29-DC95-058E-A333247BAEFB}"/>
              </a:ext>
            </a:extLst>
          </p:cNvPr>
          <p:cNvGraphicFramePr>
            <a:graphicFrameLocks noChangeAspect="1"/>
          </p:cNvGraphicFramePr>
          <p:nvPr>
            <p:extLst>
              <p:ext uri="{D42A27DB-BD31-4B8C-83A1-F6EECF244321}">
                <p14:modId xmlns:p14="http://schemas.microsoft.com/office/powerpoint/2010/main" val="4212530475"/>
              </p:ext>
            </p:extLst>
          </p:nvPr>
        </p:nvGraphicFramePr>
        <p:xfrm>
          <a:off x="1119188" y="1664750"/>
          <a:ext cx="3475571" cy="445586"/>
        </p:xfrm>
        <a:graphic>
          <a:graphicData uri="http://schemas.openxmlformats.org/presentationml/2006/ole">
            <mc:AlternateContent xmlns:mc="http://schemas.openxmlformats.org/markup-compatibility/2006">
              <mc:Choice xmlns:v="urn:schemas-microsoft-com:vml" Requires="v">
                <p:oleObj name="Equation" r:id="rId6" imgW="1981080" imgH="253800" progId="Equation.DSMT4">
                  <p:embed/>
                </p:oleObj>
              </mc:Choice>
              <mc:Fallback>
                <p:oleObj name="Equation" r:id="rId6" imgW="1981080" imgH="253800" progId="Equation.DSMT4">
                  <p:embed/>
                  <p:pic>
                    <p:nvPicPr>
                      <p:cNvPr id="0" name=""/>
                      <p:cNvPicPr/>
                      <p:nvPr/>
                    </p:nvPicPr>
                    <p:blipFill>
                      <a:blip r:embed="rId7"/>
                      <a:stretch>
                        <a:fillRect/>
                      </a:stretch>
                    </p:blipFill>
                    <p:spPr>
                      <a:xfrm>
                        <a:off x="1119188" y="1664750"/>
                        <a:ext cx="3475571" cy="44558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23DBE6D-0320-4303-3A49-C4BE1B7544DB}"/>
              </a:ext>
            </a:extLst>
          </p:cNvPr>
          <p:cNvGraphicFramePr>
            <a:graphicFrameLocks noChangeAspect="1"/>
          </p:cNvGraphicFramePr>
          <p:nvPr>
            <p:extLst>
              <p:ext uri="{D42A27DB-BD31-4B8C-83A1-F6EECF244321}">
                <p14:modId xmlns:p14="http://schemas.microsoft.com/office/powerpoint/2010/main" val="1099626982"/>
              </p:ext>
            </p:extLst>
          </p:nvPr>
        </p:nvGraphicFramePr>
        <p:xfrm>
          <a:off x="1048918" y="2012479"/>
          <a:ext cx="5937670" cy="825416"/>
        </p:xfrm>
        <a:graphic>
          <a:graphicData uri="http://schemas.openxmlformats.org/presentationml/2006/ole">
            <mc:AlternateContent xmlns:mc="http://schemas.openxmlformats.org/markup-compatibility/2006">
              <mc:Choice xmlns:v="urn:schemas-microsoft-com:vml" Requires="v">
                <p:oleObj name="Equation" r:id="rId8" imgW="2831760" imgH="393480" progId="Equation.DSMT4">
                  <p:embed/>
                </p:oleObj>
              </mc:Choice>
              <mc:Fallback>
                <p:oleObj name="Equation" r:id="rId8" imgW="2831760" imgH="393480" progId="Equation.DSMT4">
                  <p:embed/>
                  <p:pic>
                    <p:nvPicPr>
                      <p:cNvPr id="0" name=""/>
                      <p:cNvPicPr/>
                      <p:nvPr/>
                    </p:nvPicPr>
                    <p:blipFill>
                      <a:blip r:embed="rId9"/>
                      <a:stretch>
                        <a:fillRect/>
                      </a:stretch>
                    </p:blipFill>
                    <p:spPr>
                      <a:xfrm>
                        <a:off x="1048918" y="2012479"/>
                        <a:ext cx="5937670" cy="825416"/>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6347D732-52DE-6E26-588E-72508EC96443}"/>
              </a:ext>
            </a:extLst>
          </p:cNvPr>
          <p:cNvSpPr txBox="1"/>
          <p:nvPr/>
        </p:nvSpPr>
        <p:spPr>
          <a:xfrm>
            <a:off x="1048918" y="2835602"/>
            <a:ext cx="3835903"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Công của ngoại lực</a:t>
            </a:r>
          </a:p>
        </p:txBody>
      </p:sp>
      <p:graphicFrame>
        <p:nvGraphicFramePr>
          <p:cNvPr id="19" name="Object 18">
            <a:extLst>
              <a:ext uri="{FF2B5EF4-FFF2-40B4-BE49-F238E27FC236}">
                <a16:creationId xmlns:a16="http://schemas.microsoft.com/office/drawing/2014/main" id="{9AAB9B5E-773E-5AD1-47C9-9351A9934B5A}"/>
              </a:ext>
            </a:extLst>
          </p:cNvPr>
          <p:cNvGraphicFramePr>
            <a:graphicFrameLocks noChangeAspect="1"/>
          </p:cNvGraphicFramePr>
          <p:nvPr>
            <p:extLst>
              <p:ext uri="{D42A27DB-BD31-4B8C-83A1-F6EECF244321}">
                <p14:modId xmlns:p14="http://schemas.microsoft.com/office/powerpoint/2010/main" val="2369212416"/>
              </p:ext>
            </p:extLst>
          </p:nvPr>
        </p:nvGraphicFramePr>
        <p:xfrm>
          <a:off x="1304926" y="3499179"/>
          <a:ext cx="1819274" cy="939958"/>
        </p:xfrm>
        <a:graphic>
          <a:graphicData uri="http://schemas.openxmlformats.org/presentationml/2006/ole">
            <mc:AlternateContent xmlns:mc="http://schemas.openxmlformats.org/markup-compatibility/2006">
              <mc:Choice xmlns:v="urn:schemas-microsoft-com:vml" Requires="v">
                <p:oleObj name="Equation" r:id="rId10" imgW="761760" imgH="393480" progId="Equation.DSMT4">
                  <p:embed/>
                </p:oleObj>
              </mc:Choice>
              <mc:Fallback>
                <p:oleObj name="Equation" r:id="rId10" imgW="761760" imgH="393480" progId="Equation.DSMT4">
                  <p:embed/>
                  <p:pic>
                    <p:nvPicPr>
                      <p:cNvPr id="0" name=""/>
                      <p:cNvPicPr/>
                      <p:nvPr/>
                    </p:nvPicPr>
                    <p:blipFill>
                      <a:blip r:embed="rId11"/>
                      <a:stretch>
                        <a:fillRect/>
                      </a:stretch>
                    </p:blipFill>
                    <p:spPr>
                      <a:xfrm>
                        <a:off x="1304926" y="3499179"/>
                        <a:ext cx="1819274" cy="939958"/>
                      </a:xfrm>
                      <a:prstGeom prst="rect">
                        <a:avLst/>
                      </a:prstGeom>
                      <a:ln w="15875">
                        <a:solidFill>
                          <a:srgbClr val="0000FF"/>
                        </a:solidFill>
                      </a:ln>
                    </p:spPr>
                  </p:pic>
                </p:oleObj>
              </mc:Fallback>
            </mc:AlternateContent>
          </a:graphicData>
        </a:graphic>
      </p:graphicFrame>
    </p:spTree>
    <p:extLst>
      <p:ext uri="{BB962C8B-B14F-4D97-AF65-F5344CB8AC3E}">
        <p14:creationId xmlns:p14="http://schemas.microsoft.com/office/powerpoint/2010/main" val="1962201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4" name="Picture 3">
            <a:extLst>
              <a:ext uri="{FF2B5EF4-FFF2-40B4-BE49-F238E27FC236}">
                <a16:creationId xmlns:a16="http://schemas.microsoft.com/office/drawing/2014/main" id="{29A31249-4038-7E9A-B242-D6F04C82C407}"/>
              </a:ext>
            </a:extLst>
          </p:cNvPr>
          <p:cNvPicPr>
            <a:picLocks noChangeAspect="1"/>
          </p:cNvPicPr>
          <p:nvPr/>
        </p:nvPicPr>
        <p:blipFill>
          <a:blip r:embed="rId3"/>
          <a:stretch>
            <a:fillRect/>
          </a:stretch>
        </p:blipFill>
        <p:spPr>
          <a:xfrm>
            <a:off x="5167313" y="869949"/>
            <a:ext cx="3638550" cy="3981450"/>
          </a:xfrm>
          <a:prstGeom prst="rect">
            <a:avLst/>
          </a:prstGeom>
        </p:spPr>
      </p:pic>
      <p:graphicFrame>
        <p:nvGraphicFramePr>
          <p:cNvPr id="7" name="Object 6">
            <a:extLst>
              <a:ext uri="{FF2B5EF4-FFF2-40B4-BE49-F238E27FC236}">
                <a16:creationId xmlns:a16="http://schemas.microsoft.com/office/drawing/2014/main" id="{29D76E06-4F09-99D6-84BA-FB950C10E28B}"/>
              </a:ext>
            </a:extLst>
          </p:cNvPr>
          <p:cNvGraphicFramePr>
            <a:graphicFrameLocks noChangeAspect="1"/>
          </p:cNvGraphicFramePr>
          <p:nvPr>
            <p:extLst>
              <p:ext uri="{D42A27DB-BD31-4B8C-83A1-F6EECF244321}">
                <p14:modId xmlns:p14="http://schemas.microsoft.com/office/powerpoint/2010/main" val="2283591362"/>
              </p:ext>
            </p:extLst>
          </p:nvPr>
        </p:nvGraphicFramePr>
        <p:xfrm>
          <a:off x="1304926" y="1237242"/>
          <a:ext cx="1819274" cy="939958"/>
        </p:xfrm>
        <a:graphic>
          <a:graphicData uri="http://schemas.openxmlformats.org/presentationml/2006/ole">
            <mc:AlternateContent xmlns:mc="http://schemas.openxmlformats.org/markup-compatibility/2006">
              <mc:Choice xmlns:v="urn:schemas-microsoft-com:vml" Requires="v">
                <p:oleObj name="Equation" r:id="rId4" imgW="761760" imgH="393480" progId="Equation.DSMT4">
                  <p:embed/>
                </p:oleObj>
              </mc:Choice>
              <mc:Fallback>
                <p:oleObj name="Equation" r:id="rId4" imgW="761760" imgH="393480" progId="Equation.DSMT4">
                  <p:embed/>
                  <p:pic>
                    <p:nvPicPr>
                      <p:cNvPr id="19" name="Object 18">
                        <a:extLst>
                          <a:ext uri="{FF2B5EF4-FFF2-40B4-BE49-F238E27FC236}">
                            <a16:creationId xmlns:a16="http://schemas.microsoft.com/office/drawing/2014/main" id="{9AAB9B5E-773E-5AD1-47C9-9351A9934B5A}"/>
                          </a:ext>
                        </a:extLst>
                      </p:cNvPr>
                      <p:cNvPicPr/>
                      <p:nvPr/>
                    </p:nvPicPr>
                    <p:blipFill>
                      <a:blip r:embed="rId5"/>
                      <a:stretch>
                        <a:fillRect/>
                      </a:stretch>
                    </p:blipFill>
                    <p:spPr>
                      <a:xfrm>
                        <a:off x="1304926" y="1237242"/>
                        <a:ext cx="1819274" cy="939958"/>
                      </a:xfrm>
                      <a:prstGeom prst="rect">
                        <a:avLst/>
                      </a:prstGeom>
                      <a:ln w="15875">
                        <a:solidFill>
                          <a:srgbClr val="0000FF"/>
                        </a:solidFill>
                      </a:ln>
                    </p:spPr>
                  </p:pic>
                </p:oleObj>
              </mc:Fallback>
            </mc:AlternateContent>
          </a:graphicData>
        </a:graphic>
      </p:graphicFrame>
      <p:sp>
        <p:nvSpPr>
          <p:cNvPr id="10" name="TextBox 9">
            <a:extLst>
              <a:ext uri="{FF2B5EF4-FFF2-40B4-BE49-F238E27FC236}">
                <a16:creationId xmlns:a16="http://schemas.microsoft.com/office/drawing/2014/main" id="{43D5DB6C-9977-D865-6134-F5B48627E72E}"/>
              </a:ext>
            </a:extLst>
          </p:cNvPr>
          <p:cNvSpPr txBox="1"/>
          <p:nvPr/>
        </p:nvSpPr>
        <p:spPr>
          <a:xfrm>
            <a:off x="1119188" y="2383620"/>
            <a:ext cx="4265695"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Thế năng biến dạng đàn hồi của hệ</a:t>
            </a:r>
          </a:p>
        </p:txBody>
      </p:sp>
      <p:graphicFrame>
        <p:nvGraphicFramePr>
          <p:cNvPr id="11" name="Object 10">
            <a:extLst>
              <a:ext uri="{FF2B5EF4-FFF2-40B4-BE49-F238E27FC236}">
                <a16:creationId xmlns:a16="http://schemas.microsoft.com/office/drawing/2014/main" id="{C830E646-FC47-F6AF-7886-E2515FBA885F}"/>
              </a:ext>
            </a:extLst>
          </p:cNvPr>
          <p:cNvGraphicFramePr>
            <a:graphicFrameLocks noChangeAspect="1"/>
          </p:cNvGraphicFramePr>
          <p:nvPr>
            <p:extLst>
              <p:ext uri="{D42A27DB-BD31-4B8C-83A1-F6EECF244321}">
                <p14:modId xmlns:p14="http://schemas.microsoft.com/office/powerpoint/2010/main" val="4027351605"/>
              </p:ext>
            </p:extLst>
          </p:nvPr>
        </p:nvGraphicFramePr>
        <p:xfrm>
          <a:off x="1190916" y="3240961"/>
          <a:ext cx="3381084" cy="950930"/>
        </p:xfrm>
        <a:graphic>
          <a:graphicData uri="http://schemas.openxmlformats.org/presentationml/2006/ole">
            <mc:AlternateContent xmlns:mc="http://schemas.openxmlformats.org/markup-compatibility/2006">
              <mc:Choice xmlns:v="urn:schemas-microsoft-com:vml" Requires="v">
                <p:oleObj name="Equation" r:id="rId6" imgW="1625400" imgH="457200" progId="Equation.DSMT4">
                  <p:embed/>
                </p:oleObj>
              </mc:Choice>
              <mc:Fallback>
                <p:oleObj name="Equation" r:id="rId6" imgW="1625400" imgH="457200" progId="Equation.DSMT4">
                  <p:embed/>
                  <p:pic>
                    <p:nvPicPr>
                      <p:cNvPr id="0" name=""/>
                      <p:cNvPicPr/>
                      <p:nvPr/>
                    </p:nvPicPr>
                    <p:blipFill>
                      <a:blip r:embed="rId7"/>
                      <a:stretch>
                        <a:fillRect/>
                      </a:stretch>
                    </p:blipFill>
                    <p:spPr>
                      <a:xfrm>
                        <a:off x="1190916" y="3240961"/>
                        <a:ext cx="3381084" cy="950930"/>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E5D778EE-5B34-6937-3BAA-586B4D6AAC66}"/>
              </a:ext>
            </a:extLst>
          </p:cNvPr>
          <p:cNvSpPr txBox="1"/>
          <p:nvPr/>
        </p:nvSpPr>
        <p:spPr>
          <a:xfrm>
            <a:off x="990600" y="4260153"/>
            <a:ext cx="155228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Ta đã có</a:t>
            </a:r>
          </a:p>
        </p:txBody>
      </p:sp>
      <p:graphicFrame>
        <p:nvGraphicFramePr>
          <p:cNvPr id="13" name="Object 12">
            <a:extLst>
              <a:ext uri="{FF2B5EF4-FFF2-40B4-BE49-F238E27FC236}">
                <a16:creationId xmlns:a16="http://schemas.microsoft.com/office/drawing/2014/main" id="{A591B46A-9007-D6C6-7032-F766F7D5B80D}"/>
              </a:ext>
            </a:extLst>
          </p:cNvPr>
          <p:cNvGraphicFramePr>
            <a:graphicFrameLocks noChangeAspect="1"/>
          </p:cNvGraphicFramePr>
          <p:nvPr>
            <p:extLst>
              <p:ext uri="{D42A27DB-BD31-4B8C-83A1-F6EECF244321}">
                <p14:modId xmlns:p14="http://schemas.microsoft.com/office/powerpoint/2010/main" val="314342997"/>
              </p:ext>
            </p:extLst>
          </p:nvPr>
        </p:nvGraphicFramePr>
        <p:xfrm>
          <a:off x="1062169" y="4734728"/>
          <a:ext cx="4593704" cy="520042"/>
        </p:xfrm>
        <a:graphic>
          <a:graphicData uri="http://schemas.openxmlformats.org/presentationml/2006/ole">
            <mc:AlternateContent xmlns:mc="http://schemas.openxmlformats.org/markup-compatibility/2006">
              <mc:Choice xmlns:v="urn:schemas-microsoft-com:vml" Requires="v">
                <p:oleObj name="Equation" r:id="rId8" imgW="2019240" imgH="228600" progId="Equation.DSMT4">
                  <p:embed/>
                </p:oleObj>
              </mc:Choice>
              <mc:Fallback>
                <p:oleObj name="Equation" r:id="rId8" imgW="2019240" imgH="228600" progId="Equation.DSMT4">
                  <p:embed/>
                  <p:pic>
                    <p:nvPicPr>
                      <p:cNvPr id="0" name=""/>
                      <p:cNvPicPr/>
                      <p:nvPr/>
                    </p:nvPicPr>
                    <p:blipFill>
                      <a:blip r:embed="rId9"/>
                      <a:stretch>
                        <a:fillRect/>
                      </a:stretch>
                    </p:blipFill>
                    <p:spPr>
                      <a:xfrm>
                        <a:off x="1062169" y="4734728"/>
                        <a:ext cx="4593704" cy="520042"/>
                      </a:xfrm>
                      <a:prstGeom prst="rect">
                        <a:avLst/>
                      </a:prstGeom>
                    </p:spPr>
                  </p:pic>
                </p:oleObj>
              </mc:Fallback>
            </mc:AlternateContent>
          </a:graphicData>
        </a:graphic>
      </p:graphicFrame>
    </p:spTree>
    <p:extLst>
      <p:ext uri="{BB962C8B-B14F-4D97-AF65-F5344CB8AC3E}">
        <p14:creationId xmlns:p14="http://schemas.microsoft.com/office/powerpoint/2010/main" val="1466029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165EFFAC-C994-6951-A247-383E839B57FA}"/>
              </a:ext>
            </a:extLst>
          </p:cNvPr>
          <p:cNvSpPr txBox="1"/>
          <p:nvPr/>
        </p:nvSpPr>
        <p:spPr>
          <a:xfrm>
            <a:off x="990600" y="1146406"/>
            <a:ext cx="3858208" cy="584775"/>
          </a:xfrm>
          <a:prstGeom prst="rect">
            <a:avLst/>
          </a:prstGeom>
          <a:noFill/>
        </p:spPr>
        <p:txBody>
          <a:bodyPr wrap="square">
            <a:spAutoFit/>
          </a:bodyPr>
          <a:lstStyle/>
          <a:p>
            <a:r>
              <a:rPr lang="en-US" sz="3200" i="0">
                <a:solidFill>
                  <a:srgbClr val="0000FF"/>
                </a:solidFill>
                <a:effectLst/>
                <a:latin typeface="Arial" panose="020B0604020202020204" pitchFamily="34" charset="0"/>
                <a:cs typeface="Arial" panose="020B0604020202020204" pitchFamily="34" charset="0"/>
              </a:rPr>
              <a:t>2.3. Biểu đồ lực dọc</a:t>
            </a:r>
            <a:r>
              <a:rPr lang="en-US" sz="3200">
                <a:solidFill>
                  <a:srgbClr val="0000FF"/>
                </a:solidFill>
                <a:latin typeface="Arial" panose="020B0604020202020204" pitchFamily="34" charset="0"/>
                <a:cs typeface="Arial" panose="020B0604020202020204" pitchFamily="34" charset="0"/>
              </a:rPr>
              <a:t> </a:t>
            </a:r>
            <a:endParaRPr lang="en-US"/>
          </a:p>
        </p:txBody>
      </p:sp>
      <p:sp>
        <p:nvSpPr>
          <p:cNvPr id="7" name="TextBox 6">
            <a:extLst>
              <a:ext uri="{FF2B5EF4-FFF2-40B4-BE49-F238E27FC236}">
                <a16:creationId xmlns:a16="http://schemas.microsoft.com/office/drawing/2014/main" id="{260FD033-74F9-D308-DABD-56C44A1949A5}"/>
              </a:ext>
            </a:extLst>
          </p:cNvPr>
          <p:cNvSpPr txBox="1"/>
          <p:nvPr/>
        </p:nvSpPr>
        <p:spPr>
          <a:xfrm>
            <a:off x="990600" y="1650259"/>
            <a:ext cx="5463073" cy="523220"/>
          </a:xfrm>
          <a:prstGeom prst="rect">
            <a:avLst/>
          </a:prstGeom>
          <a:noFill/>
        </p:spPr>
        <p:txBody>
          <a:bodyPr wrap="square">
            <a:spAutoFit/>
          </a:bodyPr>
          <a:lstStyle/>
          <a:p>
            <a:r>
              <a:rPr lang="en-US" sz="2800" i="0">
                <a:solidFill>
                  <a:srgbClr val="000000"/>
                </a:solidFill>
                <a:effectLst/>
                <a:latin typeface="Arial" panose="020B0604020202020204" pitchFamily="34" charset="0"/>
                <a:cs typeface="Arial" panose="020B0604020202020204" pitchFamily="34" charset="0"/>
              </a:rPr>
              <a:t>Biểu đồ lực dọc: Đồ thị </a:t>
            </a:r>
            <a:r>
              <a:rPr lang="en-US" sz="2800" i="1">
                <a:solidFill>
                  <a:srgbClr val="000000"/>
                </a:solidFill>
                <a:effectLst/>
                <a:latin typeface="Arial" panose="020B0604020202020204" pitchFamily="34" charset="0"/>
                <a:cs typeface="Arial" panose="020B0604020202020204" pitchFamily="34" charset="0"/>
              </a:rPr>
              <a:t>N</a:t>
            </a:r>
            <a:r>
              <a:rPr lang="en-US" sz="2800" i="1" baseline="-25000">
                <a:solidFill>
                  <a:srgbClr val="000000"/>
                </a:solidFill>
                <a:effectLst/>
                <a:latin typeface="Arial" panose="020B0604020202020204" pitchFamily="34" charset="0"/>
                <a:cs typeface="Arial" panose="020B0604020202020204" pitchFamily="34" charset="0"/>
              </a:rPr>
              <a:t>z</a:t>
            </a:r>
            <a:r>
              <a:rPr lang="en-US" sz="2800" i="1">
                <a:solidFill>
                  <a:srgbClr val="000000"/>
                </a:solidFill>
                <a:effectLst/>
                <a:latin typeface="Arial" panose="020B0604020202020204" pitchFamily="34" charset="0"/>
                <a:cs typeface="Arial" panose="020B0604020202020204" pitchFamily="34" charset="0"/>
              </a:rPr>
              <a:t> </a:t>
            </a:r>
            <a:r>
              <a:rPr lang="en-US" sz="2800" i="0">
                <a:solidFill>
                  <a:srgbClr val="000000"/>
                </a:solidFill>
                <a:effectLst/>
                <a:latin typeface="Arial" panose="020B0604020202020204" pitchFamily="34" charset="0"/>
                <a:cs typeface="Arial" panose="020B0604020202020204" pitchFamily="34" charset="0"/>
              </a:rPr>
              <a:t>= </a:t>
            </a:r>
            <a:r>
              <a:rPr lang="en-US" sz="2800" i="1">
                <a:solidFill>
                  <a:srgbClr val="000000"/>
                </a:solidFill>
                <a:effectLst/>
                <a:latin typeface="Arial" panose="020B0604020202020204" pitchFamily="34" charset="0"/>
                <a:cs typeface="Arial" panose="020B0604020202020204" pitchFamily="34" charset="0"/>
              </a:rPr>
              <a:t>f</a:t>
            </a:r>
            <a:r>
              <a:rPr lang="en-US" sz="2800" i="0">
                <a:solidFill>
                  <a:srgbClr val="000000"/>
                </a:solidFill>
                <a:effectLst/>
                <a:latin typeface="Arial" panose="020B0604020202020204" pitchFamily="34" charset="0"/>
                <a:cs typeface="Arial" panose="020B0604020202020204" pitchFamily="34" charset="0"/>
              </a:rPr>
              <a:t>(</a:t>
            </a:r>
            <a:r>
              <a:rPr lang="en-US" sz="2800" i="1">
                <a:solidFill>
                  <a:srgbClr val="000000"/>
                </a:solidFill>
                <a:effectLst/>
                <a:latin typeface="Arial" panose="020B0604020202020204" pitchFamily="34" charset="0"/>
                <a:cs typeface="Arial" panose="020B0604020202020204" pitchFamily="34" charset="0"/>
              </a:rPr>
              <a:t>z</a:t>
            </a:r>
            <a:r>
              <a:rPr lang="en-US" sz="2800" i="0">
                <a:solidFill>
                  <a:srgbClr val="000000"/>
                </a:solidFill>
                <a:effectLst/>
                <a:latin typeface="Arial" panose="020B0604020202020204" pitchFamily="34" charset="0"/>
                <a:cs typeface="Arial" panose="020B0604020202020204" pitchFamily="34" charset="0"/>
              </a:rPr>
              <a:t>)</a:t>
            </a:r>
            <a:r>
              <a:rPr lang="en-US" sz="2800">
                <a:latin typeface="Arial" panose="020B0604020202020204" pitchFamily="34" charset="0"/>
                <a:cs typeface="Arial" panose="020B0604020202020204" pitchFamily="34" charset="0"/>
              </a:rPr>
              <a:t> </a:t>
            </a:r>
          </a:p>
        </p:txBody>
      </p:sp>
      <p:sp>
        <p:nvSpPr>
          <p:cNvPr id="9" name="TextBox 8">
            <a:extLst>
              <a:ext uri="{FF2B5EF4-FFF2-40B4-BE49-F238E27FC236}">
                <a16:creationId xmlns:a16="http://schemas.microsoft.com/office/drawing/2014/main" id="{78D08885-1561-572E-BB47-87707797AE36}"/>
              </a:ext>
            </a:extLst>
          </p:cNvPr>
          <p:cNvSpPr txBox="1"/>
          <p:nvPr/>
        </p:nvSpPr>
        <p:spPr>
          <a:xfrm>
            <a:off x="990600" y="2241741"/>
            <a:ext cx="7900988" cy="3615605"/>
          </a:xfrm>
          <a:prstGeom prst="rect">
            <a:avLst/>
          </a:prstGeom>
          <a:noFill/>
        </p:spPr>
        <p:txBody>
          <a:bodyPr wrap="square">
            <a:spAutoFit/>
          </a:bodyPr>
          <a:lstStyle/>
          <a:p>
            <a:pPr>
              <a:lnSpc>
                <a:spcPts val="4000"/>
              </a:lnSpc>
            </a:pPr>
            <a:r>
              <a:rPr lang="vi-VN" sz="2800" i="0">
                <a:solidFill>
                  <a:srgbClr val="000099"/>
                </a:solidFill>
                <a:effectLst/>
                <a:latin typeface="Arial" panose="020B0604020202020204" pitchFamily="34" charset="0"/>
                <a:cs typeface="Arial" panose="020B0604020202020204" pitchFamily="34" charset="0"/>
              </a:rPr>
              <a:t>Cách vẽ: 4 bước:</a:t>
            </a:r>
          </a:p>
          <a:p>
            <a:pPr>
              <a:lnSpc>
                <a:spcPts val="4000"/>
              </a:lnSpc>
            </a:pPr>
            <a:r>
              <a:rPr lang="vi-VN" sz="2800" i="0">
                <a:solidFill>
                  <a:srgbClr val="000099"/>
                </a:solidFill>
                <a:effectLst/>
                <a:latin typeface="Arial" panose="020B0604020202020204" pitchFamily="34" charset="0"/>
                <a:cs typeface="Arial" panose="020B0604020202020204" pitchFamily="34" charset="0"/>
              </a:rPr>
              <a:t>1. </a:t>
            </a:r>
            <a:r>
              <a:rPr lang="vi-VN" sz="2800" i="0">
                <a:effectLst/>
                <a:latin typeface="Arial" panose="020B0604020202020204" pitchFamily="34" charset="0"/>
                <a:cs typeface="Arial" panose="020B0604020202020204" pitchFamily="34" charset="0"/>
              </a:rPr>
              <a:t>Xác định phản lực liên kết (nếu cần)</a:t>
            </a:r>
          </a:p>
          <a:p>
            <a:pPr>
              <a:lnSpc>
                <a:spcPts val="4000"/>
              </a:lnSpc>
            </a:pPr>
            <a:r>
              <a:rPr lang="vi-VN" sz="2800" i="0">
                <a:solidFill>
                  <a:srgbClr val="0000FF"/>
                </a:solidFill>
                <a:effectLst/>
                <a:latin typeface="Arial" panose="020B0604020202020204" pitchFamily="34" charset="0"/>
                <a:cs typeface="Arial" panose="020B0604020202020204" pitchFamily="34" charset="0"/>
              </a:rPr>
              <a:t>2</a:t>
            </a:r>
            <a:r>
              <a:rPr lang="vi-VN" sz="2800" i="0">
                <a:effectLst/>
                <a:latin typeface="Arial" panose="020B0604020202020204" pitchFamily="34" charset="0"/>
                <a:cs typeface="Arial" panose="020B0604020202020204" pitchFamily="34" charset="0"/>
              </a:rPr>
              <a:t>. Chia đoạn: Cơ sở: Sự biến đổi của ngoại lực</a:t>
            </a:r>
          </a:p>
          <a:p>
            <a:pPr>
              <a:lnSpc>
                <a:spcPts val="4000"/>
              </a:lnSpc>
            </a:pPr>
            <a:r>
              <a:rPr lang="vi-VN" sz="2800" i="0">
                <a:solidFill>
                  <a:srgbClr val="000099"/>
                </a:solidFill>
                <a:effectLst/>
                <a:latin typeface="Arial" panose="020B0604020202020204" pitchFamily="34" charset="0"/>
                <a:cs typeface="Arial" panose="020B0604020202020204" pitchFamily="34" charset="0"/>
              </a:rPr>
              <a:t>3. </a:t>
            </a:r>
            <a:r>
              <a:rPr lang="vi-VN" sz="2800" i="0">
                <a:effectLst/>
                <a:latin typeface="Arial" panose="020B0604020202020204" pitchFamily="34" charset="0"/>
                <a:cs typeface="Arial" panose="020B0604020202020204" pitchFamily="34" charset="0"/>
              </a:rPr>
              <a:t>Xét từng đoạn: dùng PP mặt cắt và điều kiện cân bằng </a:t>
            </a:r>
            <a:r>
              <a:rPr lang="vi-VN" sz="2800" i="0">
                <a:effectLst/>
                <a:latin typeface="Arial" panose="020B0604020202020204" pitchFamily="34" charset="0"/>
                <a:cs typeface="Arial" panose="020B0604020202020204" pitchFamily="34" charset="0"/>
                <a:sym typeface="Symbol" panose="05050102010706020507" pitchFamily="18" charset="2"/>
              </a:rPr>
              <a:t></a:t>
            </a:r>
            <a:r>
              <a:rPr lang="vi-VN" sz="2800" i="0">
                <a:effectLst/>
                <a:latin typeface="Arial" panose="020B0604020202020204" pitchFamily="34" charset="0"/>
                <a:cs typeface="Arial" panose="020B0604020202020204" pitchFamily="34" charset="0"/>
              </a:rPr>
              <a:t> </a:t>
            </a:r>
            <a:r>
              <a:rPr lang="vi-VN" sz="2800" i="1">
                <a:effectLst/>
                <a:latin typeface="Arial" panose="020B0604020202020204" pitchFamily="34" charset="0"/>
                <a:cs typeface="Arial" panose="020B0604020202020204" pitchFamily="34" charset="0"/>
              </a:rPr>
              <a:t>N</a:t>
            </a:r>
            <a:r>
              <a:rPr lang="vi-VN" sz="2800" i="1" baseline="-25000">
                <a:effectLst/>
                <a:latin typeface="Arial" panose="020B0604020202020204" pitchFamily="34" charset="0"/>
                <a:cs typeface="Arial" panose="020B0604020202020204" pitchFamily="34" charset="0"/>
              </a:rPr>
              <a:t>z</a:t>
            </a:r>
            <a:r>
              <a:rPr lang="vi-VN" sz="2800" i="1">
                <a:effectLst/>
                <a:latin typeface="Arial" panose="020B0604020202020204" pitchFamily="34" charset="0"/>
                <a:cs typeface="Arial" panose="020B0604020202020204" pitchFamily="34" charset="0"/>
              </a:rPr>
              <a:t> </a:t>
            </a:r>
            <a:r>
              <a:rPr lang="vi-VN" sz="2800" i="0">
                <a:effectLst/>
                <a:latin typeface="Arial" panose="020B0604020202020204" pitchFamily="34" charset="0"/>
                <a:cs typeface="Arial" panose="020B0604020202020204" pitchFamily="34" charset="0"/>
              </a:rPr>
              <a:t>= </a:t>
            </a:r>
            <a:r>
              <a:rPr lang="vi-VN" sz="2800" i="1">
                <a:effectLst/>
                <a:latin typeface="Arial" panose="020B0604020202020204" pitchFamily="34" charset="0"/>
                <a:cs typeface="Arial" panose="020B0604020202020204" pitchFamily="34" charset="0"/>
              </a:rPr>
              <a:t>f</a:t>
            </a:r>
            <a:r>
              <a:rPr lang="vi-VN" sz="2800" i="0">
                <a:effectLst/>
                <a:latin typeface="Arial" panose="020B0604020202020204" pitchFamily="34" charset="0"/>
                <a:cs typeface="Arial" panose="020B0604020202020204" pitchFamily="34" charset="0"/>
              </a:rPr>
              <a:t>(</a:t>
            </a:r>
            <a:r>
              <a:rPr lang="vi-VN" sz="2800" i="1">
                <a:effectLst/>
                <a:latin typeface="Arial" panose="020B0604020202020204" pitchFamily="34" charset="0"/>
                <a:cs typeface="Arial" panose="020B0604020202020204" pitchFamily="34" charset="0"/>
              </a:rPr>
              <a:t>z</a:t>
            </a:r>
            <a:r>
              <a:rPr lang="vi-VN" sz="2800" i="0">
                <a:effectLst/>
                <a:latin typeface="Arial" panose="020B0604020202020204" pitchFamily="34" charset="0"/>
                <a:cs typeface="Arial" panose="020B0604020202020204" pitchFamily="34" charset="0"/>
              </a:rPr>
              <a:t>)</a:t>
            </a:r>
          </a:p>
          <a:p>
            <a:pPr>
              <a:lnSpc>
                <a:spcPts val="4000"/>
              </a:lnSpc>
            </a:pPr>
            <a:r>
              <a:rPr lang="vi-VN" sz="2800" i="0">
                <a:solidFill>
                  <a:srgbClr val="000099"/>
                </a:solidFill>
                <a:effectLst/>
                <a:latin typeface="Arial" panose="020B0604020202020204" pitchFamily="34" charset="0"/>
                <a:cs typeface="Arial" panose="020B0604020202020204" pitchFamily="34" charset="0"/>
              </a:rPr>
              <a:t>4. </a:t>
            </a:r>
            <a:r>
              <a:rPr lang="vi-VN" sz="2800" i="0">
                <a:effectLst/>
                <a:latin typeface="Arial" panose="020B0604020202020204" pitchFamily="34" charset="0"/>
                <a:cs typeface="Arial" panose="020B0604020202020204" pitchFamily="34" charset="0"/>
              </a:rPr>
              <a:t>Vẽ đồ thị của các hàm số trên: Biểu đồ nội lực</a:t>
            </a:r>
            <a:r>
              <a:rPr lang="vi-VN" sz="2800">
                <a:latin typeface="Arial" panose="020B0604020202020204" pitchFamily="34" charset="0"/>
                <a:cs typeface="Arial" panose="020B0604020202020204" pitchFamily="34" charset="0"/>
              </a:rPr>
              <a:t> </a:t>
            </a:r>
            <a:br>
              <a:rPr lang="vi-VN"/>
            </a:br>
            <a:endParaRPr lang="en-US"/>
          </a:p>
        </p:txBody>
      </p:sp>
    </p:spTree>
    <p:extLst>
      <p:ext uri="{BB962C8B-B14F-4D97-AF65-F5344CB8AC3E}">
        <p14:creationId xmlns:p14="http://schemas.microsoft.com/office/powerpoint/2010/main" val="11771329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4" name="Picture 3">
            <a:extLst>
              <a:ext uri="{FF2B5EF4-FFF2-40B4-BE49-F238E27FC236}">
                <a16:creationId xmlns:a16="http://schemas.microsoft.com/office/drawing/2014/main" id="{29A31249-4038-7E9A-B242-D6F04C82C407}"/>
              </a:ext>
            </a:extLst>
          </p:cNvPr>
          <p:cNvPicPr>
            <a:picLocks noChangeAspect="1"/>
          </p:cNvPicPr>
          <p:nvPr/>
        </p:nvPicPr>
        <p:blipFill>
          <a:blip r:embed="rId3"/>
          <a:stretch>
            <a:fillRect/>
          </a:stretch>
        </p:blipFill>
        <p:spPr>
          <a:xfrm>
            <a:off x="5167313" y="869949"/>
            <a:ext cx="3638550" cy="3981450"/>
          </a:xfrm>
          <a:prstGeom prst="rect">
            <a:avLst/>
          </a:prstGeom>
        </p:spPr>
      </p:pic>
      <p:graphicFrame>
        <p:nvGraphicFramePr>
          <p:cNvPr id="2" name="Object 1">
            <a:extLst>
              <a:ext uri="{FF2B5EF4-FFF2-40B4-BE49-F238E27FC236}">
                <a16:creationId xmlns:a16="http://schemas.microsoft.com/office/drawing/2014/main" id="{A1E5EDAC-01E9-1AE3-6749-33D8B81BE724}"/>
              </a:ext>
            </a:extLst>
          </p:cNvPr>
          <p:cNvGraphicFramePr>
            <a:graphicFrameLocks noChangeAspect="1"/>
          </p:cNvGraphicFramePr>
          <p:nvPr>
            <p:extLst>
              <p:ext uri="{D42A27DB-BD31-4B8C-83A1-F6EECF244321}">
                <p14:modId xmlns:p14="http://schemas.microsoft.com/office/powerpoint/2010/main" val="108405035"/>
              </p:ext>
            </p:extLst>
          </p:nvPr>
        </p:nvGraphicFramePr>
        <p:xfrm>
          <a:off x="1190916" y="1027150"/>
          <a:ext cx="3381084" cy="950930"/>
        </p:xfrm>
        <a:graphic>
          <a:graphicData uri="http://schemas.openxmlformats.org/presentationml/2006/ole">
            <mc:AlternateContent xmlns:mc="http://schemas.openxmlformats.org/markup-compatibility/2006">
              <mc:Choice xmlns:v="urn:schemas-microsoft-com:vml" Requires="v">
                <p:oleObj name="Equation" r:id="rId4" imgW="1625400" imgH="457200" progId="Equation.DSMT4">
                  <p:embed/>
                </p:oleObj>
              </mc:Choice>
              <mc:Fallback>
                <p:oleObj name="Equation" r:id="rId4" imgW="1625400" imgH="457200" progId="Equation.DSMT4">
                  <p:embed/>
                  <p:pic>
                    <p:nvPicPr>
                      <p:cNvPr id="11" name="Object 10">
                        <a:extLst>
                          <a:ext uri="{FF2B5EF4-FFF2-40B4-BE49-F238E27FC236}">
                            <a16:creationId xmlns:a16="http://schemas.microsoft.com/office/drawing/2014/main" id="{C830E646-FC47-F6AF-7886-E2515FBA885F}"/>
                          </a:ext>
                        </a:extLst>
                      </p:cNvPr>
                      <p:cNvPicPr/>
                      <p:nvPr/>
                    </p:nvPicPr>
                    <p:blipFill>
                      <a:blip r:embed="rId5"/>
                      <a:stretch>
                        <a:fillRect/>
                      </a:stretch>
                    </p:blipFill>
                    <p:spPr>
                      <a:xfrm>
                        <a:off x="1190916" y="1027150"/>
                        <a:ext cx="3381084" cy="95093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9FDCEA29-BE1E-B785-B378-E92A176BBA8A}"/>
              </a:ext>
            </a:extLst>
          </p:cNvPr>
          <p:cNvGraphicFramePr>
            <a:graphicFrameLocks noChangeAspect="1"/>
          </p:cNvGraphicFramePr>
          <p:nvPr>
            <p:extLst>
              <p:ext uri="{D42A27DB-BD31-4B8C-83A1-F6EECF244321}">
                <p14:modId xmlns:p14="http://schemas.microsoft.com/office/powerpoint/2010/main" val="4065330241"/>
              </p:ext>
            </p:extLst>
          </p:nvPr>
        </p:nvGraphicFramePr>
        <p:xfrm>
          <a:off x="1119188" y="1914508"/>
          <a:ext cx="1720302" cy="946166"/>
        </p:xfrm>
        <a:graphic>
          <a:graphicData uri="http://schemas.openxmlformats.org/presentationml/2006/ole">
            <mc:AlternateContent xmlns:mc="http://schemas.openxmlformats.org/markup-compatibility/2006">
              <mc:Choice xmlns:v="urn:schemas-microsoft-com:vml" Requires="v">
                <p:oleObj name="Equation" r:id="rId6" imgW="761760" imgH="419040" progId="Equation.DSMT4">
                  <p:embed/>
                </p:oleObj>
              </mc:Choice>
              <mc:Fallback>
                <p:oleObj name="Equation" r:id="rId6" imgW="761760" imgH="419040" progId="Equation.DSMT4">
                  <p:embed/>
                  <p:pic>
                    <p:nvPicPr>
                      <p:cNvPr id="0" name=""/>
                      <p:cNvPicPr/>
                      <p:nvPr/>
                    </p:nvPicPr>
                    <p:blipFill>
                      <a:blip r:embed="rId7"/>
                      <a:stretch>
                        <a:fillRect/>
                      </a:stretch>
                    </p:blipFill>
                    <p:spPr>
                      <a:xfrm>
                        <a:off x="1119188" y="1914508"/>
                        <a:ext cx="1720302" cy="946166"/>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AF96C19F-D2DC-675C-B80E-5165F2D75960}"/>
              </a:ext>
            </a:extLst>
          </p:cNvPr>
          <p:cNvSpPr txBox="1"/>
          <p:nvPr/>
        </p:nvSpPr>
        <p:spPr>
          <a:xfrm>
            <a:off x="3124200" y="2127524"/>
            <a:ext cx="1094873"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Ta có</a:t>
            </a:r>
          </a:p>
        </p:txBody>
      </p:sp>
      <p:graphicFrame>
        <p:nvGraphicFramePr>
          <p:cNvPr id="6" name="Object 5">
            <a:extLst>
              <a:ext uri="{FF2B5EF4-FFF2-40B4-BE49-F238E27FC236}">
                <a16:creationId xmlns:a16="http://schemas.microsoft.com/office/drawing/2014/main" id="{025774FC-C9FF-2E86-F04A-F018F65A5A6C}"/>
              </a:ext>
            </a:extLst>
          </p:cNvPr>
          <p:cNvGraphicFramePr>
            <a:graphicFrameLocks noChangeAspect="1"/>
          </p:cNvGraphicFramePr>
          <p:nvPr>
            <p:extLst>
              <p:ext uri="{D42A27DB-BD31-4B8C-83A1-F6EECF244321}">
                <p14:modId xmlns:p14="http://schemas.microsoft.com/office/powerpoint/2010/main" val="637589911"/>
              </p:ext>
            </p:extLst>
          </p:nvPr>
        </p:nvGraphicFramePr>
        <p:xfrm>
          <a:off x="1097128" y="2860674"/>
          <a:ext cx="3356749" cy="796926"/>
        </p:xfrm>
        <a:graphic>
          <a:graphicData uri="http://schemas.openxmlformats.org/presentationml/2006/ole">
            <mc:AlternateContent xmlns:mc="http://schemas.openxmlformats.org/markup-compatibility/2006">
              <mc:Choice xmlns:v="urn:schemas-microsoft-com:vml" Requires="v">
                <p:oleObj name="Equation" r:id="rId8" imgW="1765080" imgH="419040" progId="Equation.DSMT4">
                  <p:embed/>
                </p:oleObj>
              </mc:Choice>
              <mc:Fallback>
                <p:oleObj name="Equation" r:id="rId8" imgW="1765080" imgH="419040" progId="Equation.DSMT4">
                  <p:embed/>
                  <p:pic>
                    <p:nvPicPr>
                      <p:cNvPr id="0" name=""/>
                      <p:cNvPicPr/>
                      <p:nvPr/>
                    </p:nvPicPr>
                    <p:blipFill>
                      <a:blip r:embed="rId9"/>
                      <a:stretch>
                        <a:fillRect/>
                      </a:stretch>
                    </p:blipFill>
                    <p:spPr>
                      <a:xfrm>
                        <a:off x="1097128" y="2860674"/>
                        <a:ext cx="3356749" cy="796926"/>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34BFB4C5-A83D-F685-91C8-96F5589E655E}"/>
              </a:ext>
            </a:extLst>
          </p:cNvPr>
          <p:cNvGraphicFramePr>
            <a:graphicFrameLocks noChangeAspect="1"/>
          </p:cNvGraphicFramePr>
          <p:nvPr>
            <p:extLst>
              <p:ext uri="{D42A27DB-BD31-4B8C-83A1-F6EECF244321}">
                <p14:modId xmlns:p14="http://schemas.microsoft.com/office/powerpoint/2010/main" val="4239408276"/>
              </p:ext>
            </p:extLst>
          </p:nvPr>
        </p:nvGraphicFramePr>
        <p:xfrm>
          <a:off x="994159" y="3625262"/>
          <a:ext cx="2155057" cy="961039"/>
        </p:xfrm>
        <a:graphic>
          <a:graphicData uri="http://schemas.openxmlformats.org/presentationml/2006/ole">
            <mc:AlternateContent xmlns:mc="http://schemas.openxmlformats.org/markup-compatibility/2006">
              <mc:Choice xmlns:v="urn:schemas-microsoft-com:vml" Requires="v">
                <p:oleObj name="Equation" r:id="rId10" imgW="939600" imgH="419040" progId="Equation.DSMT4">
                  <p:embed/>
                </p:oleObj>
              </mc:Choice>
              <mc:Fallback>
                <p:oleObj name="Equation" r:id="rId10" imgW="939600" imgH="419040" progId="Equation.DSMT4">
                  <p:embed/>
                  <p:pic>
                    <p:nvPicPr>
                      <p:cNvPr id="0" name=""/>
                      <p:cNvPicPr/>
                      <p:nvPr/>
                    </p:nvPicPr>
                    <p:blipFill>
                      <a:blip r:embed="rId11"/>
                      <a:stretch>
                        <a:fillRect/>
                      </a:stretch>
                    </p:blipFill>
                    <p:spPr>
                      <a:xfrm>
                        <a:off x="994159" y="3625262"/>
                        <a:ext cx="2155057" cy="961039"/>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C82D502B-70AD-33AE-D0FC-18BDC4BEA7C7}"/>
              </a:ext>
            </a:extLst>
          </p:cNvPr>
          <p:cNvSpPr txBox="1"/>
          <p:nvPr/>
        </p:nvSpPr>
        <p:spPr>
          <a:xfrm>
            <a:off x="3444165" y="3803965"/>
            <a:ext cx="1065045" cy="523875"/>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thay</a:t>
            </a:r>
          </a:p>
        </p:txBody>
      </p:sp>
      <p:graphicFrame>
        <p:nvGraphicFramePr>
          <p:cNvPr id="14" name="Object 13">
            <a:extLst>
              <a:ext uri="{FF2B5EF4-FFF2-40B4-BE49-F238E27FC236}">
                <a16:creationId xmlns:a16="http://schemas.microsoft.com/office/drawing/2014/main" id="{030F845A-5425-DDC2-1BFE-102D55B7A7B8}"/>
              </a:ext>
            </a:extLst>
          </p:cNvPr>
          <p:cNvGraphicFramePr>
            <a:graphicFrameLocks noChangeAspect="1"/>
          </p:cNvGraphicFramePr>
          <p:nvPr>
            <p:extLst>
              <p:ext uri="{D42A27DB-BD31-4B8C-83A1-F6EECF244321}">
                <p14:modId xmlns:p14="http://schemas.microsoft.com/office/powerpoint/2010/main" val="2321848063"/>
              </p:ext>
            </p:extLst>
          </p:nvPr>
        </p:nvGraphicFramePr>
        <p:xfrm>
          <a:off x="1097127" y="4653568"/>
          <a:ext cx="4921215" cy="924592"/>
        </p:xfrm>
        <a:graphic>
          <a:graphicData uri="http://schemas.openxmlformats.org/presentationml/2006/ole">
            <mc:AlternateContent xmlns:mc="http://schemas.openxmlformats.org/markup-compatibility/2006">
              <mc:Choice xmlns:v="urn:schemas-microsoft-com:vml" Requires="v">
                <p:oleObj name="Equation" r:id="rId12" imgW="2095200" imgH="393480" progId="Equation.DSMT4">
                  <p:embed/>
                </p:oleObj>
              </mc:Choice>
              <mc:Fallback>
                <p:oleObj name="Equation" r:id="rId12" imgW="2095200" imgH="393480" progId="Equation.DSMT4">
                  <p:embed/>
                  <p:pic>
                    <p:nvPicPr>
                      <p:cNvPr id="0" name=""/>
                      <p:cNvPicPr/>
                      <p:nvPr/>
                    </p:nvPicPr>
                    <p:blipFill>
                      <a:blip r:embed="rId13"/>
                      <a:stretch>
                        <a:fillRect/>
                      </a:stretch>
                    </p:blipFill>
                    <p:spPr>
                      <a:xfrm>
                        <a:off x="1097127" y="4653568"/>
                        <a:ext cx="4921215" cy="924592"/>
                      </a:xfrm>
                      <a:prstGeom prst="rect">
                        <a:avLst/>
                      </a:prstGeom>
                    </p:spPr>
                  </p:pic>
                </p:oleObj>
              </mc:Fallback>
            </mc:AlternateContent>
          </a:graphicData>
        </a:graphic>
      </p:graphicFrame>
    </p:spTree>
    <p:extLst>
      <p:ext uri="{BB962C8B-B14F-4D97-AF65-F5344CB8AC3E}">
        <p14:creationId xmlns:p14="http://schemas.microsoft.com/office/powerpoint/2010/main" val="1654783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aphicFrame>
        <p:nvGraphicFramePr>
          <p:cNvPr id="14" name="Object 13">
            <a:extLst>
              <a:ext uri="{FF2B5EF4-FFF2-40B4-BE49-F238E27FC236}">
                <a16:creationId xmlns:a16="http://schemas.microsoft.com/office/drawing/2014/main" id="{030F845A-5425-DDC2-1BFE-102D55B7A7B8}"/>
              </a:ext>
            </a:extLst>
          </p:cNvPr>
          <p:cNvGraphicFramePr>
            <a:graphicFrameLocks noChangeAspect="1"/>
          </p:cNvGraphicFramePr>
          <p:nvPr>
            <p:extLst>
              <p:ext uri="{D42A27DB-BD31-4B8C-83A1-F6EECF244321}">
                <p14:modId xmlns:p14="http://schemas.microsoft.com/office/powerpoint/2010/main" val="3100517866"/>
              </p:ext>
            </p:extLst>
          </p:nvPr>
        </p:nvGraphicFramePr>
        <p:xfrm>
          <a:off x="1119188" y="1116284"/>
          <a:ext cx="4921215" cy="924592"/>
        </p:xfrm>
        <a:graphic>
          <a:graphicData uri="http://schemas.openxmlformats.org/presentationml/2006/ole">
            <mc:AlternateContent xmlns:mc="http://schemas.openxmlformats.org/markup-compatibility/2006">
              <mc:Choice xmlns:v="urn:schemas-microsoft-com:vml" Requires="v">
                <p:oleObj name="Equation" r:id="rId3" imgW="2095200" imgH="393480" progId="Equation.DSMT4">
                  <p:embed/>
                </p:oleObj>
              </mc:Choice>
              <mc:Fallback>
                <p:oleObj name="Equation" r:id="rId3" imgW="2095200" imgH="393480" progId="Equation.DSMT4">
                  <p:embed/>
                  <p:pic>
                    <p:nvPicPr>
                      <p:cNvPr id="14" name="Object 13">
                        <a:extLst>
                          <a:ext uri="{FF2B5EF4-FFF2-40B4-BE49-F238E27FC236}">
                            <a16:creationId xmlns:a16="http://schemas.microsoft.com/office/drawing/2014/main" id="{030F845A-5425-DDC2-1BFE-102D55B7A7B8}"/>
                          </a:ext>
                        </a:extLst>
                      </p:cNvPr>
                      <p:cNvPicPr/>
                      <p:nvPr/>
                    </p:nvPicPr>
                    <p:blipFill>
                      <a:blip r:embed="rId4"/>
                      <a:stretch>
                        <a:fillRect/>
                      </a:stretch>
                    </p:blipFill>
                    <p:spPr>
                      <a:xfrm>
                        <a:off x="1119188" y="1116284"/>
                        <a:ext cx="4921215" cy="924592"/>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CFB8E6B0-FDE1-EB4A-FCA5-1A6CFF1901AE}"/>
              </a:ext>
            </a:extLst>
          </p:cNvPr>
          <p:cNvSpPr txBox="1"/>
          <p:nvPr/>
        </p:nvSpPr>
        <p:spPr>
          <a:xfrm>
            <a:off x="1119188" y="2188881"/>
            <a:ext cx="3862137"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Thay số vào ta được</a:t>
            </a:r>
          </a:p>
        </p:txBody>
      </p:sp>
      <p:graphicFrame>
        <p:nvGraphicFramePr>
          <p:cNvPr id="10" name="Object 9">
            <a:extLst>
              <a:ext uri="{FF2B5EF4-FFF2-40B4-BE49-F238E27FC236}">
                <a16:creationId xmlns:a16="http://schemas.microsoft.com/office/drawing/2014/main" id="{67241E9F-B60D-5C9B-21F1-69C46557F2DD}"/>
              </a:ext>
            </a:extLst>
          </p:cNvPr>
          <p:cNvGraphicFramePr>
            <a:graphicFrameLocks noChangeAspect="1"/>
          </p:cNvGraphicFramePr>
          <p:nvPr>
            <p:extLst>
              <p:ext uri="{D42A27DB-BD31-4B8C-83A1-F6EECF244321}">
                <p14:modId xmlns:p14="http://schemas.microsoft.com/office/powerpoint/2010/main" val="3925025946"/>
              </p:ext>
            </p:extLst>
          </p:nvPr>
        </p:nvGraphicFramePr>
        <p:xfrm>
          <a:off x="1119188" y="2808286"/>
          <a:ext cx="7160192" cy="1790048"/>
        </p:xfrm>
        <a:graphic>
          <a:graphicData uri="http://schemas.openxmlformats.org/presentationml/2006/ole">
            <mc:AlternateContent xmlns:mc="http://schemas.openxmlformats.org/markup-compatibility/2006">
              <mc:Choice xmlns:v="urn:schemas-microsoft-com:vml" Requires="v">
                <p:oleObj name="Equation" r:id="rId5" imgW="2895480" imgH="723600" progId="Equation.DSMT4">
                  <p:embed/>
                </p:oleObj>
              </mc:Choice>
              <mc:Fallback>
                <p:oleObj name="Equation" r:id="rId5" imgW="2895480" imgH="723600" progId="Equation.DSMT4">
                  <p:embed/>
                  <p:pic>
                    <p:nvPicPr>
                      <p:cNvPr id="0" name=""/>
                      <p:cNvPicPr/>
                      <p:nvPr/>
                    </p:nvPicPr>
                    <p:blipFill>
                      <a:blip r:embed="rId6"/>
                      <a:stretch>
                        <a:fillRect/>
                      </a:stretch>
                    </p:blipFill>
                    <p:spPr>
                      <a:xfrm>
                        <a:off x="1119188" y="2808286"/>
                        <a:ext cx="7160192" cy="1790048"/>
                      </a:xfrm>
                      <a:prstGeom prst="rect">
                        <a:avLst/>
                      </a:prstGeom>
                    </p:spPr>
                  </p:pic>
                </p:oleObj>
              </mc:Fallback>
            </mc:AlternateContent>
          </a:graphicData>
        </a:graphic>
      </p:graphicFrame>
    </p:spTree>
    <p:extLst>
      <p:ext uri="{BB962C8B-B14F-4D97-AF65-F5344CB8AC3E}">
        <p14:creationId xmlns:p14="http://schemas.microsoft.com/office/powerpoint/2010/main" val="2733334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3" name="Picture 2">
            <a:extLst>
              <a:ext uri="{FF2B5EF4-FFF2-40B4-BE49-F238E27FC236}">
                <a16:creationId xmlns:a16="http://schemas.microsoft.com/office/drawing/2014/main" id="{D1F22A56-6C62-5739-847E-D45FF8BFED10}"/>
              </a:ext>
            </a:extLst>
          </p:cNvPr>
          <p:cNvPicPr>
            <a:picLocks noChangeAspect="1"/>
          </p:cNvPicPr>
          <p:nvPr/>
        </p:nvPicPr>
        <p:blipFill>
          <a:blip r:embed="rId3"/>
          <a:stretch>
            <a:fillRect/>
          </a:stretch>
        </p:blipFill>
        <p:spPr>
          <a:xfrm>
            <a:off x="4572000" y="1065386"/>
            <a:ext cx="4471373" cy="2363614"/>
          </a:xfrm>
          <a:prstGeom prst="rect">
            <a:avLst/>
          </a:prstGeom>
        </p:spPr>
      </p:pic>
      <p:sp>
        <p:nvSpPr>
          <p:cNvPr id="4" name="TextBox 3">
            <a:extLst>
              <a:ext uri="{FF2B5EF4-FFF2-40B4-BE49-F238E27FC236}">
                <a16:creationId xmlns:a16="http://schemas.microsoft.com/office/drawing/2014/main" id="{C8A3FF5C-E8C4-0BAE-8444-418B9D491980}"/>
              </a:ext>
            </a:extLst>
          </p:cNvPr>
          <p:cNvSpPr txBox="1"/>
          <p:nvPr/>
        </p:nvSpPr>
        <p:spPr>
          <a:xfrm>
            <a:off x="1119188" y="1012954"/>
            <a:ext cx="3387498" cy="4832092"/>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Thanh AB tuyệt đối cứng được giữ cân bằng nằm ngang nhờ gối cố định A và thanh CD. Thanh CD có diện tích mặt cắt ngang A = 20 mm</a:t>
            </a:r>
            <a:r>
              <a:rPr lang="en-US" sz="2800" baseline="30000">
                <a:latin typeface="Arial" panose="020B0604020202020204" pitchFamily="34" charset="0"/>
                <a:cs typeface="Arial" panose="020B0604020202020204" pitchFamily="34" charset="0"/>
              </a:rPr>
              <a:t>2</a:t>
            </a:r>
            <a:r>
              <a:rPr lang="en-US" sz="2800">
                <a:latin typeface="Arial" panose="020B0604020202020204" pitchFamily="34" charset="0"/>
                <a:cs typeface="Arial" panose="020B0604020202020204" pitchFamily="34" charset="0"/>
              </a:rPr>
              <a:t> và được là từ loại vật liệu có mô đun đàn hồi E = 200 GPa.</a:t>
            </a:r>
          </a:p>
        </p:txBody>
      </p:sp>
      <p:sp>
        <p:nvSpPr>
          <p:cNvPr id="5" name="TextBox 4">
            <a:extLst>
              <a:ext uri="{FF2B5EF4-FFF2-40B4-BE49-F238E27FC236}">
                <a16:creationId xmlns:a16="http://schemas.microsoft.com/office/drawing/2014/main" id="{BA307623-C7C3-8C2F-DC0B-56E4FCFEA04C}"/>
              </a:ext>
            </a:extLst>
          </p:cNvPr>
          <p:cNvSpPr txBox="1"/>
          <p:nvPr/>
        </p:nvSpPr>
        <p:spPr>
          <a:xfrm>
            <a:off x="4572000" y="3769567"/>
            <a:ext cx="4319588" cy="1815882"/>
          </a:xfrm>
          <a:prstGeom prst="rect">
            <a:avLst/>
          </a:prstGeom>
          <a:noFill/>
        </p:spPr>
        <p:txBody>
          <a:bodyPr wrap="square" rtlCol="0">
            <a:spAutoFit/>
          </a:bodyPr>
          <a:lstStyle/>
          <a:p>
            <a:pPr marL="514350" indent="-514350" algn="l">
              <a:buAutoNum type="alphaLcParenR"/>
            </a:pPr>
            <a:r>
              <a:rPr lang="en-US" sz="2800">
                <a:solidFill>
                  <a:srgbClr val="0000FF"/>
                </a:solidFill>
                <a:latin typeface="Arial" panose="020B0604020202020204" pitchFamily="34" charset="0"/>
                <a:cs typeface="Arial" panose="020B0604020202020204" pitchFamily="34" charset="0"/>
              </a:rPr>
              <a:t>Tính biến dạng dài thanh CD;</a:t>
            </a:r>
          </a:p>
          <a:p>
            <a:pPr marL="514350" indent="-514350" algn="l">
              <a:buAutoNum type="alphaLcParenR"/>
            </a:pPr>
            <a:r>
              <a:rPr lang="en-US" sz="2800">
                <a:solidFill>
                  <a:srgbClr val="0000FF"/>
                </a:solidFill>
                <a:latin typeface="Arial" panose="020B0604020202020204" pitchFamily="34" charset="0"/>
                <a:cs typeface="Arial" panose="020B0604020202020204" pitchFamily="34" charset="0"/>
              </a:rPr>
              <a:t>Tính chuyển vị thẳng đứng điểm B, C</a:t>
            </a:r>
          </a:p>
        </p:txBody>
      </p:sp>
    </p:spTree>
    <p:extLst>
      <p:ext uri="{BB962C8B-B14F-4D97-AF65-F5344CB8AC3E}">
        <p14:creationId xmlns:p14="http://schemas.microsoft.com/office/powerpoint/2010/main" val="840122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6" name="Picture 5">
            <a:extLst>
              <a:ext uri="{FF2B5EF4-FFF2-40B4-BE49-F238E27FC236}">
                <a16:creationId xmlns:a16="http://schemas.microsoft.com/office/drawing/2014/main" id="{864BB521-E744-4EF8-D771-3D14BCF580E7}"/>
              </a:ext>
            </a:extLst>
          </p:cNvPr>
          <p:cNvPicPr>
            <a:picLocks noChangeAspect="1"/>
          </p:cNvPicPr>
          <p:nvPr/>
        </p:nvPicPr>
        <p:blipFill>
          <a:blip r:embed="rId3"/>
          <a:stretch>
            <a:fillRect/>
          </a:stretch>
        </p:blipFill>
        <p:spPr>
          <a:xfrm>
            <a:off x="4572000" y="1095220"/>
            <a:ext cx="4414935" cy="2333780"/>
          </a:xfrm>
          <a:prstGeom prst="rect">
            <a:avLst/>
          </a:prstGeom>
        </p:spPr>
      </p:pic>
      <p:cxnSp>
        <p:nvCxnSpPr>
          <p:cNvPr id="8" name="Straight Arrow Connector 7">
            <a:extLst>
              <a:ext uri="{FF2B5EF4-FFF2-40B4-BE49-F238E27FC236}">
                <a16:creationId xmlns:a16="http://schemas.microsoft.com/office/drawing/2014/main" id="{BFAEC34D-8E13-42E2-428B-3FEAF68E098A}"/>
              </a:ext>
            </a:extLst>
          </p:cNvPr>
          <p:cNvCxnSpPr/>
          <p:nvPr/>
        </p:nvCxnSpPr>
        <p:spPr bwMode="auto">
          <a:xfrm flipV="1">
            <a:off x="4879910" y="2062065"/>
            <a:ext cx="0" cy="849086"/>
          </a:xfrm>
          <a:prstGeom prst="straightConnector1">
            <a:avLst/>
          </a:prstGeom>
          <a:noFill/>
          <a:ln w="38100" cap="flat" cmpd="sng" algn="ctr">
            <a:solidFill>
              <a:srgbClr val="FF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3BB7D8C5-31FB-5350-D612-8705989C20BB}"/>
              </a:ext>
            </a:extLst>
          </p:cNvPr>
          <p:cNvCxnSpPr/>
          <p:nvPr/>
        </p:nvCxnSpPr>
        <p:spPr bwMode="auto">
          <a:xfrm flipH="1">
            <a:off x="4114799" y="2911151"/>
            <a:ext cx="765111" cy="0"/>
          </a:xfrm>
          <a:prstGeom prst="straightConnector1">
            <a:avLst/>
          </a:prstGeom>
          <a:noFill/>
          <a:ln w="38100" cap="flat" cmpd="sng" algn="ctr">
            <a:solidFill>
              <a:srgbClr val="FF0000"/>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361D8C23-CA97-BCEF-6DBB-6B17289051FF}"/>
              </a:ext>
            </a:extLst>
          </p:cNvPr>
          <p:cNvCxnSpPr/>
          <p:nvPr/>
        </p:nvCxnSpPr>
        <p:spPr bwMode="auto">
          <a:xfrm flipV="1">
            <a:off x="7113037" y="1962539"/>
            <a:ext cx="0" cy="849086"/>
          </a:xfrm>
          <a:prstGeom prst="straightConnector1">
            <a:avLst/>
          </a:prstGeom>
          <a:noFill/>
          <a:ln w="38100" cap="flat" cmpd="sng" algn="ctr">
            <a:solidFill>
              <a:srgbClr val="FF0000"/>
            </a:solidFill>
            <a:prstDash val="solid"/>
            <a:round/>
            <a:headEnd type="none" w="med" len="med"/>
            <a:tailEnd type="triangle"/>
          </a:ln>
          <a:effectLst/>
        </p:spPr>
      </p:cxnSp>
      <p:sp>
        <p:nvSpPr>
          <p:cNvPr id="12" name="TextBox 11">
            <a:extLst>
              <a:ext uri="{FF2B5EF4-FFF2-40B4-BE49-F238E27FC236}">
                <a16:creationId xmlns:a16="http://schemas.microsoft.com/office/drawing/2014/main" id="{4EFEDB30-1745-923E-684F-23649A321F6A}"/>
              </a:ext>
            </a:extLst>
          </p:cNvPr>
          <p:cNvSpPr txBox="1"/>
          <p:nvPr/>
        </p:nvSpPr>
        <p:spPr>
          <a:xfrm>
            <a:off x="4823149" y="1836794"/>
            <a:ext cx="625151"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Y</a:t>
            </a:r>
            <a:r>
              <a:rPr lang="en-US" sz="2800" baseline="-25000">
                <a:solidFill>
                  <a:srgbClr val="FF0000"/>
                </a:solidFill>
                <a:latin typeface="Arial" panose="020B0604020202020204" pitchFamily="34" charset="0"/>
                <a:cs typeface="Arial" panose="020B0604020202020204" pitchFamily="34" charset="0"/>
              </a:rPr>
              <a:t>A</a:t>
            </a:r>
          </a:p>
        </p:txBody>
      </p:sp>
      <p:sp>
        <p:nvSpPr>
          <p:cNvPr id="13" name="TextBox 12">
            <a:extLst>
              <a:ext uri="{FF2B5EF4-FFF2-40B4-BE49-F238E27FC236}">
                <a16:creationId xmlns:a16="http://schemas.microsoft.com/office/drawing/2014/main" id="{34C721BC-45C2-5095-D6E2-33516C9F1F1E}"/>
              </a:ext>
            </a:extLst>
          </p:cNvPr>
          <p:cNvSpPr txBox="1"/>
          <p:nvPr/>
        </p:nvSpPr>
        <p:spPr>
          <a:xfrm>
            <a:off x="4114799" y="2915742"/>
            <a:ext cx="625151"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X</a:t>
            </a:r>
            <a:r>
              <a:rPr lang="en-US" sz="2800" baseline="-25000">
                <a:solidFill>
                  <a:srgbClr val="FF0000"/>
                </a:solidFill>
                <a:latin typeface="Arial" panose="020B0604020202020204" pitchFamily="34" charset="0"/>
                <a:cs typeface="Arial" panose="020B0604020202020204" pitchFamily="34" charset="0"/>
              </a:rPr>
              <a:t>A</a:t>
            </a:r>
          </a:p>
        </p:txBody>
      </p:sp>
      <p:sp>
        <p:nvSpPr>
          <p:cNvPr id="14" name="TextBox 13">
            <a:extLst>
              <a:ext uri="{FF2B5EF4-FFF2-40B4-BE49-F238E27FC236}">
                <a16:creationId xmlns:a16="http://schemas.microsoft.com/office/drawing/2014/main" id="{CFB61A92-4F05-9FCE-76A8-78AF54695C03}"/>
              </a:ext>
            </a:extLst>
          </p:cNvPr>
          <p:cNvSpPr txBox="1"/>
          <p:nvPr/>
        </p:nvSpPr>
        <p:spPr>
          <a:xfrm>
            <a:off x="7189236" y="1836794"/>
            <a:ext cx="625151"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N</a:t>
            </a:r>
            <a:r>
              <a:rPr lang="en-US" sz="2800" baseline="-25000">
                <a:solidFill>
                  <a:srgbClr val="FF0000"/>
                </a:solidFill>
                <a:latin typeface="Arial" panose="020B0604020202020204" pitchFamily="34" charset="0"/>
                <a:cs typeface="Arial" panose="020B0604020202020204" pitchFamily="34" charset="0"/>
              </a:rPr>
              <a:t>C</a:t>
            </a:r>
          </a:p>
        </p:txBody>
      </p:sp>
      <p:sp>
        <p:nvSpPr>
          <p:cNvPr id="15" name="TextBox 14">
            <a:extLst>
              <a:ext uri="{FF2B5EF4-FFF2-40B4-BE49-F238E27FC236}">
                <a16:creationId xmlns:a16="http://schemas.microsoft.com/office/drawing/2014/main" id="{A4624C24-E3A9-F4AD-7C9A-E8CB26648E32}"/>
              </a:ext>
            </a:extLst>
          </p:cNvPr>
          <p:cNvSpPr txBox="1"/>
          <p:nvPr/>
        </p:nvSpPr>
        <p:spPr>
          <a:xfrm>
            <a:off x="1119189" y="1049669"/>
            <a:ext cx="4985657"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a) Biến dạng dài thanh CD</a:t>
            </a:r>
          </a:p>
        </p:txBody>
      </p:sp>
      <p:sp>
        <p:nvSpPr>
          <p:cNvPr id="16" name="TextBox 15">
            <a:extLst>
              <a:ext uri="{FF2B5EF4-FFF2-40B4-BE49-F238E27FC236}">
                <a16:creationId xmlns:a16="http://schemas.microsoft.com/office/drawing/2014/main" id="{33160FA5-E129-3A61-A1BC-283E991B2675}"/>
              </a:ext>
            </a:extLst>
          </p:cNvPr>
          <p:cNvSpPr txBox="1"/>
          <p:nvPr/>
        </p:nvSpPr>
        <p:spPr>
          <a:xfrm>
            <a:off x="1067386" y="2053554"/>
            <a:ext cx="3048484"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Phương trình cân bằng tĩnh học</a:t>
            </a:r>
          </a:p>
        </p:txBody>
      </p:sp>
      <p:graphicFrame>
        <p:nvGraphicFramePr>
          <p:cNvPr id="17" name="Object 16">
            <a:extLst>
              <a:ext uri="{FF2B5EF4-FFF2-40B4-BE49-F238E27FC236}">
                <a16:creationId xmlns:a16="http://schemas.microsoft.com/office/drawing/2014/main" id="{B3C03F97-1AD7-FB5B-CCBD-2D40515625BD}"/>
              </a:ext>
            </a:extLst>
          </p:cNvPr>
          <p:cNvGraphicFramePr>
            <a:graphicFrameLocks noChangeAspect="1"/>
          </p:cNvGraphicFramePr>
          <p:nvPr>
            <p:extLst>
              <p:ext uri="{D42A27DB-BD31-4B8C-83A1-F6EECF244321}">
                <p14:modId xmlns:p14="http://schemas.microsoft.com/office/powerpoint/2010/main" val="4229393547"/>
              </p:ext>
            </p:extLst>
          </p:nvPr>
        </p:nvGraphicFramePr>
        <p:xfrm>
          <a:off x="1043472" y="3474551"/>
          <a:ext cx="6327300" cy="602600"/>
        </p:xfrm>
        <a:graphic>
          <a:graphicData uri="http://schemas.openxmlformats.org/presentationml/2006/ole">
            <mc:AlternateContent xmlns:mc="http://schemas.openxmlformats.org/markup-compatibility/2006">
              <mc:Choice xmlns:v="urn:schemas-microsoft-com:vml" Requires="v">
                <p:oleObj name="Equation" r:id="rId4" imgW="3200400" imgH="304560" progId="Equation.DSMT4">
                  <p:embed/>
                </p:oleObj>
              </mc:Choice>
              <mc:Fallback>
                <p:oleObj name="Equation" r:id="rId4" imgW="3200400" imgH="304560" progId="Equation.DSMT4">
                  <p:embed/>
                  <p:pic>
                    <p:nvPicPr>
                      <p:cNvPr id="0" name=""/>
                      <p:cNvPicPr/>
                      <p:nvPr/>
                    </p:nvPicPr>
                    <p:blipFill>
                      <a:blip r:embed="rId5"/>
                      <a:stretch>
                        <a:fillRect/>
                      </a:stretch>
                    </p:blipFill>
                    <p:spPr>
                      <a:xfrm>
                        <a:off x="1043472" y="3474551"/>
                        <a:ext cx="6327300" cy="602600"/>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50B1795A-1D5F-16D6-64AF-417DBAF458A9}"/>
              </a:ext>
            </a:extLst>
          </p:cNvPr>
          <p:cNvSpPr txBox="1"/>
          <p:nvPr/>
        </p:nvSpPr>
        <p:spPr>
          <a:xfrm>
            <a:off x="1066316" y="4107209"/>
            <a:ext cx="5038530"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Biến dạng dài của thanh CD</a:t>
            </a:r>
          </a:p>
        </p:txBody>
      </p:sp>
      <p:graphicFrame>
        <p:nvGraphicFramePr>
          <p:cNvPr id="19" name="Object 18">
            <a:extLst>
              <a:ext uri="{FF2B5EF4-FFF2-40B4-BE49-F238E27FC236}">
                <a16:creationId xmlns:a16="http://schemas.microsoft.com/office/drawing/2014/main" id="{99DBA3BF-F8E8-22CB-3210-6EB37A90972D}"/>
              </a:ext>
            </a:extLst>
          </p:cNvPr>
          <p:cNvGraphicFramePr>
            <a:graphicFrameLocks noChangeAspect="1"/>
          </p:cNvGraphicFramePr>
          <p:nvPr>
            <p:extLst>
              <p:ext uri="{D42A27DB-BD31-4B8C-83A1-F6EECF244321}">
                <p14:modId xmlns:p14="http://schemas.microsoft.com/office/powerpoint/2010/main" val="4033643375"/>
              </p:ext>
            </p:extLst>
          </p:nvPr>
        </p:nvGraphicFramePr>
        <p:xfrm>
          <a:off x="1366917" y="4660293"/>
          <a:ext cx="5822320" cy="927449"/>
        </p:xfrm>
        <a:graphic>
          <a:graphicData uri="http://schemas.openxmlformats.org/presentationml/2006/ole">
            <mc:AlternateContent xmlns:mc="http://schemas.openxmlformats.org/markup-compatibility/2006">
              <mc:Choice xmlns:v="urn:schemas-microsoft-com:vml" Requires="v">
                <p:oleObj name="Equation" r:id="rId6" imgW="2869920" imgH="457200" progId="Equation.DSMT4">
                  <p:embed/>
                </p:oleObj>
              </mc:Choice>
              <mc:Fallback>
                <p:oleObj name="Equation" r:id="rId6" imgW="2869920" imgH="457200" progId="Equation.DSMT4">
                  <p:embed/>
                  <p:pic>
                    <p:nvPicPr>
                      <p:cNvPr id="0" name=""/>
                      <p:cNvPicPr/>
                      <p:nvPr/>
                    </p:nvPicPr>
                    <p:blipFill>
                      <a:blip r:embed="rId7"/>
                      <a:stretch>
                        <a:fillRect/>
                      </a:stretch>
                    </p:blipFill>
                    <p:spPr>
                      <a:xfrm>
                        <a:off x="1366917" y="4660293"/>
                        <a:ext cx="5822320" cy="927449"/>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E4B3B85E-C9BA-06E2-0009-B57D52B76431}"/>
              </a:ext>
            </a:extLst>
          </p:cNvPr>
          <p:cNvSpPr txBox="1"/>
          <p:nvPr/>
        </p:nvSpPr>
        <p:spPr>
          <a:xfrm>
            <a:off x="1014998" y="1491898"/>
            <a:ext cx="4878355"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Xét cân bằng thanh cứng AB</a:t>
            </a:r>
          </a:p>
        </p:txBody>
      </p:sp>
    </p:spTree>
    <p:extLst>
      <p:ext uri="{BB962C8B-B14F-4D97-AF65-F5344CB8AC3E}">
        <p14:creationId xmlns:p14="http://schemas.microsoft.com/office/powerpoint/2010/main" val="12626442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2" name="Picture 1">
            <a:extLst>
              <a:ext uri="{FF2B5EF4-FFF2-40B4-BE49-F238E27FC236}">
                <a16:creationId xmlns:a16="http://schemas.microsoft.com/office/drawing/2014/main" id="{41529540-24F6-2177-EF23-433071711DBA}"/>
              </a:ext>
            </a:extLst>
          </p:cNvPr>
          <p:cNvPicPr>
            <a:picLocks noChangeAspect="1"/>
          </p:cNvPicPr>
          <p:nvPr/>
        </p:nvPicPr>
        <p:blipFill>
          <a:blip r:embed="rId3"/>
          <a:stretch>
            <a:fillRect/>
          </a:stretch>
        </p:blipFill>
        <p:spPr>
          <a:xfrm>
            <a:off x="4572000" y="1065386"/>
            <a:ext cx="4471373" cy="2363614"/>
          </a:xfrm>
          <a:prstGeom prst="rect">
            <a:avLst/>
          </a:prstGeom>
        </p:spPr>
      </p:pic>
      <p:sp>
        <p:nvSpPr>
          <p:cNvPr id="3" name="TextBox 2">
            <a:extLst>
              <a:ext uri="{FF2B5EF4-FFF2-40B4-BE49-F238E27FC236}">
                <a16:creationId xmlns:a16="http://schemas.microsoft.com/office/drawing/2014/main" id="{18ABBB76-C51C-D921-4175-D15085B9D3F4}"/>
              </a:ext>
            </a:extLst>
          </p:cNvPr>
          <p:cNvSpPr txBox="1"/>
          <p:nvPr/>
        </p:nvSpPr>
        <p:spPr>
          <a:xfrm>
            <a:off x="1119188" y="1049669"/>
            <a:ext cx="5552199"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 Chuyển vị thẳng đứng điểm C</a:t>
            </a:r>
          </a:p>
        </p:txBody>
      </p:sp>
      <p:cxnSp>
        <p:nvCxnSpPr>
          <p:cNvPr id="5" name="Straight Connector 4">
            <a:extLst>
              <a:ext uri="{FF2B5EF4-FFF2-40B4-BE49-F238E27FC236}">
                <a16:creationId xmlns:a16="http://schemas.microsoft.com/office/drawing/2014/main" id="{E5F3AF8F-07E1-769B-BA13-BF14ADECBA90}"/>
              </a:ext>
            </a:extLst>
          </p:cNvPr>
          <p:cNvCxnSpPr>
            <a:cxnSpLocks/>
          </p:cNvCxnSpPr>
          <p:nvPr/>
        </p:nvCxnSpPr>
        <p:spPr bwMode="auto">
          <a:xfrm>
            <a:off x="4917232" y="2873828"/>
            <a:ext cx="3788229" cy="979715"/>
          </a:xfrm>
          <a:prstGeom prst="line">
            <a:avLst/>
          </a:prstGeom>
          <a:noFill/>
          <a:ln w="38100" cap="flat" cmpd="sng" algn="ctr">
            <a:solidFill>
              <a:srgbClr val="FF0000"/>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F23C56B0-5197-16B3-89FE-EFFE17ACD0B5}"/>
              </a:ext>
            </a:extLst>
          </p:cNvPr>
          <p:cNvSpPr txBox="1"/>
          <p:nvPr/>
        </p:nvSpPr>
        <p:spPr>
          <a:xfrm>
            <a:off x="998668" y="2003776"/>
            <a:ext cx="1073020"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Ta có</a:t>
            </a:r>
          </a:p>
        </p:txBody>
      </p:sp>
      <p:graphicFrame>
        <p:nvGraphicFramePr>
          <p:cNvPr id="8" name="Object 7">
            <a:extLst>
              <a:ext uri="{FF2B5EF4-FFF2-40B4-BE49-F238E27FC236}">
                <a16:creationId xmlns:a16="http://schemas.microsoft.com/office/drawing/2014/main" id="{FEF74388-92BD-1CB9-B94E-77C9DA6EC88D}"/>
              </a:ext>
            </a:extLst>
          </p:cNvPr>
          <p:cNvGraphicFramePr>
            <a:graphicFrameLocks noChangeAspect="1"/>
          </p:cNvGraphicFramePr>
          <p:nvPr>
            <p:extLst>
              <p:ext uri="{D42A27DB-BD31-4B8C-83A1-F6EECF244321}">
                <p14:modId xmlns:p14="http://schemas.microsoft.com/office/powerpoint/2010/main" val="621063479"/>
              </p:ext>
            </p:extLst>
          </p:nvPr>
        </p:nvGraphicFramePr>
        <p:xfrm>
          <a:off x="2071688" y="2035210"/>
          <a:ext cx="3919052" cy="507503"/>
        </p:xfrm>
        <a:graphic>
          <a:graphicData uri="http://schemas.openxmlformats.org/presentationml/2006/ole">
            <mc:AlternateContent xmlns:mc="http://schemas.openxmlformats.org/markup-compatibility/2006">
              <mc:Choice xmlns:v="urn:schemas-microsoft-com:vml" Requires="v">
                <p:oleObj name="Equation" r:id="rId4" imgW="1765080" imgH="228600" progId="Equation.DSMT4">
                  <p:embed/>
                </p:oleObj>
              </mc:Choice>
              <mc:Fallback>
                <p:oleObj name="Equation" r:id="rId4" imgW="1765080" imgH="228600" progId="Equation.DSMT4">
                  <p:embed/>
                  <p:pic>
                    <p:nvPicPr>
                      <p:cNvPr id="0" name=""/>
                      <p:cNvPicPr/>
                      <p:nvPr/>
                    </p:nvPicPr>
                    <p:blipFill>
                      <a:blip r:embed="rId5"/>
                      <a:stretch>
                        <a:fillRect/>
                      </a:stretch>
                    </p:blipFill>
                    <p:spPr>
                      <a:xfrm>
                        <a:off x="2071688" y="2035210"/>
                        <a:ext cx="3919052" cy="507503"/>
                      </a:xfrm>
                      <a:prstGeom prst="rect">
                        <a:avLst/>
                      </a:prstGeom>
                    </p:spPr>
                  </p:pic>
                </p:oleObj>
              </mc:Fallback>
            </mc:AlternateContent>
          </a:graphicData>
        </a:graphic>
      </p:graphicFrame>
      <p:cxnSp>
        <p:nvCxnSpPr>
          <p:cNvPr id="10" name="Straight Connector 9">
            <a:extLst>
              <a:ext uri="{FF2B5EF4-FFF2-40B4-BE49-F238E27FC236}">
                <a16:creationId xmlns:a16="http://schemas.microsoft.com/office/drawing/2014/main" id="{21BA5105-C16B-F4F1-7056-9BE49FB18BF9}"/>
              </a:ext>
            </a:extLst>
          </p:cNvPr>
          <p:cNvCxnSpPr/>
          <p:nvPr/>
        </p:nvCxnSpPr>
        <p:spPr bwMode="auto">
          <a:xfrm>
            <a:off x="7137917" y="2808514"/>
            <a:ext cx="0" cy="640080"/>
          </a:xfrm>
          <a:prstGeom prst="line">
            <a:avLst/>
          </a:prstGeom>
          <a:noFill/>
          <a:ln w="28575" cap="flat" cmpd="sng" algn="ctr">
            <a:solidFill>
              <a:srgbClr val="0000FF"/>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65D54B76-8136-6146-27EE-3E547B1D13E7}"/>
              </a:ext>
            </a:extLst>
          </p:cNvPr>
          <p:cNvSpPr txBox="1"/>
          <p:nvPr/>
        </p:nvSpPr>
        <p:spPr>
          <a:xfrm>
            <a:off x="6913984" y="3425173"/>
            <a:ext cx="578498"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C</a:t>
            </a:r>
            <a:r>
              <a:rPr lang="en-US" sz="2800" baseline="-25000">
                <a:solidFill>
                  <a:srgbClr val="0000FF"/>
                </a:solidFill>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1E4F0F9A-4B15-7E55-EA32-2CC79E1A1DA4}"/>
              </a:ext>
            </a:extLst>
          </p:cNvPr>
          <p:cNvSpPr txBox="1"/>
          <p:nvPr/>
        </p:nvSpPr>
        <p:spPr>
          <a:xfrm>
            <a:off x="1119188" y="3453989"/>
            <a:ext cx="5029201"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Chuyển vị thẳng đứng điểm B</a:t>
            </a:r>
          </a:p>
        </p:txBody>
      </p:sp>
      <p:graphicFrame>
        <p:nvGraphicFramePr>
          <p:cNvPr id="13" name="Object 12">
            <a:extLst>
              <a:ext uri="{FF2B5EF4-FFF2-40B4-BE49-F238E27FC236}">
                <a16:creationId xmlns:a16="http://schemas.microsoft.com/office/drawing/2014/main" id="{ED586AA0-EF9B-68D3-091F-8FB1A22BBCAE}"/>
              </a:ext>
            </a:extLst>
          </p:cNvPr>
          <p:cNvGraphicFramePr>
            <a:graphicFrameLocks noChangeAspect="1"/>
          </p:cNvGraphicFramePr>
          <p:nvPr>
            <p:extLst>
              <p:ext uri="{D42A27DB-BD31-4B8C-83A1-F6EECF244321}">
                <p14:modId xmlns:p14="http://schemas.microsoft.com/office/powerpoint/2010/main" val="1253406073"/>
              </p:ext>
            </p:extLst>
          </p:nvPr>
        </p:nvGraphicFramePr>
        <p:xfrm>
          <a:off x="1119188" y="4045471"/>
          <a:ext cx="1292170" cy="516868"/>
        </p:xfrm>
        <a:graphic>
          <a:graphicData uri="http://schemas.openxmlformats.org/presentationml/2006/ole">
            <mc:AlternateContent xmlns:mc="http://schemas.openxmlformats.org/markup-compatibility/2006">
              <mc:Choice xmlns:v="urn:schemas-microsoft-com:vml" Requires="v">
                <p:oleObj name="Equation" r:id="rId6" imgW="571320" imgH="228600" progId="Equation.DSMT4">
                  <p:embed/>
                </p:oleObj>
              </mc:Choice>
              <mc:Fallback>
                <p:oleObj name="Equation" r:id="rId6" imgW="571320" imgH="228600" progId="Equation.DSMT4">
                  <p:embed/>
                  <p:pic>
                    <p:nvPicPr>
                      <p:cNvPr id="0" name=""/>
                      <p:cNvPicPr/>
                      <p:nvPr/>
                    </p:nvPicPr>
                    <p:blipFill>
                      <a:blip r:embed="rId7"/>
                      <a:stretch>
                        <a:fillRect/>
                      </a:stretch>
                    </p:blipFill>
                    <p:spPr>
                      <a:xfrm>
                        <a:off x="1119188" y="4045471"/>
                        <a:ext cx="1292170" cy="516868"/>
                      </a:xfrm>
                      <a:prstGeom prst="rect">
                        <a:avLst/>
                      </a:prstGeom>
                      <a:ln w="15875">
                        <a:solidFill>
                          <a:srgbClr val="C00000"/>
                        </a:solidFill>
                      </a:ln>
                    </p:spPr>
                  </p:pic>
                </p:oleObj>
              </mc:Fallback>
            </mc:AlternateContent>
          </a:graphicData>
        </a:graphic>
      </p:graphicFrame>
      <p:cxnSp>
        <p:nvCxnSpPr>
          <p:cNvPr id="15" name="Straight Connector 14">
            <a:extLst>
              <a:ext uri="{FF2B5EF4-FFF2-40B4-BE49-F238E27FC236}">
                <a16:creationId xmlns:a16="http://schemas.microsoft.com/office/drawing/2014/main" id="{823730A0-A408-8188-CEB6-C05290A692B4}"/>
              </a:ext>
            </a:extLst>
          </p:cNvPr>
          <p:cNvCxnSpPr/>
          <p:nvPr/>
        </p:nvCxnSpPr>
        <p:spPr bwMode="auto">
          <a:xfrm>
            <a:off x="8681647" y="2990460"/>
            <a:ext cx="0" cy="839755"/>
          </a:xfrm>
          <a:prstGeom prst="line">
            <a:avLst/>
          </a:prstGeom>
          <a:noFill/>
          <a:ln w="28575" cap="flat" cmpd="sng" algn="ctr">
            <a:solidFill>
              <a:srgbClr val="0000FF"/>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95E4677A-CDA9-1B50-800D-732BA914F426}"/>
              </a:ext>
            </a:extLst>
          </p:cNvPr>
          <p:cNvSpPr txBox="1"/>
          <p:nvPr/>
        </p:nvSpPr>
        <p:spPr>
          <a:xfrm>
            <a:off x="8474206" y="3853543"/>
            <a:ext cx="569167" cy="523220"/>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B</a:t>
            </a:r>
            <a:r>
              <a:rPr lang="en-US" sz="2800" baseline="-25000">
                <a:solidFill>
                  <a:srgbClr val="0000FF"/>
                </a:solidFill>
                <a:latin typeface="Arial" panose="020B0604020202020204" pitchFamily="34" charset="0"/>
                <a:cs typeface="Arial" panose="020B0604020202020204" pitchFamily="34" charset="0"/>
              </a:rPr>
              <a:t>1</a:t>
            </a:r>
          </a:p>
        </p:txBody>
      </p:sp>
      <p:graphicFrame>
        <p:nvGraphicFramePr>
          <p:cNvPr id="17" name="Object 16">
            <a:extLst>
              <a:ext uri="{FF2B5EF4-FFF2-40B4-BE49-F238E27FC236}">
                <a16:creationId xmlns:a16="http://schemas.microsoft.com/office/drawing/2014/main" id="{41EB8776-56A0-2E71-25F8-8805E9E68E58}"/>
              </a:ext>
            </a:extLst>
          </p:cNvPr>
          <p:cNvGraphicFramePr>
            <a:graphicFrameLocks noChangeAspect="1"/>
          </p:cNvGraphicFramePr>
          <p:nvPr>
            <p:extLst>
              <p:ext uri="{D42A27DB-BD31-4B8C-83A1-F6EECF244321}">
                <p14:modId xmlns:p14="http://schemas.microsoft.com/office/powerpoint/2010/main" val="2572586804"/>
              </p:ext>
            </p:extLst>
          </p:nvPr>
        </p:nvGraphicFramePr>
        <p:xfrm>
          <a:off x="2625479" y="3929751"/>
          <a:ext cx="4129399" cy="821050"/>
        </p:xfrm>
        <a:graphic>
          <a:graphicData uri="http://schemas.openxmlformats.org/presentationml/2006/ole">
            <mc:AlternateContent xmlns:mc="http://schemas.openxmlformats.org/markup-compatibility/2006">
              <mc:Choice xmlns:v="urn:schemas-microsoft-com:vml" Requires="v">
                <p:oleObj name="Equation" r:id="rId8" imgW="2171520" imgH="431640" progId="Equation.DSMT4">
                  <p:embed/>
                </p:oleObj>
              </mc:Choice>
              <mc:Fallback>
                <p:oleObj name="Equation" r:id="rId8" imgW="2171520" imgH="431640" progId="Equation.DSMT4">
                  <p:embed/>
                  <p:pic>
                    <p:nvPicPr>
                      <p:cNvPr id="0" name=""/>
                      <p:cNvPicPr/>
                      <p:nvPr/>
                    </p:nvPicPr>
                    <p:blipFill>
                      <a:blip r:embed="rId9"/>
                      <a:stretch>
                        <a:fillRect/>
                      </a:stretch>
                    </p:blipFill>
                    <p:spPr>
                      <a:xfrm>
                        <a:off x="2625479" y="3929751"/>
                        <a:ext cx="4129399" cy="821050"/>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E2C066E7-4700-640E-C670-9C215E1EC31C}"/>
              </a:ext>
            </a:extLst>
          </p:cNvPr>
          <p:cNvGraphicFramePr>
            <a:graphicFrameLocks noChangeAspect="1"/>
          </p:cNvGraphicFramePr>
          <p:nvPr>
            <p:extLst>
              <p:ext uri="{D42A27DB-BD31-4B8C-83A1-F6EECF244321}">
                <p14:modId xmlns:p14="http://schemas.microsoft.com/office/powerpoint/2010/main" val="2296220369"/>
              </p:ext>
            </p:extLst>
          </p:nvPr>
        </p:nvGraphicFramePr>
        <p:xfrm>
          <a:off x="1156155" y="4849789"/>
          <a:ext cx="2993003" cy="708268"/>
        </p:xfrm>
        <a:graphic>
          <a:graphicData uri="http://schemas.openxmlformats.org/presentationml/2006/ole">
            <mc:AlternateContent xmlns:mc="http://schemas.openxmlformats.org/markup-compatibility/2006">
              <mc:Choice xmlns:v="urn:schemas-microsoft-com:vml" Requires="v">
                <p:oleObj name="Equation" r:id="rId10" imgW="1663560" imgH="393480" progId="Equation.DSMT4">
                  <p:embed/>
                </p:oleObj>
              </mc:Choice>
              <mc:Fallback>
                <p:oleObj name="Equation" r:id="rId10" imgW="1663560" imgH="393480" progId="Equation.DSMT4">
                  <p:embed/>
                  <p:pic>
                    <p:nvPicPr>
                      <p:cNvPr id="0" name=""/>
                      <p:cNvPicPr/>
                      <p:nvPr/>
                    </p:nvPicPr>
                    <p:blipFill>
                      <a:blip r:embed="rId11"/>
                      <a:stretch>
                        <a:fillRect/>
                      </a:stretch>
                    </p:blipFill>
                    <p:spPr>
                      <a:xfrm>
                        <a:off x="1156155" y="4849789"/>
                        <a:ext cx="2993003" cy="708268"/>
                      </a:xfrm>
                      <a:prstGeom prst="rect">
                        <a:avLst/>
                      </a:prstGeom>
                      <a:ln w="15875">
                        <a:solidFill>
                          <a:srgbClr val="C00000"/>
                        </a:solidFill>
                      </a:ln>
                    </p:spPr>
                  </p:pic>
                </p:oleObj>
              </mc:Fallback>
            </mc:AlternateContent>
          </a:graphicData>
        </a:graphic>
      </p:graphicFrame>
    </p:spTree>
    <p:extLst>
      <p:ext uri="{BB962C8B-B14F-4D97-AF65-F5344CB8AC3E}">
        <p14:creationId xmlns:p14="http://schemas.microsoft.com/office/powerpoint/2010/main" val="8258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par>
                                <p:cTn id="21" presetID="22" presetClass="entr" presetSubtype="1"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par>
                                <p:cTn id="39" presetID="22" presetClass="entr" presetSubtype="1"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3" name="Picture 2">
            <a:extLst>
              <a:ext uri="{FF2B5EF4-FFF2-40B4-BE49-F238E27FC236}">
                <a16:creationId xmlns:a16="http://schemas.microsoft.com/office/drawing/2014/main" id="{76CB8729-B938-EB96-B24E-DB85092C0A24}"/>
              </a:ext>
            </a:extLst>
          </p:cNvPr>
          <p:cNvPicPr>
            <a:picLocks noChangeAspect="1"/>
          </p:cNvPicPr>
          <p:nvPr/>
        </p:nvPicPr>
        <p:blipFill>
          <a:blip r:embed="rId3"/>
          <a:stretch>
            <a:fillRect/>
          </a:stretch>
        </p:blipFill>
        <p:spPr>
          <a:xfrm>
            <a:off x="5808277" y="1087975"/>
            <a:ext cx="3214426" cy="2253530"/>
          </a:xfrm>
          <a:prstGeom prst="rect">
            <a:avLst/>
          </a:prstGeom>
        </p:spPr>
      </p:pic>
      <p:sp>
        <p:nvSpPr>
          <p:cNvPr id="4" name="TextBox 3">
            <a:extLst>
              <a:ext uri="{FF2B5EF4-FFF2-40B4-BE49-F238E27FC236}">
                <a16:creationId xmlns:a16="http://schemas.microsoft.com/office/drawing/2014/main" id="{51F20DE0-B886-8AB4-1227-0902750B40D4}"/>
              </a:ext>
            </a:extLst>
          </p:cNvPr>
          <p:cNvSpPr txBox="1"/>
          <p:nvPr/>
        </p:nvSpPr>
        <p:spPr>
          <a:xfrm>
            <a:off x="990600" y="1087975"/>
            <a:ext cx="4654420" cy="4401205"/>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Thanh AB tuyệt đối cứng được giữ cân bằng nằm ngang nhờ gối cố định A và thanh BD như hình vẽ. Thanh BD có mặt cắt hình tròn có đường kính d = 20 mm và được làm từ vật liệu có mô đun đàn hồi E = 150 GPa. Tính chuyển vị thẳng đứng của điểm C</a:t>
            </a:r>
          </a:p>
        </p:txBody>
      </p:sp>
    </p:spTree>
    <p:extLst>
      <p:ext uri="{BB962C8B-B14F-4D97-AF65-F5344CB8AC3E}">
        <p14:creationId xmlns:p14="http://schemas.microsoft.com/office/powerpoint/2010/main" val="1342162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3" name="Picture 2">
            <a:extLst>
              <a:ext uri="{FF2B5EF4-FFF2-40B4-BE49-F238E27FC236}">
                <a16:creationId xmlns:a16="http://schemas.microsoft.com/office/drawing/2014/main" id="{8AFDAA75-B4A8-440D-C8DB-ACED7A12CA62}"/>
              </a:ext>
            </a:extLst>
          </p:cNvPr>
          <p:cNvPicPr>
            <a:picLocks noChangeAspect="1"/>
          </p:cNvPicPr>
          <p:nvPr/>
        </p:nvPicPr>
        <p:blipFill>
          <a:blip r:embed="rId3"/>
          <a:stretch>
            <a:fillRect/>
          </a:stretch>
        </p:blipFill>
        <p:spPr>
          <a:xfrm>
            <a:off x="5108479" y="1143959"/>
            <a:ext cx="3919023" cy="2747500"/>
          </a:xfrm>
          <a:prstGeom prst="rect">
            <a:avLst/>
          </a:prstGeom>
        </p:spPr>
      </p:pic>
      <p:cxnSp>
        <p:nvCxnSpPr>
          <p:cNvPr id="5" name="Straight Arrow Connector 4">
            <a:extLst>
              <a:ext uri="{FF2B5EF4-FFF2-40B4-BE49-F238E27FC236}">
                <a16:creationId xmlns:a16="http://schemas.microsoft.com/office/drawing/2014/main" id="{3E01C6E6-26EC-EB8E-B344-5DDD804DB6D1}"/>
              </a:ext>
            </a:extLst>
          </p:cNvPr>
          <p:cNvCxnSpPr>
            <a:cxnSpLocks/>
          </p:cNvCxnSpPr>
          <p:nvPr/>
        </p:nvCxnSpPr>
        <p:spPr bwMode="auto">
          <a:xfrm flipV="1">
            <a:off x="5494955" y="2099387"/>
            <a:ext cx="0" cy="699796"/>
          </a:xfrm>
          <a:prstGeom prst="straightConnector1">
            <a:avLst/>
          </a:prstGeom>
          <a:noFill/>
          <a:ln w="38100" cap="flat" cmpd="sng" algn="ctr">
            <a:solidFill>
              <a:srgbClr val="FF0000"/>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D405A9F5-13A5-C282-F5C8-9D24C32345C3}"/>
              </a:ext>
            </a:extLst>
          </p:cNvPr>
          <p:cNvCxnSpPr>
            <a:cxnSpLocks/>
          </p:cNvCxnSpPr>
          <p:nvPr/>
        </p:nvCxnSpPr>
        <p:spPr bwMode="auto">
          <a:xfrm flipH="1">
            <a:off x="4870580" y="2799183"/>
            <a:ext cx="668274" cy="0"/>
          </a:xfrm>
          <a:prstGeom prst="straightConnector1">
            <a:avLst/>
          </a:prstGeom>
          <a:noFill/>
          <a:ln w="38100" cap="flat" cmpd="sng" algn="ctr">
            <a:solidFill>
              <a:srgbClr val="FF0000"/>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05617CC-6FAD-717E-7F96-151C69E718E3}"/>
              </a:ext>
            </a:extLst>
          </p:cNvPr>
          <p:cNvCxnSpPr>
            <a:cxnSpLocks/>
          </p:cNvCxnSpPr>
          <p:nvPr/>
        </p:nvCxnSpPr>
        <p:spPr bwMode="auto">
          <a:xfrm flipH="1" flipV="1">
            <a:off x="7548465" y="2248678"/>
            <a:ext cx="1063690" cy="485191"/>
          </a:xfrm>
          <a:prstGeom prst="straightConnector1">
            <a:avLst/>
          </a:prstGeom>
          <a:noFill/>
          <a:ln w="38100" cap="flat" cmpd="sng" algn="ctr">
            <a:solidFill>
              <a:srgbClr val="FF0000"/>
            </a:solidFill>
            <a:prstDash val="solid"/>
            <a:round/>
            <a:headEnd type="none" w="med" len="med"/>
            <a:tailEnd type="triangle"/>
          </a:ln>
          <a:effectLst/>
        </p:spPr>
      </p:cxnSp>
      <p:sp>
        <p:nvSpPr>
          <p:cNvPr id="14" name="TextBox 13">
            <a:extLst>
              <a:ext uri="{FF2B5EF4-FFF2-40B4-BE49-F238E27FC236}">
                <a16:creationId xmlns:a16="http://schemas.microsoft.com/office/drawing/2014/main" id="{E5DA53CB-7955-37D5-839E-E9A7F6739E3E}"/>
              </a:ext>
            </a:extLst>
          </p:cNvPr>
          <p:cNvSpPr txBox="1"/>
          <p:nvPr/>
        </p:nvSpPr>
        <p:spPr>
          <a:xfrm>
            <a:off x="5538854" y="1868554"/>
            <a:ext cx="513183" cy="461665"/>
          </a:xfrm>
          <a:prstGeom prst="rect">
            <a:avLst/>
          </a:prstGeom>
          <a:noFill/>
        </p:spPr>
        <p:txBody>
          <a:bodyPr wrap="square" rtlCol="0">
            <a:spAutoFit/>
          </a:bodyPr>
          <a:lstStyle/>
          <a:p>
            <a:pPr algn="l"/>
            <a:r>
              <a:rPr lang="en-US" sz="2400">
                <a:solidFill>
                  <a:srgbClr val="FF0000"/>
                </a:solidFill>
                <a:latin typeface="Arial" panose="020B0604020202020204" pitchFamily="34" charset="0"/>
                <a:cs typeface="Arial" panose="020B0604020202020204" pitchFamily="34" charset="0"/>
              </a:rPr>
              <a:t>Y</a:t>
            </a:r>
            <a:r>
              <a:rPr lang="en-US" sz="2400" baseline="-25000">
                <a:solidFill>
                  <a:srgbClr val="FF0000"/>
                </a:solidFill>
                <a:latin typeface="Arial" panose="020B0604020202020204" pitchFamily="34" charset="0"/>
                <a:cs typeface="Arial" panose="020B0604020202020204" pitchFamily="34" charset="0"/>
              </a:rPr>
              <a:t>A</a:t>
            </a:r>
          </a:p>
        </p:txBody>
      </p:sp>
      <p:sp>
        <p:nvSpPr>
          <p:cNvPr id="15" name="TextBox 14">
            <a:extLst>
              <a:ext uri="{FF2B5EF4-FFF2-40B4-BE49-F238E27FC236}">
                <a16:creationId xmlns:a16="http://schemas.microsoft.com/office/drawing/2014/main" id="{C65AD060-00C5-415A-1280-58CCCB0EA4F5}"/>
              </a:ext>
            </a:extLst>
          </p:cNvPr>
          <p:cNvSpPr txBox="1"/>
          <p:nvPr/>
        </p:nvSpPr>
        <p:spPr>
          <a:xfrm>
            <a:off x="4870580" y="2286876"/>
            <a:ext cx="601825" cy="461665"/>
          </a:xfrm>
          <a:prstGeom prst="rect">
            <a:avLst/>
          </a:prstGeom>
          <a:noFill/>
        </p:spPr>
        <p:txBody>
          <a:bodyPr wrap="square" rtlCol="0">
            <a:spAutoFit/>
          </a:bodyPr>
          <a:lstStyle/>
          <a:p>
            <a:pPr algn="l"/>
            <a:r>
              <a:rPr lang="en-US" sz="2400">
                <a:solidFill>
                  <a:srgbClr val="FF0000"/>
                </a:solidFill>
                <a:latin typeface="Arial" panose="020B0604020202020204" pitchFamily="34" charset="0"/>
                <a:cs typeface="Arial" panose="020B0604020202020204" pitchFamily="34" charset="0"/>
              </a:rPr>
              <a:t>X</a:t>
            </a:r>
            <a:r>
              <a:rPr lang="en-US" sz="2400" baseline="-25000">
                <a:solidFill>
                  <a:srgbClr val="FF0000"/>
                </a:solidFill>
                <a:latin typeface="Arial" panose="020B0604020202020204" pitchFamily="34" charset="0"/>
                <a:cs typeface="Arial" panose="020B0604020202020204" pitchFamily="34" charset="0"/>
              </a:rPr>
              <a:t>A</a:t>
            </a:r>
          </a:p>
        </p:txBody>
      </p:sp>
      <p:sp>
        <p:nvSpPr>
          <p:cNvPr id="16" name="TextBox 15">
            <a:extLst>
              <a:ext uri="{FF2B5EF4-FFF2-40B4-BE49-F238E27FC236}">
                <a16:creationId xmlns:a16="http://schemas.microsoft.com/office/drawing/2014/main" id="{18B6F0C0-D453-1B19-973A-363BDDE9D8FB}"/>
              </a:ext>
            </a:extLst>
          </p:cNvPr>
          <p:cNvSpPr txBox="1"/>
          <p:nvPr/>
        </p:nvSpPr>
        <p:spPr>
          <a:xfrm>
            <a:off x="7548465" y="1787013"/>
            <a:ext cx="601825" cy="461665"/>
          </a:xfrm>
          <a:prstGeom prst="rect">
            <a:avLst/>
          </a:prstGeom>
          <a:noFill/>
        </p:spPr>
        <p:txBody>
          <a:bodyPr wrap="square" rtlCol="0">
            <a:spAutoFit/>
          </a:bodyPr>
          <a:lstStyle/>
          <a:p>
            <a:pPr algn="l"/>
            <a:r>
              <a:rPr lang="en-US" sz="2400">
                <a:solidFill>
                  <a:srgbClr val="FF0000"/>
                </a:solidFill>
                <a:latin typeface="Arial" panose="020B0604020202020204" pitchFamily="34" charset="0"/>
                <a:cs typeface="Arial" panose="020B0604020202020204" pitchFamily="34" charset="0"/>
              </a:rPr>
              <a:t>N</a:t>
            </a:r>
            <a:r>
              <a:rPr lang="en-US" sz="2400" baseline="-25000">
                <a:solidFill>
                  <a:srgbClr val="FF0000"/>
                </a:solidFill>
                <a:latin typeface="Arial" panose="020B0604020202020204" pitchFamily="34" charset="0"/>
                <a:cs typeface="Arial" panose="020B0604020202020204" pitchFamily="34" charset="0"/>
              </a:rPr>
              <a:t>B</a:t>
            </a:r>
          </a:p>
        </p:txBody>
      </p:sp>
      <p:sp>
        <p:nvSpPr>
          <p:cNvPr id="17" name="Arc 16">
            <a:extLst>
              <a:ext uri="{FF2B5EF4-FFF2-40B4-BE49-F238E27FC236}">
                <a16:creationId xmlns:a16="http://schemas.microsoft.com/office/drawing/2014/main" id="{692A610E-1855-129D-78E8-F1828D49CBC1}"/>
              </a:ext>
            </a:extLst>
          </p:cNvPr>
          <p:cNvSpPr/>
          <p:nvPr/>
        </p:nvSpPr>
        <p:spPr bwMode="auto">
          <a:xfrm rot="12285724">
            <a:off x="7716395" y="2360116"/>
            <a:ext cx="650925" cy="616691"/>
          </a:xfrm>
          <a:prstGeom prst="arc">
            <a:avLst>
              <a:gd name="adj1" fmla="val 20000914"/>
              <a:gd name="adj2" fmla="val 224159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8" name="TextBox 17">
            <a:extLst>
              <a:ext uri="{FF2B5EF4-FFF2-40B4-BE49-F238E27FC236}">
                <a16:creationId xmlns:a16="http://schemas.microsoft.com/office/drawing/2014/main" id="{EAD66717-E57B-5A73-B330-CA48BD1DFD81}"/>
              </a:ext>
            </a:extLst>
          </p:cNvPr>
          <p:cNvSpPr txBox="1"/>
          <p:nvPr/>
        </p:nvSpPr>
        <p:spPr>
          <a:xfrm>
            <a:off x="999155" y="983037"/>
            <a:ext cx="548626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Xét cân bằng của thanh cứng AB</a:t>
            </a:r>
          </a:p>
        </p:txBody>
      </p:sp>
      <p:sp>
        <p:nvSpPr>
          <p:cNvPr id="19" name="TextBox 18">
            <a:extLst>
              <a:ext uri="{FF2B5EF4-FFF2-40B4-BE49-F238E27FC236}">
                <a16:creationId xmlns:a16="http://schemas.microsoft.com/office/drawing/2014/main" id="{9A750051-E4A2-619E-33BA-841B7430A34B}"/>
              </a:ext>
            </a:extLst>
          </p:cNvPr>
          <p:cNvSpPr txBox="1"/>
          <p:nvPr/>
        </p:nvSpPr>
        <p:spPr>
          <a:xfrm>
            <a:off x="999155" y="1463079"/>
            <a:ext cx="357284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Pt cân bằng tĩnh học</a:t>
            </a:r>
          </a:p>
        </p:txBody>
      </p:sp>
      <p:graphicFrame>
        <p:nvGraphicFramePr>
          <p:cNvPr id="20" name="Object 19">
            <a:extLst>
              <a:ext uri="{FF2B5EF4-FFF2-40B4-BE49-F238E27FC236}">
                <a16:creationId xmlns:a16="http://schemas.microsoft.com/office/drawing/2014/main" id="{B4A7F98D-FAB4-A50F-5C34-BD616B48B07F}"/>
              </a:ext>
            </a:extLst>
          </p:cNvPr>
          <p:cNvGraphicFramePr>
            <a:graphicFrameLocks noChangeAspect="1"/>
          </p:cNvGraphicFramePr>
          <p:nvPr>
            <p:extLst>
              <p:ext uri="{D42A27DB-BD31-4B8C-83A1-F6EECF244321}">
                <p14:modId xmlns:p14="http://schemas.microsoft.com/office/powerpoint/2010/main" val="1392217341"/>
              </p:ext>
            </p:extLst>
          </p:nvPr>
        </p:nvGraphicFramePr>
        <p:xfrm>
          <a:off x="1141608" y="2132433"/>
          <a:ext cx="3583364" cy="1504874"/>
        </p:xfrm>
        <a:graphic>
          <a:graphicData uri="http://schemas.openxmlformats.org/presentationml/2006/ole">
            <mc:AlternateContent xmlns:mc="http://schemas.openxmlformats.org/markup-compatibility/2006">
              <mc:Choice xmlns:v="urn:schemas-microsoft-com:vml" Requires="v">
                <p:oleObj name="Equation" r:id="rId4" imgW="1688760" imgH="711000" progId="Equation.DSMT4">
                  <p:embed/>
                </p:oleObj>
              </mc:Choice>
              <mc:Fallback>
                <p:oleObj name="Equation" r:id="rId4" imgW="1688760" imgH="711000" progId="Equation.DSMT4">
                  <p:embed/>
                  <p:pic>
                    <p:nvPicPr>
                      <p:cNvPr id="0" name=""/>
                      <p:cNvPicPr/>
                      <p:nvPr/>
                    </p:nvPicPr>
                    <p:blipFill>
                      <a:blip r:embed="rId5"/>
                      <a:stretch>
                        <a:fillRect/>
                      </a:stretch>
                    </p:blipFill>
                    <p:spPr>
                      <a:xfrm>
                        <a:off x="1141608" y="2132433"/>
                        <a:ext cx="3583364" cy="1504874"/>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15E2D9DD-3DB1-133A-DA8E-9CD732F5C22A}"/>
              </a:ext>
            </a:extLst>
          </p:cNvPr>
          <p:cNvSpPr txBox="1"/>
          <p:nvPr/>
        </p:nvSpPr>
        <p:spPr>
          <a:xfrm>
            <a:off x="999156" y="3623145"/>
            <a:ext cx="4655196"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Biến dạng dài của thanh BD</a:t>
            </a:r>
          </a:p>
        </p:txBody>
      </p:sp>
      <p:graphicFrame>
        <p:nvGraphicFramePr>
          <p:cNvPr id="22" name="Object 21">
            <a:extLst>
              <a:ext uri="{FF2B5EF4-FFF2-40B4-BE49-F238E27FC236}">
                <a16:creationId xmlns:a16="http://schemas.microsoft.com/office/drawing/2014/main" id="{9E8EC6BF-52B0-2739-CE77-B220D00687DF}"/>
              </a:ext>
            </a:extLst>
          </p:cNvPr>
          <p:cNvGraphicFramePr>
            <a:graphicFrameLocks noChangeAspect="1"/>
          </p:cNvGraphicFramePr>
          <p:nvPr>
            <p:extLst>
              <p:ext uri="{D42A27DB-BD31-4B8C-83A1-F6EECF244321}">
                <p14:modId xmlns:p14="http://schemas.microsoft.com/office/powerpoint/2010/main" val="118997022"/>
              </p:ext>
            </p:extLst>
          </p:nvPr>
        </p:nvGraphicFramePr>
        <p:xfrm>
          <a:off x="1106327" y="4088334"/>
          <a:ext cx="5272433" cy="1334516"/>
        </p:xfrm>
        <a:graphic>
          <a:graphicData uri="http://schemas.openxmlformats.org/presentationml/2006/ole">
            <mc:AlternateContent xmlns:mc="http://schemas.openxmlformats.org/markup-compatibility/2006">
              <mc:Choice xmlns:v="urn:schemas-microsoft-com:vml" Requires="v">
                <p:oleObj name="Equation" r:id="rId6" imgW="3060360" imgH="774360" progId="Equation.DSMT4">
                  <p:embed/>
                </p:oleObj>
              </mc:Choice>
              <mc:Fallback>
                <p:oleObj name="Equation" r:id="rId6" imgW="3060360" imgH="774360" progId="Equation.DSMT4">
                  <p:embed/>
                  <p:pic>
                    <p:nvPicPr>
                      <p:cNvPr id="0" name=""/>
                      <p:cNvPicPr/>
                      <p:nvPr/>
                    </p:nvPicPr>
                    <p:blipFill>
                      <a:blip r:embed="rId7"/>
                      <a:stretch>
                        <a:fillRect/>
                      </a:stretch>
                    </p:blipFill>
                    <p:spPr>
                      <a:xfrm>
                        <a:off x="1106327" y="4088334"/>
                        <a:ext cx="5272433" cy="1334516"/>
                      </a:xfrm>
                      <a:prstGeom prst="rect">
                        <a:avLst/>
                      </a:prstGeom>
                    </p:spPr>
                  </p:pic>
                </p:oleObj>
              </mc:Fallback>
            </mc:AlternateContent>
          </a:graphicData>
        </a:graphic>
      </p:graphicFrame>
    </p:spTree>
    <p:extLst>
      <p:ext uri="{BB962C8B-B14F-4D97-AF65-F5344CB8AC3E}">
        <p14:creationId xmlns:p14="http://schemas.microsoft.com/office/powerpoint/2010/main" val="728922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FCD024EC-6BD2-CAB4-CA84-39AA91CF6A59}"/>
              </a:ext>
            </a:extLst>
          </p:cNvPr>
          <p:cNvSpPr txBox="1"/>
          <p:nvPr/>
        </p:nvSpPr>
        <p:spPr>
          <a:xfrm>
            <a:off x="914400" y="1035697"/>
            <a:ext cx="5736286"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Chuyển vị thẳng đứng của điểm B</a:t>
            </a:r>
          </a:p>
        </p:txBody>
      </p:sp>
      <p:pic>
        <p:nvPicPr>
          <p:cNvPr id="3" name="Picture 2">
            <a:extLst>
              <a:ext uri="{FF2B5EF4-FFF2-40B4-BE49-F238E27FC236}">
                <a16:creationId xmlns:a16="http://schemas.microsoft.com/office/drawing/2014/main" id="{8D9F9EC1-4633-9ABA-0A78-805B38D8BA69}"/>
              </a:ext>
            </a:extLst>
          </p:cNvPr>
          <p:cNvPicPr>
            <a:picLocks noChangeAspect="1"/>
          </p:cNvPicPr>
          <p:nvPr/>
        </p:nvPicPr>
        <p:blipFill>
          <a:blip r:embed="rId3"/>
          <a:stretch>
            <a:fillRect/>
          </a:stretch>
        </p:blipFill>
        <p:spPr>
          <a:xfrm>
            <a:off x="5448300" y="1724665"/>
            <a:ext cx="3214426" cy="2253530"/>
          </a:xfrm>
          <a:prstGeom prst="rect">
            <a:avLst/>
          </a:prstGeom>
        </p:spPr>
      </p:pic>
      <p:cxnSp>
        <p:nvCxnSpPr>
          <p:cNvPr id="5" name="Straight Connector 4">
            <a:extLst>
              <a:ext uri="{FF2B5EF4-FFF2-40B4-BE49-F238E27FC236}">
                <a16:creationId xmlns:a16="http://schemas.microsoft.com/office/drawing/2014/main" id="{58F398A8-F79F-A5A3-8AA3-2C8A3F13475D}"/>
              </a:ext>
            </a:extLst>
          </p:cNvPr>
          <p:cNvCxnSpPr>
            <a:cxnSpLocks/>
          </p:cNvCxnSpPr>
          <p:nvPr/>
        </p:nvCxnSpPr>
        <p:spPr bwMode="auto">
          <a:xfrm>
            <a:off x="5784979" y="3080340"/>
            <a:ext cx="2677886" cy="748782"/>
          </a:xfrm>
          <a:prstGeom prst="line">
            <a:avLst/>
          </a:prstGeom>
          <a:noFill/>
          <a:ln w="57150" cap="flat" cmpd="sng" algn="ctr">
            <a:solidFill>
              <a:srgbClr val="FF0000"/>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450461BE-A91C-69C6-D026-D49F28BADCEA}"/>
              </a:ext>
            </a:extLst>
          </p:cNvPr>
          <p:cNvCxnSpPr/>
          <p:nvPr/>
        </p:nvCxnSpPr>
        <p:spPr bwMode="auto">
          <a:xfrm>
            <a:off x="7548464" y="3194639"/>
            <a:ext cx="0" cy="365760"/>
          </a:xfrm>
          <a:prstGeom prst="line">
            <a:avLst/>
          </a:prstGeom>
          <a:noFill/>
          <a:ln w="38100" cap="flat" cmpd="sng" algn="ctr">
            <a:solidFill>
              <a:srgbClr val="0000FF"/>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1256B02-70FF-380B-F5D8-D187B8F9C81F}"/>
              </a:ext>
            </a:extLst>
          </p:cNvPr>
          <p:cNvCxnSpPr/>
          <p:nvPr/>
        </p:nvCxnSpPr>
        <p:spPr bwMode="auto">
          <a:xfrm>
            <a:off x="8453534" y="3080340"/>
            <a:ext cx="0" cy="731520"/>
          </a:xfrm>
          <a:prstGeom prst="line">
            <a:avLst/>
          </a:prstGeom>
          <a:noFill/>
          <a:ln w="38100" cap="flat" cmpd="sng" algn="ctr">
            <a:solidFill>
              <a:srgbClr val="0000FF"/>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73BD0437-2C34-69FA-709A-7E33E5FBAAD9}"/>
              </a:ext>
            </a:extLst>
          </p:cNvPr>
          <p:cNvCxnSpPr>
            <a:cxnSpLocks/>
          </p:cNvCxnSpPr>
          <p:nvPr/>
        </p:nvCxnSpPr>
        <p:spPr bwMode="auto">
          <a:xfrm>
            <a:off x="5784979" y="1949611"/>
            <a:ext cx="2659225" cy="1879511"/>
          </a:xfrm>
          <a:prstGeom prst="line">
            <a:avLst/>
          </a:prstGeom>
          <a:noFill/>
          <a:ln w="28575" cap="flat" cmpd="sng" algn="ctr">
            <a:solidFill>
              <a:srgbClr val="00206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3A56AA2B-3CF3-1AC2-9A09-63BE7E5E6050}"/>
              </a:ext>
            </a:extLst>
          </p:cNvPr>
          <p:cNvCxnSpPr>
            <a:cxnSpLocks/>
          </p:cNvCxnSpPr>
          <p:nvPr/>
        </p:nvCxnSpPr>
        <p:spPr bwMode="auto">
          <a:xfrm flipH="1">
            <a:off x="8096172" y="3080339"/>
            <a:ext cx="343833" cy="489672"/>
          </a:xfrm>
          <a:prstGeom prst="line">
            <a:avLst/>
          </a:prstGeom>
          <a:noFill/>
          <a:ln w="28575" cap="flat" cmpd="sng" algn="ctr">
            <a:solidFill>
              <a:srgbClr val="C00000"/>
            </a:solidFill>
            <a:prstDash val="solid"/>
            <a:round/>
            <a:headEnd type="none" w="med" len="med"/>
            <a:tailEnd type="none" w="med" len="med"/>
          </a:ln>
          <a:effectLst/>
        </p:spPr>
      </p:cxnSp>
      <p:grpSp>
        <p:nvGrpSpPr>
          <p:cNvPr id="21" name="Group 20">
            <a:extLst>
              <a:ext uri="{FF2B5EF4-FFF2-40B4-BE49-F238E27FC236}">
                <a16:creationId xmlns:a16="http://schemas.microsoft.com/office/drawing/2014/main" id="{45E3F4F2-E4EE-9541-DA48-92D5963CEBA7}"/>
              </a:ext>
            </a:extLst>
          </p:cNvPr>
          <p:cNvGrpSpPr/>
          <p:nvPr/>
        </p:nvGrpSpPr>
        <p:grpSpPr>
          <a:xfrm rot="2461153">
            <a:off x="8119231" y="3523031"/>
            <a:ext cx="91440" cy="91440"/>
            <a:chOff x="1958340" y="3187020"/>
            <a:chExt cx="91440" cy="91440"/>
          </a:xfrm>
        </p:grpSpPr>
        <p:cxnSp>
          <p:nvCxnSpPr>
            <p:cNvPr id="18" name="Straight Connector 17">
              <a:extLst>
                <a:ext uri="{FF2B5EF4-FFF2-40B4-BE49-F238E27FC236}">
                  <a16:creationId xmlns:a16="http://schemas.microsoft.com/office/drawing/2014/main" id="{062D598A-26B3-5689-48A4-9531489DEED3}"/>
                </a:ext>
              </a:extLst>
            </p:cNvPr>
            <p:cNvCxnSpPr/>
            <p:nvPr/>
          </p:nvCxnSpPr>
          <p:spPr bwMode="auto">
            <a:xfrm>
              <a:off x="1958340" y="3194639"/>
              <a:ext cx="91440" cy="0"/>
            </a:xfrm>
            <a:prstGeom prst="line">
              <a:avLst/>
            </a:prstGeom>
            <a:noFill/>
            <a:ln w="12700" cap="flat" cmpd="sng" algn="ctr">
              <a:solidFill>
                <a:srgbClr val="C0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AE7AB0BE-A440-065A-964B-C72F145E28A9}"/>
                </a:ext>
              </a:extLst>
            </p:cNvPr>
            <p:cNvCxnSpPr/>
            <p:nvPr/>
          </p:nvCxnSpPr>
          <p:spPr bwMode="auto">
            <a:xfrm>
              <a:off x="2049780" y="3187020"/>
              <a:ext cx="0" cy="91440"/>
            </a:xfrm>
            <a:prstGeom prst="line">
              <a:avLst/>
            </a:prstGeom>
            <a:noFill/>
            <a:ln w="19050" cap="flat" cmpd="sng" algn="ctr">
              <a:solidFill>
                <a:srgbClr val="C00000"/>
              </a:solidFill>
              <a:prstDash val="solid"/>
              <a:round/>
              <a:headEnd type="none" w="med" len="med"/>
              <a:tailEnd type="none" w="med" len="med"/>
            </a:ln>
            <a:effectLst/>
          </p:spPr>
        </p:cxnSp>
      </p:grpSp>
      <p:sp>
        <p:nvSpPr>
          <p:cNvPr id="24" name="Arc 23">
            <a:extLst>
              <a:ext uri="{FF2B5EF4-FFF2-40B4-BE49-F238E27FC236}">
                <a16:creationId xmlns:a16="http://schemas.microsoft.com/office/drawing/2014/main" id="{D6F6B0C6-A004-734D-CDAC-388D19CE48BF}"/>
              </a:ext>
            </a:extLst>
          </p:cNvPr>
          <p:cNvSpPr/>
          <p:nvPr/>
        </p:nvSpPr>
        <p:spPr bwMode="auto">
          <a:xfrm rot="8463830">
            <a:off x="8212602" y="2593192"/>
            <a:ext cx="830581" cy="798808"/>
          </a:xfrm>
          <a:prstGeom prst="arc">
            <a:avLst>
              <a:gd name="adj1" fmla="val 20094555"/>
              <a:gd name="adj2" fmla="val 21539062"/>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25" name="TextBox 24">
            <a:extLst>
              <a:ext uri="{FF2B5EF4-FFF2-40B4-BE49-F238E27FC236}">
                <a16:creationId xmlns:a16="http://schemas.microsoft.com/office/drawing/2014/main" id="{BA00B5A4-80A6-2733-1BCC-5B7B3BB446F7}"/>
              </a:ext>
            </a:extLst>
          </p:cNvPr>
          <p:cNvSpPr txBox="1"/>
          <p:nvPr/>
        </p:nvSpPr>
        <p:spPr>
          <a:xfrm>
            <a:off x="8426915" y="3229346"/>
            <a:ext cx="556260" cy="369332"/>
          </a:xfrm>
          <a:prstGeom prst="rect">
            <a:avLst/>
          </a:prstGeom>
          <a:noFill/>
        </p:spPr>
        <p:txBody>
          <a:bodyPr wrap="square" rtlCol="0">
            <a:spAutoFit/>
          </a:bodyPr>
          <a:lstStyle/>
          <a:p>
            <a:pPr algn="l"/>
            <a:r>
              <a:rPr lang="en-US">
                <a:latin typeface="Arial" panose="020B0604020202020204" pitchFamily="34" charset="0"/>
                <a:cs typeface="Arial" panose="020B0604020202020204" pitchFamily="34" charset="0"/>
              </a:rPr>
              <a:t>30</a:t>
            </a:r>
            <a:r>
              <a:rPr lang="en-US" baseline="30000">
                <a:latin typeface="Arial" panose="020B0604020202020204" pitchFamily="34" charset="0"/>
                <a:cs typeface="Arial" panose="020B0604020202020204" pitchFamily="34" charset="0"/>
              </a:rPr>
              <a:t>0</a:t>
            </a:r>
          </a:p>
        </p:txBody>
      </p:sp>
      <p:sp>
        <p:nvSpPr>
          <p:cNvPr id="26" name="TextBox 25">
            <a:extLst>
              <a:ext uri="{FF2B5EF4-FFF2-40B4-BE49-F238E27FC236}">
                <a16:creationId xmlns:a16="http://schemas.microsoft.com/office/drawing/2014/main" id="{2B82DAEF-C300-6037-3A11-87E03963EB09}"/>
              </a:ext>
            </a:extLst>
          </p:cNvPr>
          <p:cNvSpPr txBox="1"/>
          <p:nvPr/>
        </p:nvSpPr>
        <p:spPr>
          <a:xfrm>
            <a:off x="7118425" y="3461367"/>
            <a:ext cx="533400" cy="400110"/>
          </a:xfrm>
          <a:prstGeom prst="rect">
            <a:avLst/>
          </a:prstGeom>
          <a:noFill/>
        </p:spPr>
        <p:txBody>
          <a:bodyPr wrap="square" rtlCol="0">
            <a:spAutoFit/>
          </a:bodyPr>
          <a:lstStyle/>
          <a:p>
            <a:pPr algn="l"/>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p>
        </p:txBody>
      </p:sp>
      <p:sp>
        <p:nvSpPr>
          <p:cNvPr id="27" name="TextBox 26">
            <a:extLst>
              <a:ext uri="{FF2B5EF4-FFF2-40B4-BE49-F238E27FC236}">
                <a16:creationId xmlns:a16="http://schemas.microsoft.com/office/drawing/2014/main" id="{EB8D265C-3FE1-60A9-0340-D5C2EB9ECF33}"/>
              </a:ext>
            </a:extLst>
          </p:cNvPr>
          <p:cNvSpPr txBox="1"/>
          <p:nvPr/>
        </p:nvSpPr>
        <p:spPr>
          <a:xfrm>
            <a:off x="8453534" y="3642794"/>
            <a:ext cx="533400" cy="400110"/>
          </a:xfrm>
          <a:prstGeom prst="rect">
            <a:avLst/>
          </a:prstGeom>
          <a:noFill/>
        </p:spPr>
        <p:txBody>
          <a:bodyPr wrap="square" rtlCol="0">
            <a:spAutoFit/>
          </a:bodyPr>
          <a:lstStyle/>
          <a:p>
            <a:pPr algn="l"/>
            <a:r>
              <a:rPr lang="en-US" sz="2000">
                <a:latin typeface="Arial" panose="020B0604020202020204" pitchFamily="34" charset="0"/>
                <a:cs typeface="Arial" panose="020B0604020202020204" pitchFamily="34" charset="0"/>
              </a:rPr>
              <a:t>B</a:t>
            </a:r>
            <a:r>
              <a:rPr lang="en-US" sz="2000" baseline="-2500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5450F20C-39FE-9EEC-0399-82E310B6B071}"/>
              </a:ext>
            </a:extLst>
          </p:cNvPr>
          <p:cNvSpPr txBox="1"/>
          <p:nvPr/>
        </p:nvSpPr>
        <p:spPr>
          <a:xfrm>
            <a:off x="7724128" y="3348003"/>
            <a:ext cx="498712" cy="400110"/>
          </a:xfrm>
          <a:prstGeom prst="rect">
            <a:avLst/>
          </a:prstGeom>
          <a:noFill/>
        </p:spPr>
        <p:txBody>
          <a:bodyPr wrap="square" rtlCol="0">
            <a:spAutoFit/>
          </a:bodyPr>
          <a:lstStyle/>
          <a:p>
            <a:pPr algn="l"/>
            <a:r>
              <a:rPr lang="en-US" sz="2000">
                <a:latin typeface="Arial" panose="020B0604020202020204" pitchFamily="34" charset="0"/>
                <a:cs typeface="Arial" panose="020B0604020202020204" pitchFamily="34" charset="0"/>
              </a:rPr>
              <a:t>B</a:t>
            </a:r>
            <a:r>
              <a:rPr lang="en-US" sz="2000" baseline="-25000">
                <a:latin typeface="Arial" panose="020B0604020202020204" pitchFamily="34" charset="0"/>
                <a:cs typeface="Arial" panose="020B0604020202020204" pitchFamily="34" charset="0"/>
              </a:rPr>
              <a:t>2</a:t>
            </a:r>
          </a:p>
        </p:txBody>
      </p:sp>
      <p:sp>
        <p:nvSpPr>
          <p:cNvPr id="4" name="TextBox 3">
            <a:extLst>
              <a:ext uri="{FF2B5EF4-FFF2-40B4-BE49-F238E27FC236}">
                <a16:creationId xmlns:a16="http://schemas.microsoft.com/office/drawing/2014/main" id="{0EBDC685-2E04-80F6-2329-1E864B0D386C}"/>
              </a:ext>
            </a:extLst>
          </p:cNvPr>
          <p:cNvSpPr txBox="1"/>
          <p:nvPr/>
        </p:nvSpPr>
        <p:spPr>
          <a:xfrm>
            <a:off x="914400" y="1558917"/>
            <a:ext cx="1073506" cy="520044"/>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Ta có</a:t>
            </a:r>
          </a:p>
        </p:txBody>
      </p:sp>
      <p:graphicFrame>
        <p:nvGraphicFramePr>
          <p:cNvPr id="6" name="Object 5">
            <a:extLst>
              <a:ext uri="{FF2B5EF4-FFF2-40B4-BE49-F238E27FC236}">
                <a16:creationId xmlns:a16="http://schemas.microsoft.com/office/drawing/2014/main" id="{1D91B3B4-F611-9EDD-B282-382FA0A9939D}"/>
              </a:ext>
            </a:extLst>
          </p:cNvPr>
          <p:cNvGraphicFramePr>
            <a:graphicFrameLocks noChangeAspect="1"/>
          </p:cNvGraphicFramePr>
          <p:nvPr>
            <p:extLst>
              <p:ext uri="{D42A27DB-BD31-4B8C-83A1-F6EECF244321}">
                <p14:modId xmlns:p14="http://schemas.microsoft.com/office/powerpoint/2010/main" val="1695278871"/>
              </p:ext>
            </p:extLst>
          </p:nvPr>
        </p:nvGraphicFramePr>
        <p:xfrm>
          <a:off x="997028" y="2072616"/>
          <a:ext cx="4254343" cy="418460"/>
        </p:xfrm>
        <a:graphic>
          <a:graphicData uri="http://schemas.openxmlformats.org/presentationml/2006/ole">
            <mc:AlternateContent xmlns:mc="http://schemas.openxmlformats.org/markup-compatibility/2006">
              <mc:Choice xmlns:v="urn:schemas-microsoft-com:vml" Requires="v">
                <p:oleObj name="Equation" r:id="rId4" imgW="2323800" imgH="228600" progId="Equation.DSMT4">
                  <p:embed/>
                </p:oleObj>
              </mc:Choice>
              <mc:Fallback>
                <p:oleObj name="Equation" r:id="rId4" imgW="2323800" imgH="228600" progId="Equation.DSMT4">
                  <p:embed/>
                  <p:pic>
                    <p:nvPicPr>
                      <p:cNvPr id="0" name=""/>
                      <p:cNvPicPr/>
                      <p:nvPr/>
                    </p:nvPicPr>
                    <p:blipFill>
                      <a:blip r:embed="rId5"/>
                      <a:stretch>
                        <a:fillRect/>
                      </a:stretch>
                    </p:blipFill>
                    <p:spPr>
                      <a:xfrm>
                        <a:off x="997028" y="2072616"/>
                        <a:ext cx="4254343" cy="41846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C1BCF1C5-6A87-87EF-C6D5-069F5E72690B}"/>
              </a:ext>
            </a:extLst>
          </p:cNvPr>
          <p:cNvGraphicFramePr>
            <a:graphicFrameLocks noChangeAspect="1"/>
          </p:cNvGraphicFramePr>
          <p:nvPr>
            <p:extLst>
              <p:ext uri="{D42A27DB-BD31-4B8C-83A1-F6EECF244321}">
                <p14:modId xmlns:p14="http://schemas.microsoft.com/office/powerpoint/2010/main" val="85422195"/>
              </p:ext>
            </p:extLst>
          </p:nvPr>
        </p:nvGraphicFramePr>
        <p:xfrm>
          <a:off x="1119188" y="2568832"/>
          <a:ext cx="3303989" cy="435943"/>
        </p:xfrm>
        <a:graphic>
          <a:graphicData uri="http://schemas.openxmlformats.org/presentationml/2006/ole">
            <mc:AlternateContent xmlns:mc="http://schemas.openxmlformats.org/markup-compatibility/2006">
              <mc:Choice xmlns:v="urn:schemas-microsoft-com:vml" Requires="v">
                <p:oleObj name="Equation" r:id="rId6" imgW="1828800" imgH="241200" progId="Equation.DSMT4">
                  <p:embed/>
                </p:oleObj>
              </mc:Choice>
              <mc:Fallback>
                <p:oleObj name="Equation" r:id="rId6" imgW="1828800" imgH="241200" progId="Equation.DSMT4">
                  <p:embed/>
                  <p:pic>
                    <p:nvPicPr>
                      <p:cNvPr id="0" name=""/>
                      <p:cNvPicPr/>
                      <p:nvPr/>
                    </p:nvPicPr>
                    <p:blipFill>
                      <a:blip r:embed="rId7"/>
                      <a:stretch>
                        <a:fillRect/>
                      </a:stretch>
                    </p:blipFill>
                    <p:spPr>
                      <a:xfrm>
                        <a:off x="1119188" y="2568832"/>
                        <a:ext cx="3303989" cy="435943"/>
                      </a:xfrm>
                      <a:prstGeom prst="rect">
                        <a:avLst/>
                      </a:prstGeom>
                      <a:solidFill>
                        <a:schemeClr val="bg2">
                          <a:lumMod val="90000"/>
                        </a:schemeClr>
                      </a:solidFill>
                      <a:ln w="15875">
                        <a:solidFill>
                          <a:srgbClr val="C00000"/>
                        </a:solidFill>
                      </a:ln>
                    </p:spPr>
                  </p:pic>
                </p:oleObj>
              </mc:Fallback>
            </mc:AlternateContent>
          </a:graphicData>
        </a:graphic>
      </p:graphicFrame>
      <p:sp>
        <p:nvSpPr>
          <p:cNvPr id="10" name="TextBox 9">
            <a:extLst>
              <a:ext uri="{FF2B5EF4-FFF2-40B4-BE49-F238E27FC236}">
                <a16:creationId xmlns:a16="http://schemas.microsoft.com/office/drawing/2014/main" id="{D6D211DD-A1B6-808D-9213-21D7ACC047AB}"/>
              </a:ext>
            </a:extLst>
          </p:cNvPr>
          <p:cNvSpPr txBox="1"/>
          <p:nvPr/>
        </p:nvSpPr>
        <p:spPr>
          <a:xfrm>
            <a:off x="1017203" y="3140154"/>
            <a:ext cx="434158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Xét tam giác vuông BB</a:t>
            </a:r>
            <a:r>
              <a:rPr lang="en-US" sz="2800" baseline="-25000">
                <a:latin typeface="Arial" panose="020B0604020202020204" pitchFamily="34" charset="0"/>
                <a:cs typeface="Arial" panose="020B0604020202020204" pitchFamily="34" charset="0"/>
              </a:rPr>
              <a:t>1</a:t>
            </a:r>
            <a:r>
              <a:rPr lang="en-US" sz="2800">
                <a:latin typeface="Arial" panose="020B0604020202020204" pitchFamily="34" charset="0"/>
                <a:cs typeface="Arial" panose="020B0604020202020204" pitchFamily="34" charset="0"/>
              </a:rPr>
              <a:t>B</a:t>
            </a:r>
            <a:r>
              <a:rPr lang="en-US" sz="2800" baseline="-25000">
                <a:latin typeface="Arial" panose="020B0604020202020204" pitchFamily="34" charset="0"/>
                <a:cs typeface="Arial" panose="020B0604020202020204" pitchFamily="34" charset="0"/>
              </a:rPr>
              <a:t>2</a:t>
            </a:r>
          </a:p>
        </p:txBody>
      </p:sp>
      <p:graphicFrame>
        <p:nvGraphicFramePr>
          <p:cNvPr id="12" name="Object 11">
            <a:extLst>
              <a:ext uri="{FF2B5EF4-FFF2-40B4-BE49-F238E27FC236}">
                <a16:creationId xmlns:a16="http://schemas.microsoft.com/office/drawing/2014/main" id="{81CC8862-20CE-7F14-BBCA-9D457A5AC1F5}"/>
              </a:ext>
            </a:extLst>
          </p:cNvPr>
          <p:cNvGraphicFramePr>
            <a:graphicFrameLocks noChangeAspect="1"/>
          </p:cNvGraphicFramePr>
          <p:nvPr>
            <p:extLst>
              <p:ext uri="{D42A27DB-BD31-4B8C-83A1-F6EECF244321}">
                <p14:modId xmlns:p14="http://schemas.microsoft.com/office/powerpoint/2010/main" val="2788346433"/>
              </p:ext>
            </p:extLst>
          </p:nvPr>
        </p:nvGraphicFramePr>
        <p:xfrm>
          <a:off x="1119188" y="3633254"/>
          <a:ext cx="3111027" cy="714384"/>
        </p:xfrm>
        <a:graphic>
          <a:graphicData uri="http://schemas.openxmlformats.org/presentationml/2006/ole">
            <mc:AlternateContent xmlns:mc="http://schemas.openxmlformats.org/markup-compatibility/2006">
              <mc:Choice xmlns:v="urn:schemas-microsoft-com:vml" Requires="v">
                <p:oleObj name="Equation" r:id="rId8" imgW="1714320" imgH="393480" progId="Equation.DSMT4">
                  <p:embed/>
                </p:oleObj>
              </mc:Choice>
              <mc:Fallback>
                <p:oleObj name="Equation" r:id="rId8" imgW="1714320" imgH="393480" progId="Equation.DSMT4">
                  <p:embed/>
                  <p:pic>
                    <p:nvPicPr>
                      <p:cNvPr id="0" name=""/>
                      <p:cNvPicPr/>
                      <p:nvPr/>
                    </p:nvPicPr>
                    <p:blipFill>
                      <a:blip r:embed="rId9"/>
                      <a:stretch>
                        <a:fillRect/>
                      </a:stretch>
                    </p:blipFill>
                    <p:spPr>
                      <a:xfrm>
                        <a:off x="1119188" y="3633254"/>
                        <a:ext cx="3111027" cy="714384"/>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B5EB30B4-123B-7AD5-8EE7-E0AA3B3D3549}"/>
              </a:ext>
            </a:extLst>
          </p:cNvPr>
          <p:cNvSpPr txBox="1"/>
          <p:nvPr/>
        </p:nvSpPr>
        <p:spPr>
          <a:xfrm>
            <a:off x="997514" y="4374536"/>
            <a:ext cx="1036183"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Ta có</a:t>
            </a:r>
          </a:p>
        </p:txBody>
      </p:sp>
      <p:graphicFrame>
        <p:nvGraphicFramePr>
          <p:cNvPr id="14" name="Object 13">
            <a:extLst>
              <a:ext uri="{FF2B5EF4-FFF2-40B4-BE49-F238E27FC236}">
                <a16:creationId xmlns:a16="http://schemas.microsoft.com/office/drawing/2014/main" id="{D94EB93A-FC25-45A3-271C-235F97C60092}"/>
              </a:ext>
            </a:extLst>
          </p:cNvPr>
          <p:cNvGraphicFramePr>
            <a:graphicFrameLocks noChangeAspect="1"/>
          </p:cNvGraphicFramePr>
          <p:nvPr>
            <p:extLst>
              <p:ext uri="{D42A27DB-BD31-4B8C-83A1-F6EECF244321}">
                <p14:modId xmlns:p14="http://schemas.microsoft.com/office/powerpoint/2010/main" val="2953554664"/>
              </p:ext>
            </p:extLst>
          </p:nvPr>
        </p:nvGraphicFramePr>
        <p:xfrm>
          <a:off x="2055374" y="4272883"/>
          <a:ext cx="3763350" cy="847377"/>
        </p:xfrm>
        <a:graphic>
          <a:graphicData uri="http://schemas.openxmlformats.org/presentationml/2006/ole">
            <mc:AlternateContent xmlns:mc="http://schemas.openxmlformats.org/markup-compatibility/2006">
              <mc:Choice xmlns:v="urn:schemas-microsoft-com:vml" Requires="v">
                <p:oleObj name="Equation" r:id="rId10" imgW="1917360" imgH="431640" progId="Equation.DSMT4">
                  <p:embed/>
                </p:oleObj>
              </mc:Choice>
              <mc:Fallback>
                <p:oleObj name="Equation" r:id="rId10" imgW="1917360" imgH="431640" progId="Equation.DSMT4">
                  <p:embed/>
                  <p:pic>
                    <p:nvPicPr>
                      <p:cNvPr id="0" name=""/>
                      <p:cNvPicPr/>
                      <p:nvPr/>
                    </p:nvPicPr>
                    <p:blipFill>
                      <a:blip r:embed="rId11"/>
                      <a:stretch>
                        <a:fillRect/>
                      </a:stretch>
                    </p:blipFill>
                    <p:spPr>
                      <a:xfrm>
                        <a:off x="2055374" y="4272883"/>
                        <a:ext cx="3763350" cy="847377"/>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B484F5A6-540F-2745-68C4-FE8A8FA0787A}"/>
              </a:ext>
            </a:extLst>
          </p:cNvPr>
          <p:cNvGraphicFramePr>
            <a:graphicFrameLocks noChangeAspect="1"/>
          </p:cNvGraphicFramePr>
          <p:nvPr>
            <p:extLst>
              <p:ext uri="{D42A27DB-BD31-4B8C-83A1-F6EECF244321}">
                <p14:modId xmlns:p14="http://schemas.microsoft.com/office/powerpoint/2010/main" val="1578567388"/>
              </p:ext>
            </p:extLst>
          </p:nvPr>
        </p:nvGraphicFramePr>
        <p:xfrm>
          <a:off x="5788546" y="4301734"/>
          <a:ext cx="3356316" cy="727593"/>
        </p:xfrm>
        <a:graphic>
          <a:graphicData uri="http://schemas.openxmlformats.org/presentationml/2006/ole">
            <mc:AlternateContent xmlns:mc="http://schemas.openxmlformats.org/markup-compatibility/2006">
              <mc:Choice xmlns:v="urn:schemas-microsoft-com:vml" Requires="v">
                <p:oleObj name="Equation" r:id="rId12" imgW="1815840" imgH="393480" progId="Equation.DSMT4">
                  <p:embed/>
                </p:oleObj>
              </mc:Choice>
              <mc:Fallback>
                <p:oleObj name="Equation" r:id="rId12" imgW="1815840" imgH="393480" progId="Equation.DSMT4">
                  <p:embed/>
                  <p:pic>
                    <p:nvPicPr>
                      <p:cNvPr id="0" name=""/>
                      <p:cNvPicPr/>
                      <p:nvPr/>
                    </p:nvPicPr>
                    <p:blipFill>
                      <a:blip r:embed="rId13"/>
                      <a:stretch>
                        <a:fillRect/>
                      </a:stretch>
                    </p:blipFill>
                    <p:spPr>
                      <a:xfrm>
                        <a:off x="5788546" y="4301734"/>
                        <a:ext cx="3356316" cy="727593"/>
                      </a:xfrm>
                      <a:prstGeom prst="rect">
                        <a:avLst/>
                      </a:prstGeom>
                      <a:solidFill>
                        <a:schemeClr val="bg2">
                          <a:lumMod val="90000"/>
                        </a:schemeClr>
                      </a:solidFill>
                      <a:ln w="15875">
                        <a:solidFill>
                          <a:srgbClr val="C00000"/>
                        </a:solidFill>
                      </a:ln>
                    </p:spPr>
                  </p:pic>
                </p:oleObj>
              </mc:Fallback>
            </mc:AlternateContent>
          </a:graphicData>
        </a:graphic>
      </p:graphicFrame>
    </p:spTree>
    <p:extLst>
      <p:ext uri="{BB962C8B-B14F-4D97-AF65-F5344CB8AC3E}">
        <p14:creationId xmlns:p14="http://schemas.microsoft.com/office/powerpoint/2010/main" val="427899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8" grpId="0"/>
      <p:bldP spid="4" grpId="0"/>
      <p:bldP spid="10"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DBF5B956-1043-A766-E49F-8BAF5A186257}"/>
              </a:ext>
            </a:extLst>
          </p:cNvPr>
          <p:cNvSpPr txBox="1"/>
          <p:nvPr/>
        </p:nvSpPr>
        <p:spPr>
          <a:xfrm>
            <a:off x="990600" y="1175657"/>
            <a:ext cx="5029200" cy="2677656"/>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Cho một cột bê tông có kích thước và chịu lực như hình vẽ. Tính chuyển vị thẳng đứng của điểm A và B. Biết rằng cột được làm từ vật liệu có mô đun đàn hồi E = 27 GPa.</a:t>
            </a:r>
          </a:p>
        </p:txBody>
      </p:sp>
      <p:pic>
        <p:nvPicPr>
          <p:cNvPr id="6" name="Picture 5">
            <a:extLst>
              <a:ext uri="{FF2B5EF4-FFF2-40B4-BE49-F238E27FC236}">
                <a16:creationId xmlns:a16="http://schemas.microsoft.com/office/drawing/2014/main" id="{B04CC44F-25A0-0BF7-A92F-EE16847EC42A}"/>
              </a:ext>
            </a:extLst>
          </p:cNvPr>
          <p:cNvPicPr>
            <a:picLocks noChangeAspect="1"/>
          </p:cNvPicPr>
          <p:nvPr/>
        </p:nvPicPr>
        <p:blipFill>
          <a:blip r:embed="rId3"/>
          <a:stretch>
            <a:fillRect/>
          </a:stretch>
        </p:blipFill>
        <p:spPr>
          <a:xfrm>
            <a:off x="6019800" y="1043158"/>
            <a:ext cx="2950341" cy="3493974"/>
          </a:xfrm>
          <a:prstGeom prst="rect">
            <a:avLst/>
          </a:prstGeom>
        </p:spPr>
      </p:pic>
    </p:spTree>
    <p:extLst>
      <p:ext uri="{BB962C8B-B14F-4D97-AF65-F5344CB8AC3E}">
        <p14:creationId xmlns:p14="http://schemas.microsoft.com/office/powerpoint/2010/main" val="17151657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1027">
            <a:extLst>
              <a:ext uri="{FF2B5EF4-FFF2-40B4-BE49-F238E27FC236}">
                <a16:creationId xmlns:a16="http://schemas.microsoft.com/office/drawing/2014/main" id="{B81E8514-8A15-7059-A3AD-C571571CE099}"/>
              </a:ext>
            </a:extLst>
          </p:cNvPr>
          <p:cNvPicPr>
            <a:picLocks noChangeAspect="1"/>
          </p:cNvPicPr>
          <p:nvPr/>
        </p:nvPicPr>
        <p:blipFill>
          <a:blip r:embed="rId3"/>
          <a:stretch>
            <a:fillRect/>
          </a:stretch>
        </p:blipFill>
        <p:spPr>
          <a:xfrm>
            <a:off x="4588338" y="1563924"/>
            <a:ext cx="3075441" cy="3642126"/>
          </a:xfrm>
          <a:prstGeom prst="rect">
            <a:avLst/>
          </a:prstGeom>
        </p:spPr>
      </p:pic>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7956AF7E-F503-662B-05F0-2902F78790F7}"/>
              </a:ext>
            </a:extLst>
          </p:cNvPr>
          <p:cNvSpPr txBox="1"/>
          <p:nvPr/>
        </p:nvSpPr>
        <p:spPr>
          <a:xfrm>
            <a:off x="1119188" y="1031373"/>
            <a:ext cx="3321698"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Vẽ biểu đồ lực dọc</a:t>
            </a:r>
          </a:p>
        </p:txBody>
      </p:sp>
      <p:grpSp>
        <p:nvGrpSpPr>
          <p:cNvPr id="1025" name="Group 1024">
            <a:extLst>
              <a:ext uri="{FF2B5EF4-FFF2-40B4-BE49-F238E27FC236}">
                <a16:creationId xmlns:a16="http://schemas.microsoft.com/office/drawing/2014/main" id="{5EEB50E4-205E-32A5-844E-C0FD7AC261ED}"/>
              </a:ext>
            </a:extLst>
          </p:cNvPr>
          <p:cNvGrpSpPr/>
          <p:nvPr/>
        </p:nvGrpSpPr>
        <p:grpSpPr>
          <a:xfrm>
            <a:off x="6582262" y="1690429"/>
            <a:ext cx="2309326" cy="3942380"/>
            <a:chOff x="6582262" y="1690429"/>
            <a:chExt cx="2309326" cy="3942380"/>
          </a:xfrm>
        </p:grpSpPr>
        <p:cxnSp>
          <p:nvCxnSpPr>
            <p:cNvPr id="6" name="Straight Connector 5">
              <a:extLst>
                <a:ext uri="{FF2B5EF4-FFF2-40B4-BE49-F238E27FC236}">
                  <a16:creationId xmlns:a16="http://schemas.microsoft.com/office/drawing/2014/main" id="{FAC6ABD4-2CFE-E7CA-0149-3E6A667DF133}"/>
                </a:ext>
              </a:extLst>
            </p:cNvPr>
            <p:cNvCxnSpPr>
              <a:cxnSpLocks/>
            </p:cNvCxnSpPr>
            <p:nvPr/>
          </p:nvCxnSpPr>
          <p:spPr bwMode="auto">
            <a:xfrm>
              <a:off x="8211230" y="2136711"/>
              <a:ext cx="0" cy="2977039"/>
            </a:xfrm>
            <a:prstGeom prst="line">
              <a:avLst/>
            </a:prstGeom>
            <a:noFill/>
            <a:ln w="38100"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2AF1C25E-7CEF-D339-FAA4-B24501FAA48C}"/>
                </a:ext>
              </a:extLst>
            </p:cNvPr>
            <p:cNvCxnSpPr>
              <a:cxnSpLocks/>
            </p:cNvCxnSpPr>
            <p:nvPr/>
          </p:nvCxnSpPr>
          <p:spPr bwMode="auto">
            <a:xfrm flipH="1">
              <a:off x="7782021" y="2146042"/>
              <a:ext cx="429209" cy="0"/>
            </a:xfrm>
            <a:prstGeom prst="line">
              <a:avLst/>
            </a:prstGeom>
            <a:noFill/>
            <a:ln w="28575" cap="flat" cmpd="sng" algn="ctr">
              <a:solidFill>
                <a:srgbClr val="C0000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44AAFA2-7D22-FB99-0359-386E9F01F64E}"/>
                </a:ext>
              </a:extLst>
            </p:cNvPr>
            <p:cNvCxnSpPr>
              <a:cxnSpLocks/>
            </p:cNvCxnSpPr>
            <p:nvPr/>
          </p:nvCxnSpPr>
          <p:spPr bwMode="auto">
            <a:xfrm>
              <a:off x="7782021" y="2146042"/>
              <a:ext cx="0" cy="1479188"/>
            </a:xfrm>
            <a:prstGeom prst="line">
              <a:avLst/>
            </a:prstGeom>
            <a:noFill/>
            <a:ln w="28575" cap="flat" cmpd="sng" algn="ctr">
              <a:solidFill>
                <a:srgbClr val="C0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5C7DFCC-8FC5-3DEE-445B-D003AF5C0F70}"/>
                </a:ext>
              </a:extLst>
            </p:cNvPr>
            <p:cNvCxnSpPr>
              <a:cxnSpLocks/>
            </p:cNvCxnSpPr>
            <p:nvPr/>
          </p:nvCxnSpPr>
          <p:spPr bwMode="auto">
            <a:xfrm flipH="1">
              <a:off x="7082227" y="3625230"/>
              <a:ext cx="1146108" cy="0"/>
            </a:xfrm>
            <a:prstGeom prst="line">
              <a:avLst/>
            </a:prstGeom>
            <a:noFill/>
            <a:ln w="28575" cap="flat" cmpd="sng" algn="ctr">
              <a:solidFill>
                <a:srgbClr val="0000FF"/>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24B32F4E-2F16-4404-09CD-3D18FABFF29C}"/>
                </a:ext>
              </a:extLst>
            </p:cNvPr>
            <p:cNvCxnSpPr>
              <a:cxnSpLocks/>
            </p:cNvCxnSpPr>
            <p:nvPr/>
          </p:nvCxnSpPr>
          <p:spPr bwMode="auto">
            <a:xfrm>
              <a:off x="7110219" y="3625230"/>
              <a:ext cx="0" cy="1488520"/>
            </a:xfrm>
            <a:prstGeom prst="line">
              <a:avLst/>
            </a:prstGeom>
            <a:noFill/>
            <a:ln w="28575" cap="flat" cmpd="sng" algn="ctr">
              <a:solidFill>
                <a:srgbClr val="0000FF"/>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4F5AF21-46B4-05D0-0B21-44F9A7F523C7}"/>
                </a:ext>
              </a:extLst>
            </p:cNvPr>
            <p:cNvCxnSpPr>
              <a:cxnSpLocks/>
            </p:cNvCxnSpPr>
            <p:nvPr/>
          </p:nvCxnSpPr>
          <p:spPr bwMode="auto">
            <a:xfrm flipH="1">
              <a:off x="7110219" y="5113750"/>
              <a:ext cx="1118116" cy="0"/>
            </a:xfrm>
            <a:prstGeom prst="line">
              <a:avLst/>
            </a:prstGeom>
            <a:noFill/>
            <a:ln w="28575" cap="flat" cmpd="sng" algn="ctr">
              <a:solidFill>
                <a:srgbClr val="0000FF"/>
              </a:solidFill>
              <a:prstDash val="solid"/>
              <a:round/>
              <a:headEnd type="none" w="med" len="med"/>
              <a:tailEnd type="none" w="med" len="med"/>
            </a:ln>
            <a:effectLst/>
          </p:spPr>
        </p:cxnSp>
        <p:grpSp>
          <p:nvGrpSpPr>
            <p:cNvPr id="26" name="Group 25">
              <a:extLst>
                <a:ext uri="{FF2B5EF4-FFF2-40B4-BE49-F238E27FC236}">
                  <a16:creationId xmlns:a16="http://schemas.microsoft.com/office/drawing/2014/main" id="{6E41A1B2-83B1-4555-981C-57BB7A343FA9}"/>
                </a:ext>
              </a:extLst>
            </p:cNvPr>
            <p:cNvGrpSpPr/>
            <p:nvPr/>
          </p:nvGrpSpPr>
          <p:grpSpPr>
            <a:xfrm>
              <a:off x="7841894" y="2739923"/>
              <a:ext cx="251926" cy="251926"/>
              <a:chOff x="1455576" y="3722914"/>
              <a:chExt cx="251926" cy="251926"/>
            </a:xfrm>
          </p:grpSpPr>
          <p:sp>
            <p:nvSpPr>
              <p:cNvPr id="22" name="Oval 21">
                <a:extLst>
                  <a:ext uri="{FF2B5EF4-FFF2-40B4-BE49-F238E27FC236}">
                    <a16:creationId xmlns:a16="http://schemas.microsoft.com/office/drawing/2014/main" id="{95837B10-A8AE-1CB9-1C4C-8E842F9E73C7}"/>
                  </a:ext>
                </a:extLst>
              </p:cNvPr>
              <p:cNvSpPr/>
              <p:nvPr/>
            </p:nvSpPr>
            <p:spPr bwMode="auto">
              <a:xfrm>
                <a:off x="1455576" y="3722914"/>
                <a:ext cx="251926" cy="25192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24" name="Straight Connector 23">
                <a:extLst>
                  <a:ext uri="{FF2B5EF4-FFF2-40B4-BE49-F238E27FC236}">
                    <a16:creationId xmlns:a16="http://schemas.microsoft.com/office/drawing/2014/main" id="{A6124101-F8E8-BC9C-F8F3-3468E47FD26B}"/>
                  </a:ext>
                </a:extLst>
              </p:cNvPr>
              <p:cNvCxnSpPr>
                <a:cxnSpLocks/>
              </p:cNvCxnSpPr>
              <p:nvPr/>
            </p:nvCxnSpPr>
            <p:spPr bwMode="auto">
              <a:xfrm>
                <a:off x="1511557" y="3862870"/>
                <a:ext cx="139959" cy="0"/>
              </a:xfrm>
              <a:prstGeom prst="line">
                <a:avLst/>
              </a:prstGeom>
              <a:noFill/>
              <a:ln w="19050" cap="flat" cmpd="sng" algn="ctr">
                <a:solidFill>
                  <a:schemeClr val="tx1"/>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C6349077-3CAF-3E93-A841-34143150F28C}"/>
                </a:ext>
              </a:extLst>
            </p:cNvPr>
            <p:cNvGrpSpPr/>
            <p:nvPr/>
          </p:nvGrpSpPr>
          <p:grpSpPr>
            <a:xfrm>
              <a:off x="7463403" y="4217681"/>
              <a:ext cx="251926" cy="251926"/>
              <a:chOff x="1455576" y="3722914"/>
              <a:chExt cx="251926" cy="251926"/>
            </a:xfrm>
          </p:grpSpPr>
          <p:sp>
            <p:nvSpPr>
              <p:cNvPr id="28" name="Oval 27">
                <a:extLst>
                  <a:ext uri="{FF2B5EF4-FFF2-40B4-BE49-F238E27FC236}">
                    <a16:creationId xmlns:a16="http://schemas.microsoft.com/office/drawing/2014/main" id="{C3E70F98-BCBE-9E44-A2E9-21B9D44D444C}"/>
                  </a:ext>
                </a:extLst>
              </p:cNvPr>
              <p:cNvSpPr/>
              <p:nvPr/>
            </p:nvSpPr>
            <p:spPr bwMode="auto">
              <a:xfrm>
                <a:off x="1455576" y="3722914"/>
                <a:ext cx="251926" cy="25192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29" name="Straight Connector 28">
                <a:extLst>
                  <a:ext uri="{FF2B5EF4-FFF2-40B4-BE49-F238E27FC236}">
                    <a16:creationId xmlns:a16="http://schemas.microsoft.com/office/drawing/2014/main" id="{791E4898-19F0-9B3A-99E0-8E79B910ECD0}"/>
                  </a:ext>
                </a:extLst>
              </p:cNvPr>
              <p:cNvCxnSpPr>
                <a:cxnSpLocks/>
              </p:cNvCxnSpPr>
              <p:nvPr/>
            </p:nvCxnSpPr>
            <p:spPr bwMode="auto">
              <a:xfrm>
                <a:off x="1511557" y="3862870"/>
                <a:ext cx="139959" cy="0"/>
              </a:xfrm>
              <a:prstGeom prst="line">
                <a:avLst/>
              </a:prstGeom>
              <a:noFill/>
              <a:ln w="19050" cap="flat" cmpd="sng" algn="ctr">
                <a:solidFill>
                  <a:schemeClr val="tx1"/>
                </a:solidFill>
                <a:prstDash val="solid"/>
                <a:round/>
                <a:headEnd type="none" w="med" len="med"/>
                <a:tailEnd type="none" w="med" len="med"/>
              </a:ln>
              <a:effectLst/>
            </p:spPr>
          </p:cxnSp>
        </p:grpSp>
        <p:sp>
          <p:nvSpPr>
            <p:cNvPr id="30" name="TextBox 29">
              <a:extLst>
                <a:ext uri="{FF2B5EF4-FFF2-40B4-BE49-F238E27FC236}">
                  <a16:creationId xmlns:a16="http://schemas.microsoft.com/office/drawing/2014/main" id="{E24DA80B-114C-5241-6116-9E1E3C785E9E}"/>
                </a:ext>
              </a:extLst>
            </p:cNvPr>
            <p:cNvSpPr txBox="1"/>
            <p:nvPr/>
          </p:nvSpPr>
          <p:spPr>
            <a:xfrm>
              <a:off x="7841894" y="5109589"/>
              <a:ext cx="606490"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N</a:t>
              </a:r>
              <a:r>
                <a:rPr lang="en-US" sz="2800" baseline="-25000">
                  <a:latin typeface="Arial" panose="020B0604020202020204" pitchFamily="34" charset="0"/>
                  <a:cs typeface="Arial" panose="020B0604020202020204" pitchFamily="34" charset="0"/>
                </a:rPr>
                <a:t>Z</a:t>
              </a:r>
            </a:p>
          </p:txBody>
        </p:sp>
        <p:sp>
          <p:nvSpPr>
            <p:cNvPr id="31" name="TextBox 30">
              <a:extLst>
                <a:ext uri="{FF2B5EF4-FFF2-40B4-BE49-F238E27FC236}">
                  <a16:creationId xmlns:a16="http://schemas.microsoft.com/office/drawing/2014/main" id="{B27659EF-18FB-3305-08F8-D084359D0007}"/>
                </a:ext>
              </a:extLst>
            </p:cNvPr>
            <p:cNvSpPr txBox="1"/>
            <p:nvPr/>
          </p:nvSpPr>
          <p:spPr>
            <a:xfrm>
              <a:off x="7631956" y="1690429"/>
              <a:ext cx="1259632" cy="461665"/>
            </a:xfrm>
            <a:prstGeom prst="rect">
              <a:avLst/>
            </a:prstGeom>
            <a:noFill/>
          </p:spPr>
          <p:txBody>
            <a:bodyPr wrap="square" rtlCol="0">
              <a:spAutoFit/>
            </a:bodyPr>
            <a:lstStyle/>
            <a:p>
              <a:pPr algn="l"/>
              <a:r>
                <a:rPr lang="en-US" sz="2400">
                  <a:latin typeface="Arial" panose="020B0604020202020204" pitchFamily="34" charset="0"/>
                  <a:cs typeface="Arial" panose="020B0604020202020204" pitchFamily="34" charset="0"/>
                </a:rPr>
                <a:t>300kN</a:t>
              </a:r>
            </a:p>
          </p:txBody>
        </p:sp>
        <p:sp>
          <p:nvSpPr>
            <p:cNvPr id="1024" name="TextBox 1023">
              <a:extLst>
                <a:ext uri="{FF2B5EF4-FFF2-40B4-BE49-F238E27FC236}">
                  <a16:creationId xmlns:a16="http://schemas.microsoft.com/office/drawing/2014/main" id="{AE1D23AA-C88B-1515-BB3C-2CE0C629772C}"/>
                </a:ext>
              </a:extLst>
            </p:cNvPr>
            <p:cNvSpPr txBox="1"/>
            <p:nvPr/>
          </p:nvSpPr>
          <p:spPr>
            <a:xfrm>
              <a:off x="6582262" y="3188691"/>
              <a:ext cx="1259632" cy="461665"/>
            </a:xfrm>
            <a:prstGeom prst="rect">
              <a:avLst/>
            </a:prstGeom>
            <a:noFill/>
          </p:spPr>
          <p:txBody>
            <a:bodyPr wrap="square" rtlCol="0">
              <a:spAutoFit/>
            </a:bodyPr>
            <a:lstStyle/>
            <a:p>
              <a:pPr algn="l"/>
              <a:r>
                <a:rPr lang="en-US" sz="2400">
                  <a:latin typeface="Arial" panose="020B0604020202020204" pitchFamily="34" charset="0"/>
                  <a:cs typeface="Arial" panose="020B0604020202020204" pitchFamily="34" charset="0"/>
                </a:rPr>
                <a:t>700kN</a:t>
              </a:r>
            </a:p>
          </p:txBody>
        </p:sp>
      </p:grpSp>
      <p:sp>
        <p:nvSpPr>
          <p:cNvPr id="1030" name="TextBox 1029">
            <a:extLst>
              <a:ext uri="{FF2B5EF4-FFF2-40B4-BE49-F238E27FC236}">
                <a16:creationId xmlns:a16="http://schemas.microsoft.com/office/drawing/2014/main" id="{ECBB7CE2-3B35-7C3B-A25B-A87CE4A295E7}"/>
              </a:ext>
            </a:extLst>
          </p:cNvPr>
          <p:cNvSpPr txBox="1"/>
          <p:nvPr/>
        </p:nvSpPr>
        <p:spPr>
          <a:xfrm>
            <a:off x="1053527" y="1506586"/>
            <a:ext cx="3356696"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Chuyển vị thẳng đứng của điểm A</a:t>
            </a:r>
          </a:p>
        </p:txBody>
      </p:sp>
      <p:graphicFrame>
        <p:nvGraphicFramePr>
          <p:cNvPr id="1031" name="Object 1030">
            <a:extLst>
              <a:ext uri="{FF2B5EF4-FFF2-40B4-BE49-F238E27FC236}">
                <a16:creationId xmlns:a16="http://schemas.microsoft.com/office/drawing/2014/main" id="{5C718EB7-1A4D-A2C0-A3AD-009860163A41}"/>
              </a:ext>
            </a:extLst>
          </p:cNvPr>
          <p:cNvGraphicFramePr>
            <a:graphicFrameLocks noChangeAspect="1"/>
          </p:cNvGraphicFramePr>
          <p:nvPr>
            <p:extLst>
              <p:ext uri="{D42A27DB-BD31-4B8C-83A1-F6EECF244321}">
                <p14:modId xmlns:p14="http://schemas.microsoft.com/office/powerpoint/2010/main" val="2500875586"/>
              </p:ext>
            </p:extLst>
          </p:nvPr>
        </p:nvGraphicFramePr>
        <p:xfrm>
          <a:off x="1106166" y="2438889"/>
          <a:ext cx="1707988" cy="853994"/>
        </p:xfrm>
        <a:graphic>
          <a:graphicData uri="http://schemas.openxmlformats.org/presentationml/2006/ole">
            <mc:AlternateContent xmlns:mc="http://schemas.openxmlformats.org/markup-compatibility/2006">
              <mc:Choice xmlns:v="urn:schemas-microsoft-com:vml" Requires="v">
                <p:oleObj name="Equation" r:id="rId4" imgW="990360" imgH="495000" progId="Equation.DSMT4">
                  <p:embed/>
                </p:oleObj>
              </mc:Choice>
              <mc:Fallback>
                <p:oleObj name="Equation" r:id="rId4" imgW="990360" imgH="495000" progId="Equation.DSMT4">
                  <p:embed/>
                  <p:pic>
                    <p:nvPicPr>
                      <p:cNvPr id="0" name=""/>
                      <p:cNvPicPr/>
                      <p:nvPr/>
                    </p:nvPicPr>
                    <p:blipFill>
                      <a:blip r:embed="rId5"/>
                      <a:stretch>
                        <a:fillRect/>
                      </a:stretch>
                    </p:blipFill>
                    <p:spPr>
                      <a:xfrm>
                        <a:off x="1106166" y="2438889"/>
                        <a:ext cx="1707988" cy="853994"/>
                      </a:xfrm>
                      <a:prstGeom prst="rect">
                        <a:avLst/>
                      </a:prstGeom>
                      <a:solidFill>
                        <a:schemeClr val="bg2">
                          <a:lumMod val="90000"/>
                        </a:schemeClr>
                      </a:solidFill>
                      <a:ln w="15875">
                        <a:solidFill>
                          <a:srgbClr val="C00000"/>
                        </a:solidFill>
                      </a:ln>
                    </p:spPr>
                  </p:pic>
                </p:oleObj>
              </mc:Fallback>
            </mc:AlternateContent>
          </a:graphicData>
        </a:graphic>
      </p:graphicFrame>
      <p:graphicFrame>
        <p:nvGraphicFramePr>
          <p:cNvPr id="1032" name="Object 1031">
            <a:extLst>
              <a:ext uri="{FF2B5EF4-FFF2-40B4-BE49-F238E27FC236}">
                <a16:creationId xmlns:a16="http://schemas.microsoft.com/office/drawing/2014/main" id="{D373D984-EAB0-838D-638D-0CB32B73738A}"/>
              </a:ext>
            </a:extLst>
          </p:cNvPr>
          <p:cNvGraphicFramePr>
            <a:graphicFrameLocks noChangeAspect="1"/>
          </p:cNvGraphicFramePr>
          <p:nvPr>
            <p:extLst>
              <p:ext uri="{D42A27DB-BD31-4B8C-83A1-F6EECF244321}">
                <p14:modId xmlns:p14="http://schemas.microsoft.com/office/powerpoint/2010/main" val="2287278493"/>
              </p:ext>
            </p:extLst>
          </p:nvPr>
        </p:nvGraphicFramePr>
        <p:xfrm>
          <a:off x="1217428" y="5202598"/>
          <a:ext cx="6554972" cy="899702"/>
        </p:xfrm>
        <a:graphic>
          <a:graphicData uri="http://schemas.openxmlformats.org/presentationml/2006/ole">
            <mc:AlternateContent xmlns:mc="http://schemas.openxmlformats.org/markup-compatibility/2006">
              <mc:Choice xmlns:v="urn:schemas-microsoft-com:vml" Requires="v">
                <p:oleObj name="Equation" r:id="rId6" imgW="3238200" imgH="444240" progId="Equation.DSMT4">
                  <p:embed/>
                </p:oleObj>
              </mc:Choice>
              <mc:Fallback>
                <p:oleObj name="Equation" r:id="rId6" imgW="3238200" imgH="444240" progId="Equation.DSMT4">
                  <p:embed/>
                  <p:pic>
                    <p:nvPicPr>
                      <p:cNvPr id="0" name=""/>
                      <p:cNvPicPr/>
                      <p:nvPr/>
                    </p:nvPicPr>
                    <p:blipFill>
                      <a:blip r:embed="rId7"/>
                      <a:stretch>
                        <a:fillRect/>
                      </a:stretch>
                    </p:blipFill>
                    <p:spPr>
                      <a:xfrm>
                        <a:off x="1217428" y="5202598"/>
                        <a:ext cx="6554972" cy="899702"/>
                      </a:xfrm>
                      <a:prstGeom prst="rect">
                        <a:avLst/>
                      </a:prstGeom>
                      <a:solidFill>
                        <a:schemeClr val="bg2">
                          <a:lumMod val="90000"/>
                        </a:schemeClr>
                      </a:solidFill>
                      <a:ln w="15875">
                        <a:solidFill>
                          <a:srgbClr val="C00000"/>
                        </a:solidFill>
                      </a:ln>
                    </p:spPr>
                  </p:pic>
                </p:oleObj>
              </mc:Fallback>
            </mc:AlternateContent>
          </a:graphicData>
        </a:graphic>
      </p:graphicFrame>
    </p:spTree>
    <p:extLst>
      <p:ext uri="{BB962C8B-B14F-4D97-AF65-F5344CB8AC3E}">
        <p14:creationId xmlns:p14="http://schemas.microsoft.com/office/powerpoint/2010/main" val="143396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165EFFAC-C994-6951-A247-383E839B57FA}"/>
              </a:ext>
            </a:extLst>
          </p:cNvPr>
          <p:cNvSpPr txBox="1"/>
          <p:nvPr/>
        </p:nvSpPr>
        <p:spPr>
          <a:xfrm>
            <a:off x="990600" y="1146406"/>
            <a:ext cx="5680788" cy="584775"/>
          </a:xfrm>
          <a:prstGeom prst="rect">
            <a:avLst/>
          </a:prstGeom>
          <a:noFill/>
        </p:spPr>
        <p:txBody>
          <a:bodyPr wrap="square">
            <a:spAutoFit/>
          </a:bodyPr>
          <a:lstStyle/>
          <a:p>
            <a:r>
              <a:rPr lang="en-US" sz="3200" i="0">
                <a:solidFill>
                  <a:srgbClr val="0000FF"/>
                </a:solidFill>
                <a:effectLst/>
                <a:latin typeface="Arial" panose="020B0604020202020204" pitchFamily="34" charset="0"/>
                <a:cs typeface="Arial" panose="020B0604020202020204" pitchFamily="34" charset="0"/>
              </a:rPr>
              <a:t>2.3. Biểu đồ lực dọc – Ví dụ 1</a:t>
            </a:r>
            <a:r>
              <a:rPr lang="en-US" sz="3200">
                <a:solidFill>
                  <a:srgbClr val="0000FF"/>
                </a:solidFill>
                <a:latin typeface="Arial" panose="020B0604020202020204" pitchFamily="34" charset="0"/>
                <a:cs typeface="Arial" panose="020B0604020202020204" pitchFamily="34" charset="0"/>
              </a:rPr>
              <a:t> </a:t>
            </a:r>
            <a:endParaRPr lang="en-US"/>
          </a:p>
        </p:txBody>
      </p:sp>
      <p:pic>
        <p:nvPicPr>
          <p:cNvPr id="4" name="Picture 3">
            <a:extLst>
              <a:ext uri="{FF2B5EF4-FFF2-40B4-BE49-F238E27FC236}">
                <a16:creationId xmlns:a16="http://schemas.microsoft.com/office/drawing/2014/main" id="{CEF19794-154D-5462-1E29-F28D2EE34158}"/>
              </a:ext>
            </a:extLst>
          </p:cNvPr>
          <p:cNvPicPr>
            <a:picLocks noChangeAspect="1"/>
          </p:cNvPicPr>
          <p:nvPr/>
        </p:nvPicPr>
        <p:blipFill>
          <a:blip r:embed="rId3"/>
          <a:stretch>
            <a:fillRect/>
          </a:stretch>
        </p:blipFill>
        <p:spPr>
          <a:xfrm>
            <a:off x="1205552" y="1666979"/>
            <a:ext cx="3366448" cy="1082677"/>
          </a:xfrm>
          <a:prstGeom prst="rect">
            <a:avLst/>
          </a:prstGeom>
        </p:spPr>
      </p:pic>
      <p:pic>
        <p:nvPicPr>
          <p:cNvPr id="10" name="Picture 9">
            <a:extLst>
              <a:ext uri="{FF2B5EF4-FFF2-40B4-BE49-F238E27FC236}">
                <a16:creationId xmlns:a16="http://schemas.microsoft.com/office/drawing/2014/main" id="{13B9B198-EB2C-DB6C-DAB8-65F85F9998A6}"/>
              </a:ext>
            </a:extLst>
          </p:cNvPr>
          <p:cNvPicPr>
            <a:picLocks noChangeAspect="1"/>
          </p:cNvPicPr>
          <p:nvPr/>
        </p:nvPicPr>
        <p:blipFill>
          <a:blip r:embed="rId4"/>
          <a:stretch>
            <a:fillRect/>
          </a:stretch>
        </p:blipFill>
        <p:spPr>
          <a:xfrm>
            <a:off x="1268453" y="2740325"/>
            <a:ext cx="2071906" cy="2588463"/>
          </a:xfrm>
          <a:prstGeom prst="rect">
            <a:avLst/>
          </a:prstGeom>
        </p:spPr>
      </p:pic>
      <p:pic>
        <p:nvPicPr>
          <p:cNvPr id="12" name="Picture 11">
            <a:extLst>
              <a:ext uri="{FF2B5EF4-FFF2-40B4-BE49-F238E27FC236}">
                <a16:creationId xmlns:a16="http://schemas.microsoft.com/office/drawing/2014/main" id="{1D46C99A-5942-FCEB-687E-8DCF8080D69C}"/>
              </a:ext>
            </a:extLst>
          </p:cNvPr>
          <p:cNvPicPr>
            <a:picLocks noChangeAspect="1"/>
          </p:cNvPicPr>
          <p:nvPr/>
        </p:nvPicPr>
        <p:blipFill>
          <a:blip r:embed="rId5"/>
          <a:stretch>
            <a:fillRect/>
          </a:stretch>
        </p:blipFill>
        <p:spPr>
          <a:xfrm>
            <a:off x="5278868" y="1666979"/>
            <a:ext cx="3109353" cy="1281079"/>
          </a:xfrm>
          <a:prstGeom prst="rect">
            <a:avLst/>
          </a:prstGeom>
        </p:spPr>
      </p:pic>
      <p:pic>
        <p:nvPicPr>
          <p:cNvPr id="14" name="Picture 13">
            <a:extLst>
              <a:ext uri="{FF2B5EF4-FFF2-40B4-BE49-F238E27FC236}">
                <a16:creationId xmlns:a16="http://schemas.microsoft.com/office/drawing/2014/main" id="{E7866D1B-9C2B-FA90-B1D5-54071335A207}"/>
              </a:ext>
            </a:extLst>
          </p:cNvPr>
          <p:cNvPicPr>
            <a:picLocks noChangeAspect="1"/>
          </p:cNvPicPr>
          <p:nvPr/>
        </p:nvPicPr>
        <p:blipFill>
          <a:blip r:embed="rId6"/>
          <a:stretch>
            <a:fillRect/>
          </a:stretch>
        </p:blipFill>
        <p:spPr>
          <a:xfrm>
            <a:off x="5472155" y="2859926"/>
            <a:ext cx="2257972" cy="2168421"/>
          </a:xfrm>
          <a:prstGeom prst="rect">
            <a:avLst/>
          </a:prstGeom>
        </p:spPr>
      </p:pic>
      <p:pic>
        <p:nvPicPr>
          <p:cNvPr id="16" name="Picture 15">
            <a:extLst>
              <a:ext uri="{FF2B5EF4-FFF2-40B4-BE49-F238E27FC236}">
                <a16:creationId xmlns:a16="http://schemas.microsoft.com/office/drawing/2014/main" id="{4A25C5C8-D30E-5D8E-16FA-E6BB74F99B54}"/>
              </a:ext>
            </a:extLst>
          </p:cNvPr>
          <p:cNvPicPr>
            <a:picLocks noChangeAspect="1"/>
          </p:cNvPicPr>
          <p:nvPr/>
        </p:nvPicPr>
        <p:blipFill>
          <a:blip r:embed="rId7"/>
          <a:stretch>
            <a:fillRect/>
          </a:stretch>
        </p:blipFill>
        <p:spPr>
          <a:xfrm>
            <a:off x="902661" y="5345802"/>
            <a:ext cx="731583" cy="731583"/>
          </a:xfrm>
          <a:prstGeom prst="rect">
            <a:avLst/>
          </a:prstGeom>
        </p:spPr>
      </p:pic>
      <p:pic>
        <p:nvPicPr>
          <p:cNvPr id="17" name="Picture 16">
            <a:extLst>
              <a:ext uri="{FF2B5EF4-FFF2-40B4-BE49-F238E27FC236}">
                <a16:creationId xmlns:a16="http://schemas.microsoft.com/office/drawing/2014/main" id="{033CC8EB-37F2-2481-7917-8BCB23C9A531}"/>
              </a:ext>
            </a:extLst>
          </p:cNvPr>
          <p:cNvPicPr>
            <a:picLocks noChangeAspect="1"/>
          </p:cNvPicPr>
          <p:nvPr/>
        </p:nvPicPr>
        <p:blipFill>
          <a:blip r:embed="rId7"/>
          <a:stretch>
            <a:fillRect/>
          </a:stretch>
        </p:blipFill>
        <p:spPr>
          <a:xfrm>
            <a:off x="5437851" y="5067027"/>
            <a:ext cx="731583" cy="731583"/>
          </a:xfrm>
          <a:prstGeom prst="rect">
            <a:avLst/>
          </a:prstGeom>
        </p:spPr>
      </p:pic>
    </p:spTree>
    <p:extLst>
      <p:ext uri="{BB962C8B-B14F-4D97-AF65-F5344CB8AC3E}">
        <p14:creationId xmlns:p14="http://schemas.microsoft.com/office/powerpoint/2010/main" val="417194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1027">
            <a:extLst>
              <a:ext uri="{FF2B5EF4-FFF2-40B4-BE49-F238E27FC236}">
                <a16:creationId xmlns:a16="http://schemas.microsoft.com/office/drawing/2014/main" id="{B81E8514-8A15-7059-A3AD-C571571CE099}"/>
              </a:ext>
            </a:extLst>
          </p:cNvPr>
          <p:cNvPicPr>
            <a:picLocks noChangeAspect="1"/>
          </p:cNvPicPr>
          <p:nvPr/>
        </p:nvPicPr>
        <p:blipFill>
          <a:blip r:embed="rId3"/>
          <a:stretch>
            <a:fillRect/>
          </a:stretch>
        </p:blipFill>
        <p:spPr>
          <a:xfrm>
            <a:off x="4631547" y="1040808"/>
            <a:ext cx="3075441" cy="3642126"/>
          </a:xfrm>
          <a:prstGeom prst="rect">
            <a:avLst/>
          </a:prstGeom>
        </p:spPr>
      </p:pic>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grpSp>
        <p:nvGrpSpPr>
          <p:cNvPr id="1025" name="Group 1024">
            <a:extLst>
              <a:ext uri="{FF2B5EF4-FFF2-40B4-BE49-F238E27FC236}">
                <a16:creationId xmlns:a16="http://schemas.microsoft.com/office/drawing/2014/main" id="{5EEB50E4-205E-32A5-844E-C0FD7AC261ED}"/>
              </a:ext>
            </a:extLst>
          </p:cNvPr>
          <p:cNvGrpSpPr/>
          <p:nvPr/>
        </p:nvGrpSpPr>
        <p:grpSpPr>
          <a:xfrm>
            <a:off x="6617737" y="1114118"/>
            <a:ext cx="2309326" cy="3942380"/>
            <a:chOff x="6582262" y="1690429"/>
            <a:chExt cx="2309326" cy="3942380"/>
          </a:xfrm>
        </p:grpSpPr>
        <p:cxnSp>
          <p:nvCxnSpPr>
            <p:cNvPr id="6" name="Straight Connector 5">
              <a:extLst>
                <a:ext uri="{FF2B5EF4-FFF2-40B4-BE49-F238E27FC236}">
                  <a16:creationId xmlns:a16="http://schemas.microsoft.com/office/drawing/2014/main" id="{FAC6ABD4-2CFE-E7CA-0149-3E6A667DF133}"/>
                </a:ext>
              </a:extLst>
            </p:cNvPr>
            <p:cNvCxnSpPr>
              <a:cxnSpLocks/>
            </p:cNvCxnSpPr>
            <p:nvPr/>
          </p:nvCxnSpPr>
          <p:spPr bwMode="auto">
            <a:xfrm>
              <a:off x="8211230" y="2136711"/>
              <a:ext cx="0" cy="2977039"/>
            </a:xfrm>
            <a:prstGeom prst="line">
              <a:avLst/>
            </a:prstGeom>
            <a:noFill/>
            <a:ln w="38100"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2AF1C25E-7CEF-D339-FAA4-B24501FAA48C}"/>
                </a:ext>
              </a:extLst>
            </p:cNvPr>
            <p:cNvCxnSpPr>
              <a:cxnSpLocks/>
            </p:cNvCxnSpPr>
            <p:nvPr/>
          </p:nvCxnSpPr>
          <p:spPr bwMode="auto">
            <a:xfrm flipH="1">
              <a:off x="7782021" y="2146042"/>
              <a:ext cx="429209" cy="0"/>
            </a:xfrm>
            <a:prstGeom prst="line">
              <a:avLst/>
            </a:prstGeom>
            <a:noFill/>
            <a:ln w="28575" cap="flat" cmpd="sng" algn="ctr">
              <a:solidFill>
                <a:srgbClr val="C0000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44AAFA2-7D22-FB99-0359-386E9F01F64E}"/>
                </a:ext>
              </a:extLst>
            </p:cNvPr>
            <p:cNvCxnSpPr>
              <a:cxnSpLocks/>
            </p:cNvCxnSpPr>
            <p:nvPr/>
          </p:nvCxnSpPr>
          <p:spPr bwMode="auto">
            <a:xfrm>
              <a:off x="7782021" y="2146042"/>
              <a:ext cx="0" cy="1479188"/>
            </a:xfrm>
            <a:prstGeom prst="line">
              <a:avLst/>
            </a:prstGeom>
            <a:noFill/>
            <a:ln w="28575" cap="flat" cmpd="sng" algn="ctr">
              <a:solidFill>
                <a:srgbClr val="C0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5C7DFCC-8FC5-3DEE-445B-D003AF5C0F70}"/>
                </a:ext>
              </a:extLst>
            </p:cNvPr>
            <p:cNvCxnSpPr>
              <a:cxnSpLocks/>
            </p:cNvCxnSpPr>
            <p:nvPr/>
          </p:nvCxnSpPr>
          <p:spPr bwMode="auto">
            <a:xfrm flipH="1">
              <a:off x="7082227" y="3625230"/>
              <a:ext cx="1146108" cy="0"/>
            </a:xfrm>
            <a:prstGeom prst="line">
              <a:avLst/>
            </a:prstGeom>
            <a:noFill/>
            <a:ln w="28575" cap="flat" cmpd="sng" algn="ctr">
              <a:solidFill>
                <a:srgbClr val="0000FF"/>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24B32F4E-2F16-4404-09CD-3D18FABFF29C}"/>
                </a:ext>
              </a:extLst>
            </p:cNvPr>
            <p:cNvCxnSpPr>
              <a:cxnSpLocks/>
            </p:cNvCxnSpPr>
            <p:nvPr/>
          </p:nvCxnSpPr>
          <p:spPr bwMode="auto">
            <a:xfrm>
              <a:off x="7110219" y="3625230"/>
              <a:ext cx="0" cy="1488520"/>
            </a:xfrm>
            <a:prstGeom prst="line">
              <a:avLst/>
            </a:prstGeom>
            <a:noFill/>
            <a:ln w="28575" cap="flat" cmpd="sng" algn="ctr">
              <a:solidFill>
                <a:srgbClr val="0000FF"/>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4F5AF21-46B4-05D0-0B21-44F9A7F523C7}"/>
                </a:ext>
              </a:extLst>
            </p:cNvPr>
            <p:cNvCxnSpPr>
              <a:cxnSpLocks/>
            </p:cNvCxnSpPr>
            <p:nvPr/>
          </p:nvCxnSpPr>
          <p:spPr bwMode="auto">
            <a:xfrm flipH="1">
              <a:off x="7110219" y="5113750"/>
              <a:ext cx="1118116" cy="0"/>
            </a:xfrm>
            <a:prstGeom prst="line">
              <a:avLst/>
            </a:prstGeom>
            <a:noFill/>
            <a:ln w="28575" cap="flat" cmpd="sng" algn="ctr">
              <a:solidFill>
                <a:srgbClr val="0000FF"/>
              </a:solidFill>
              <a:prstDash val="solid"/>
              <a:round/>
              <a:headEnd type="none" w="med" len="med"/>
              <a:tailEnd type="none" w="med" len="med"/>
            </a:ln>
            <a:effectLst/>
          </p:spPr>
        </p:cxnSp>
        <p:grpSp>
          <p:nvGrpSpPr>
            <p:cNvPr id="26" name="Group 25">
              <a:extLst>
                <a:ext uri="{FF2B5EF4-FFF2-40B4-BE49-F238E27FC236}">
                  <a16:creationId xmlns:a16="http://schemas.microsoft.com/office/drawing/2014/main" id="{6E41A1B2-83B1-4555-981C-57BB7A343FA9}"/>
                </a:ext>
              </a:extLst>
            </p:cNvPr>
            <p:cNvGrpSpPr/>
            <p:nvPr/>
          </p:nvGrpSpPr>
          <p:grpSpPr>
            <a:xfrm>
              <a:off x="7841894" y="2739923"/>
              <a:ext cx="251926" cy="251926"/>
              <a:chOff x="1455576" y="3722914"/>
              <a:chExt cx="251926" cy="251926"/>
            </a:xfrm>
          </p:grpSpPr>
          <p:sp>
            <p:nvSpPr>
              <p:cNvPr id="22" name="Oval 21">
                <a:extLst>
                  <a:ext uri="{FF2B5EF4-FFF2-40B4-BE49-F238E27FC236}">
                    <a16:creationId xmlns:a16="http://schemas.microsoft.com/office/drawing/2014/main" id="{95837B10-A8AE-1CB9-1C4C-8E842F9E73C7}"/>
                  </a:ext>
                </a:extLst>
              </p:cNvPr>
              <p:cNvSpPr/>
              <p:nvPr/>
            </p:nvSpPr>
            <p:spPr bwMode="auto">
              <a:xfrm>
                <a:off x="1455576" y="3722914"/>
                <a:ext cx="251926" cy="25192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24" name="Straight Connector 23">
                <a:extLst>
                  <a:ext uri="{FF2B5EF4-FFF2-40B4-BE49-F238E27FC236}">
                    <a16:creationId xmlns:a16="http://schemas.microsoft.com/office/drawing/2014/main" id="{A6124101-F8E8-BC9C-F8F3-3468E47FD26B}"/>
                  </a:ext>
                </a:extLst>
              </p:cNvPr>
              <p:cNvCxnSpPr>
                <a:cxnSpLocks/>
              </p:cNvCxnSpPr>
              <p:nvPr/>
            </p:nvCxnSpPr>
            <p:spPr bwMode="auto">
              <a:xfrm>
                <a:off x="1511557" y="3862870"/>
                <a:ext cx="139959" cy="0"/>
              </a:xfrm>
              <a:prstGeom prst="line">
                <a:avLst/>
              </a:prstGeom>
              <a:noFill/>
              <a:ln w="19050" cap="flat" cmpd="sng" algn="ctr">
                <a:solidFill>
                  <a:schemeClr val="tx1"/>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C6349077-3CAF-3E93-A841-34143150F28C}"/>
                </a:ext>
              </a:extLst>
            </p:cNvPr>
            <p:cNvGrpSpPr/>
            <p:nvPr/>
          </p:nvGrpSpPr>
          <p:grpSpPr>
            <a:xfrm>
              <a:off x="7463403" y="4217681"/>
              <a:ext cx="251926" cy="251926"/>
              <a:chOff x="1455576" y="3722914"/>
              <a:chExt cx="251926" cy="251926"/>
            </a:xfrm>
          </p:grpSpPr>
          <p:sp>
            <p:nvSpPr>
              <p:cNvPr id="28" name="Oval 27">
                <a:extLst>
                  <a:ext uri="{FF2B5EF4-FFF2-40B4-BE49-F238E27FC236}">
                    <a16:creationId xmlns:a16="http://schemas.microsoft.com/office/drawing/2014/main" id="{C3E70F98-BCBE-9E44-A2E9-21B9D44D444C}"/>
                  </a:ext>
                </a:extLst>
              </p:cNvPr>
              <p:cNvSpPr/>
              <p:nvPr/>
            </p:nvSpPr>
            <p:spPr bwMode="auto">
              <a:xfrm>
                <a:off x="1455576" y="3722914"/>
                <a:ext cx="251926" cy="25192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29" name="Straight Connector 28">
                <a:extLst>
                  <a:ext uri="{FF2B5EF4-FFF2-40B4-BE49-F238E27FC236}">
                    <a16:creationId xmlns:a16="http://schemas.microsoft.com/office/drawing/2014/main" id="{791E4898-19F0-9B3A-99E0-8E79B910ECD0}"/>
                  </a:ext>
                </a:extLst>
              </p:cNvPr>
              <p:cNvCxnSpPr>
                <a:cxnSpLocks/>
              </p:cNvCxnSpPr>
              <p:nvPr/>
            </p:nvCxnSpPr>
            <p:spPr bwMode="auto">
              <a:xfrm>
                <a:off x="1511557" y="3862870"/>
                <a:ext cx="139959" cy="0"/>
              </a:xfrm>
              <a:prstGeom prst="line">
                <a:avLst/>
              </a:prstGeom>
              <a:noFill/>
              <a:ln w="19050" cap="flat" cmpd="sng" algn="ctr">
                <a:solidFill>
                  <a:schemeClr val="tx1"/>
                </a:solidFill>
                <a:prstDash val="solid"/>
                <a:round/>
                <a:headEnd type="none" w="med" len="med"/>
                <a:tailEnd type="none" w="med" len="med"/>
              </a:ln>
              <a:effectLst/>
            </p:spPr>
          </p:cxnSp>
        </p:grpSp>
        <p:sp>
          <p:nvSpPr>
            <p:cNvPr id="30" name="TextBox 29">
              <a:extLst>
                <a:ext uri="{FF2B5EF4-FFF2-40B4-BE49-F238E27FC236}">
                  <a16:creationId xmlns:a16="http://schemas.microsoft.com/office/drawing/2014/main" id="{E24DA80B-114C-5241-6116-9E1E3C785E9E}"/>
                </a:ext>
              </a:extLst>
            </p:cNvPr>
            <p:cNvSpPr txBox="1"/>
            <p:nvPr/>
          </p:nvSpPr>
          <p:spPr>
            <a:xfrm>
              <a:off x="7841894" y="5109589"/>
              <a:ext cx="606490"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N</a:t>
              </a:r>
              <a:r>
                <a:rPr lang="en-US" sz="2800" baseline="-25000">
                  <a:latin typeface="Arial" panose="020B0604020202020204" pitchFamily="34" charset="0"/>
                  <a:cs typeface="Arial" panose="020B0604020202020204" pitchFamily="34" charset="0"/>
                </a:rPr>
                <a:t>Z</a:t>
              </a:r>
            </a:p>
          </p:txBody>
        </p:sp>
        <p:sp>
          <p:nvSpPr>
            <p:cNvPr id="31" name="TextBox 30">
              <a:extLst>
                <a:ext uri="{FF2B5EF4-FFF2-40B4-BE49-F238E27FC236}">
                  <a16:creationId xmlns:a16="http://schemas.microsoft.com/office/drawing/2014/main" id="{B27659EF-18FB-3305-08F8-D084359D0007}"/>
                </a:ext>
              </a:extLst>
            </p:cNvPr>
            <p:cNvSpPr txBox="1"/>
            <p:nvPr/>
          </p:nvSpPr>
          <p:spPr>
            <a:xfrm>
              <a:off x="7631956" y="1690429"/>
              <a:ext cx="1259632" cy="461665"/>
            </a:xfrm>
            <a:prstGeom prst="rect">
              <a:avLst/>
            </a:prstGeom>
            <a:noFill/>
          </p:spPr>
          <p:txBody>
            <a:bodyPr wrap="square" rtlCol="0">
              <a:spAutoFit/>
            </a:bodyPr>
            <a:lstStyle/>
            <a:p>
              <a:pPr algn="l"/>
              <a:r>
                <a:rPr lang="en-US" sz="2400">
                  <a:latin typeface="Arial" panose="020B0604020202020204" pitchFamily="34" charset="0"/>
                  <a:cs typeface="Arial" panose="020B0604020202020204" pitchFamily="34" charset="0"/>
                </a:rPr>
                <a:t>300kN</a:t>
              </a:r>
            </a:p>
          </p:txBody>
        </p:sp>
        <p:sp>
          <p:nvSpPr>
            <p:cNvPr id="1024" name="TextBox 1023">
              <a:extLst>
                <a:ext uri="{FF2B5EF4-FFF2-40B4-BE49-F238E27FC236}">
                  <a16:creationId xmlns:a16="http://schemas.microsoft.com/office/drawing/2014/main" id="{AE1D23AA-C88B-1515-BB3C-2CE0C629772C}"/>
                </a:ext>
              </a:extLst>
            </p:cNvPr>
            <p:cNvSpPr txBox="1"/>
            <p:nvPr/>
          </p:nvSpPr>
          <p:spPr>
            <a:xfrm>
              <a:off x="6582262" y="3188691"/>
              <a:ext cx="1259632" cy="461665"/>
            </a:xfrm>
            <a:prstGeom prst="rect">
              <a:avLst/>
            </a:prstGeom>
            <a:noFill/>
          </p:spPr>
          <p:txBody>
            <a:bodyPr wrap="square" rtlCol="0">
              <a:spAutoFit/>
            </a:bodyPr>
            <a:lstStyle/>
            <a:p>
              <a:pPr algn="l"/>
              <a:r>
                <a:rPr lang="en-US" sz="2400">
                  <a:latin typeface="Arial" panose="020B0604020202020204" pitchFamily="34" charset="0"/>
                  <a:cs typeface="Arial" panose="020B0604020202020204" pitchFamily="34" charset="0"/>
                </a:rPr>
                <a:t>700kN</a:t>
              </a:r>
            </a:p>
          </p:txBody>
        </p:sp>
      </p:grpSp>
      <p:sp>
        <p:nvSpPr>
          <p:cNvPr id="1030" name="TextBox 1029">
            <a:extLst>
              <a:ext uri="{FF2B5EF4-FFF2-40B4-BE49-F238E27FC236}">
                <a16:creationId xmlns:a16="http://schemas.microsoft.com/office/drawing/2014/main" id="{ECBB7CE2-3B35-7C3B-A25B-A87CE4A295E7}"/>
              </a:ext>
            </a:extLst>
          </p:cNvPr>
          <p:cNvSpPr txBox="1"/>
          <p:nvPr/>
        </p:nvSpPr>
        <p:spPr>
          <a:xfrm>
            <a:off x="1106166" y="1050491"/>
            <a:ext cx="3356696"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Chuyển vị thẳng đứng của điểm B</a:t>
            </a:r>
          </a:p>
        </p:txBody>
      </p:sp>
      <p:graphicFrame>
        <p:nvGraphicFramePr>
          <p:cNvPr id="1031" name="Object 1030">
            <a:extLst>
              <a:ext uri="{FF2B5EF4-FFF2-40B4-BE49-F238E27FC236}">
                <a16:creationId xmlns:a16="http://schemas.microsoft.com/office/drawing/2014/main" id="{5C718EB7-1A4D-A2C0-A3AD-009860163A41}"/>
              </a:ext>
            </a:extLst>
          </p:cNvPr>
          <p:cNvGraphicFramePr>
            <a:graphicFrameLocks noChangeAspect="1"/>
          </p:cNvGraphicFramePr>
          <p:nvPr>
            <p:extLst>
              <p:ext uri="{D42A27DB-BD31-4B8C-83A1-F6EECF244321}">
                <p14:modId xmlns:p14="http://schemas.microsoft.com/office/powerpoint/2010/main" val="2394266314"/>
              </p:ext>
            </p:extLst>
          </p:nvPr>
        </p:nvGraphicFramePr>
        <p:xfrm>
          <a:off x="1121276" y="2041420"/>
          <a:ext cx="1707988" cy="853994"/>
        </p:xfrm>
        <a:graphic>
          <a:graphicData uri="http://schemas.openxmlformats.org/presentationml/2006/ole">
            <mc:AlternateContent xmlns:mc="http://schemas.openxmlformats.org/markup-compatibility/2006">
              <mc:Choice xmlns:v="urn:schemas-microsoft-com:vml" Requires="v">
                <p:oleObj name="Equation" r:id="rId4" imgW="990360" imgH="495000" progId="Equation.DSMT4">
                  <p:embed/>
                </p:oleObj>
              </mc:Choice>
              <mc:Fallback>
                <p:oleObj name="Equation" r:id="rId4" imgW="990360" imgH="495000" progId="Equation.DSMT4">
                  <p:embed/>
                  <p:pic>
                    <p:nvPicPr>
                      <p:cNvPr id="1031" name="Object 1030">
                        <a:extLst>
                          <a:ext uri="{FF2B5EF4-FFF2-40B4-BE49-F238E27FC236}">
                            <a16:creationId xmlns:a16="http://schemas.microsoft.com/office/drawing/2014/main" id="{5C718EB7-1A4D-A2C0-A3AD-009860163A41}"/>
                          </a:ext>
                        </a:extLst>
                      </p:cNvPr>
                      <p:cNvPicPr/>
                      <p:nvPr/>
                    </p:nvPicPr>
                    <p:blipFill>
                      <a:blip r:embed="rId5"/>
                      <a:stretch>
                        <a:fillRect/>
                      </a:stretch>
                    </p:blipFill>
                    <p:spPr>
                      <a:xfrm>
                        <a:off x="1121276" y="2041420"/>
                        <a:ext cx="1707988" cy="853994"/>
                      </a:xfrm>
                      <a:prstGeom prst="rect">
                        <a:avLst/>
                      </a:prstGeom>
                      <a:solidFill>
                        <a:schemeClr val="bg2">
                          <a:lumMod val="90000"/>
                        </a:schemeClr>
                      </a:solidFill>
                      <a:ln w="15875">
                        <a:solidFill>
                          <a:srgbClr val="C00000"/>
                        </a:solidFill>
                      </a:ln>
                    </p:spPr>
                  </p:pic>
                </p:oleObj>
              </mc:Fallback>
            </mc:AlternateContent>
          </a:graphicData>
        </a:graphic>
      </p:graphicFrame>
      <p:graphicFrame>
        <p:nvGraphicFramePr>
          <p:cNvPr id="1032" name="Object 1031">
            <a:extLst>
              <a:ext uri="{FF2B5EF4-FFF2-40B4-BE49-F238E27FC236}">
                <a16:creationId xmlns:a16="http://schemas.microsoft.com/office/drawing/2014/main" id="{D373D984-EAB0-838D-638D-0CB32B73738A}"/>
              </a:ext>
            </a:extLst>
          </p:cNvPr>
          <p:cNvGraphicFramePr>
            <a:graphicFrameLocks noChangeAspect="1"/>
          </p:cNvGraphicFramePr>
          <p:nvPr>
            <p:extLst>
              <p:ext uri="{D42A27DB-BD31-4B8C-83A1-F6EECF244321}">
                <p14:modId xmlns:p14="http://schemas.microsoft.com/office/powerpoint/2010/main" val="2859077130"/>
              </p:ext>
            </p:extLst>
          </p:nvPr>
        </p:nvGraphicFramePr>
        <p:xfrm>
          <a:off x="1221177" y="4908321"/>
          <a:ext cx="4703763" cy="898525"/>
        </p:xfrm>
        <a:graphic>
          <a:graphicData uri="http://schemas.openxmlformats.org/presentationml/2006/ole">
            <mc:AlternateContent xmlns:mc="http://schemas.openxmlformats.org/markup-compatibility/2006">
              <mc:Choice xmlns:v="urn:schemas-microsoft-com:vml" Requires="v">
                <p:oleObj name="Equation" r:id="rId6" imgW="2323800" imgH="444240" progId="Equation.DSMT4">
                  <p:embed/>
                </p:oleObj>
              </mc:Choice>
              <mc:Fallback>
                <p:oleObj name="Equation" r:id="rId6" imgW="2323800" imgH="444240" progId="Equation.DSMT4">
                  <p:embed/>
                  <p:pic>
                    <p:nvPicPr>
                      <p:cNvPr id="1032" name="Object 1031">
                        <a:extLst>
                          <a:ext uri="{FF2B5EF4-FFF2-40B4-BE49-F238E27FC236}">
                            <a16:creationId xmlns:a16="http://schemas.microsoft.com/office/drawing/2014/main" id="{D373D984-EAB0-838D-638D-0CB32B73738A}"/>
                          </a:ext>
                        </a:extLst>
                      </p:cNvPr>
                      <p:cNvPicPr/>
                      <p:nvPr/>
                    </p:nvPicPr>
                    <p:blipFill>
                      <a:blip r:embed="rId7"/>
                      <a:stretch>
                        <a:fillRect/>
                      </a:stretch>
                    </p:blipFill>
                    <p:spPr>
                      <a:xfrm>
                        <a:off x="1221177" y="4908321"/>
                        <a:ext cx="4703763" cy="898525"/>
                      </a:xfrm>
                      <a:prstGeom prst="rect">
                        <a:avLst/>
                      </a:prstGeom>
                      <a:solidFill>
                        <a:schemeClr val="bg2">
                          <a:lumMod val="90000"/>
                        </a:schemeClr>
                      </a:solidFill>
                      <a:ln w="15875">
                        <a:solidFill>
                          <a:srgbClr val="C00000"/>
                        </a:solidFill>
                      </a:ln>
                    </p:spPr>
                  </p:pic>
                </p:oleObj>
              </mc:Fallback>
            </mc:AlternateContent>
          </a:graphicData>
        </a:graphic>
      </p:graphicFrame>
    </p:spTree>
    <p:extLst>
      <p:ext uri="{BB962C8B-B14F-4D97-AF65-F5344CB8AC3E}">
        <p14:creationId xmlns:p14="http://schemas.microsoft.com/office/powerpoint/2010/main" val="225281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wipe(down)">
                                      <p:cBhvr>
                                        <p:cTn id="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3" name="Picture 2">
            <a:extLst>
              <a:ext uri="{FF2B5EF4-FFF2-40B4-BE49-F238E27FC236}">
                <a16:creationId xmlns:a16="http://schemas.microsoft.com/office/drawing/2014/main" id="{D1F22A56-6C62-5739-847E-D45FF8BFED10}"/>
              </a:ext>
            </a:extLst>
          </p:cNvPr>
          <p:cNvPicPr>
            <a:picLocks noChangeAspect="1"/>
          </p:cNvPicPr>
          <p:nvPr/>
        </p:nvPicPr>
        <p:blipFill>
          <a:blip r:embed="rId3"/>
          <a:stretch>
            <a:fillRect/>
          </a:stretch>
        </p:blipFill>
        <p:spPr>
          <a:xfrm>
            <a:off x="4607281" y="1691539"/>
            <a:ext cx="4471373" cy="2363614"/>
          </a:xfrm>
          <a:prstGeom prst="rect">
            <a:avLst/>
          </a:prstGeom>
        </p:spPr>
      </p:pic>
      <p:sp>
        <p:nvSpPr>
          <p:cNvPr id="4" name="TextBox 3">
            <a:extLst>
              <a:ext uri="{FF2B5EF4-FFF2-40B4-BE49-F238E27FC236}">
                <a16:creationId xmlns:a16="http://schemas.microsoft.com/office/drawing/2014/main" id="{C8A3FF5C-E8C4-0BAE-8444-418B9D491980}"/>
              </a:ext>
            </a:extLst>
          </p:cNvPr>
          <p:cNvSpPr txBox="1"/>
          <p:nvPr/>
        </p:nvSpPr>
        <p:spPr>
          <a:xfrm>
            <a:off x="1119188" y="1377843"/>
            <a:ext cx="3452811" cy="4832092"/>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Thanh AB tuyệt đối cứng được giữ cân bằng nằm ngang nhờ gối cố định A và thanh CD. Thanh CD có diện tích mặt cắt ngang A = 20 mm</a:t>
            </a:r>
            <a:r>
              <a:rPr lang="en-US" sz="2800" baseline="30000">
                <a:latin typeface="Arial" panose="020B0604020202020204" pitchFamily="34" charset="0"/>
                <a:cs typeface="Arial" panose="020B0604020202020204" pitchFamily="34" charset="0"/>
              </a:rPr>
              <a:t>2</a:t>
            </a:r>
            <a:r>
              <a:rPr lang="en-US" sz="2800">
                <a:latin typeface="Arial" panose="020B0604020202020204" pitchFamily="34" charset="0"/>
                <a:cs typeface="Arial" panose="020B0604020202020204" pitchFamily="34" charset="0"/>
              </a:rPr>
              <a:t> và được là từ loại vật liệu có mô đun đàn hồi E = 200 GPa.</a:t>
            </a:r>
          </a:p>
        </p:txBody>
      </p:sp>
      <p:sp>
        <p:nvSpPr>
          <p:cNvPr id="5" name="TextBox 4">
            <a:extLst>
              <a:ext uri="{FF2B5EF4-FFF2-40B4-BE49-F238E27FC236}">
                <a16:creationId xmlns:a16="http://schemas.microsoft.com/office/drawing/2014/main" id="{BA307623-C7C3-8C2F-DC0B-56E4FCFEA04C}"/>
              </a:ext>
            </a:extLst>
          </p:cNvPr>
          <p:cNvSpPr txBox="1"/>
          <p:nvPr/>
        </p:nvSpPr>
        <p:spPr>
          <a:xfrm>
            <a:off x="4824931" y="4811897"/>
            <a:ext cx="3965510" cy="954107"/>
          </a:xfrm>
          <a:prstGeom prst="rect">
            <a:avLst/>
          </a:prstGeom>
          <a:noFill/>
        </p:spPr>
        <p:txBody>
          <a:bodyPr wrap="square" rtlCol="0">
            <a:spAutoFit/>
          </a:bodyPr>
          <a:lstStyle/>
          <a:p>
            <a:pPr algn="l"/>
            <a:r>
              <a:rPr lang="en-US" sz="2800">
                <a:solidFill>
                  <a:srgbClr val="0000FF"/>
                </a:solidFill>
                <a:latin typeface="Arial" panose="020B0604020202020204" pitchFamily="34" charset="0"/>
                <a:cs typeface="Arial" panose="020B0604020202020204" pitchFamily="34" charset="0"/>
              </a:rPr>
              <a:t>Tính chuyển vị thẳng đứng điểm B</a:t>
            </a:r>
          </a:p>
        </p:txBody>
      </p:sp>
      <p:sp>
        <p:nvSpPr>
          <p:cNvPr id="2" name="TextBox 1">
            <a:extLst>
              <a:ext uri="{FF2B5EF4-FFF2-40B4-BE49-F238E27FC236}">
                <a16:creationId xmlns:a16="http://schemas.microsoft.com/office/drawing/2014/main" id="{4E61D1CF-CC9E-DDC1-4537-6A856E7B28C9}"/>
              </a:ext>
            </a:extLst>
          </p:cNvPr>
          <p:cNvSpPr txBox="1"/>
          <p:nvPr/>
        </p:nvSpPr>
        <p:spPr>
          <a:xfrm>
            <a:off x="1119188" y="908414"/>
            <a:ext cx="7772400" cy="523875"/>
          </a:xfrm>
          <a:prstGeom prst="rect">
            <a:avLst/>
          </a:prstGeom>
          <a:noFill/>
        </p:spPr>
        <p:txBody>
          <a:bodyPr wrap="square" rtlCol="0">
            <a:spAutoFit/>
          </a:bodyPr>
          <a:lstStyle/>
          <a:p>
            <a:pPr algn="l"/>
            <a:r>
              <a:rPr lang="en-US" sz="2800" i="1">
                <a:solidFill>
                  <a:srgbClr val="0000FF"/>
                </a:solidFill>
                <a:latin typeface="Arial" panose="020B0604020202020204" pitchFamily="34" charset="0"/>
                <a:cs typeface="Arial" panose="020B0604020202020204" pitchFamily="34" charset="0"/>
              </a:rPr>
              <a:t>Tính chuyển vị bằng phương pháp năng lượng</a:t>
            </a:r>
          </a:p>
        </p:txBody>
      </p:sp>
    </p:spTree>
    <p:extLst>
      <p:ext uri="{BB962C8B-B14F-4D97-AF65-F5344CB8AC3E}">
        <p14:creationId xmlns:p14="http://schemas.microsoft.com/office/powerpoint/2010/main" val="31339640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4E61D1CF-CC9E-DDC1-4537-6A856E7B28C9}"/>
              </a:ext>
            </a:extLst>
          </p:cNvPr>
          <p:cNvSpPr txBox="1"/>
          <p:nvPr/>
        </p:nvSpPr>
        <p:spPr>
          <a:xfrm>
            <a:off x="1119188" y="908414"/>
            <a:ext cx="7772400" cy="523875"/>
          </a:xfrm>
          <a:prstGeom prst="rect">
            <a:avLst/>
          </a:prstGeom>
          <a:noFill/>
        </p:spPr>
        <p:txBody>
          <a:bodyPr wrap="square" rtlCol="0">
            <a:spAutoFit/>
          </a:bodyPr>
          <a:lstStyle/>
          <a:p>
            <a:pPr algn="l"/>
            <a:r>
              <a:rPr lang="en-US" sz="2800" i="1">
                <a:solidFill>
                  <a:srgbClr val="0000FF"/>
                </a:solidFill>
                <a:latin typeface="Arial" panose="020B0604020202020204" pitchFamily="34" charset="0"/>
                <a:cs typeface="Arial" panose="020B0604020202020204" pitchFamily="34" charset="0"/>
              </a:rPr>
              <a:t>Tính chuyển vị bằng phương pháp năng lượng</a:t>
            </a:r>
          </a:p>
        </p:txBody>
      </p:sp>
      <p:sp>
        <p:nvSpPr>
          <p:cNvPr id="6" name="TextBox 5">
            <a:extLst>
              <a:ext uri="{FF2B5EF4-FFF2-40B4-BE49-F238E27FC236}">
                <a16:creationId xmlns:a16="http://schemas.microsoft.com/office/drawing/2014/main" id="{37421366-73E3-4C2C-2F8C-5A8697B4A3EF}"/>
              </a:ext>
            </a:extLst>
          </p:cNvPr>
          <p:cNvSpPr txBox="1"/>
          <p:nvPr/>
        </p:nvSpPr>
        <p:spPr>
          <a:xfrm>
            <a:off x="990600" y="1396782"/>
            <a:ext cx="3685592"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1. Lập trạng thái “m”</a:t>
            </a:r>
          </a:p>
        </p:txBody>
      </p:sp>
      <p:pic>
        <p:nvPicPr>
          <p:cNvPr id="8" name="Picture 7">
            <a:extLst>
              <a:ext uri="{FF2B5EF4-FFF2-40B4-BE49-F238E27FC236}">
                <a16:creationId xmlns:a16="http://schemas.microsoft.com/office/drawing/2014/main" id="{E66002B2-7EAC-9029-69C0-65BA82A8B1C9}"/>
              </a:ext>
            </a:extLst>
          </p:cNvPr>
          <p:cNvPicPr>
            <a:picLocks noChangeAspect="1"/>
          </p:cNvPicPr>
          <p:nvPr/>
        </p:nvPicPr>
        <p:blipFill>
          <a:blip r:embed="rId3"/>
          <a:stretch>
            <a:fillRect/>
          </a:stretch>
        </p:blipFill>
        <p:spPr>
          <a:xfrm>
            <a:off x="4572000" y="1431125"/>
            <a:ext cx="4414935" cy="2333780"/>
          </a:xfrm>
          <a:prstGeom prst="rect">
            <a:avLst/>
          </a:prstGeom>
        </p:spPr>
      </p:pic>
      <p:cxnSp>
        <p:nvCxnSpPr>
          <p:cNvPr id="9" name="Straight Arrow Connector 8">
            <a:extLst>
              <a:ext uri="{FF2B5EF4-FFF2-40B4-BE49-F238E27FC236}">
                <a16:creationId xmlns:a16="http://schemas.microsoft.com/office/drawing/2014/main" id="{A6A4B0F1-6170-6C05-A867-2AF003AD9064}"/>
              </a:ext>
            </a:extLst>
          </p:cNvPr>
          <p:cNvCxnSpPr/>
          <p:nvPr/>
        </p:nvCxnSpPr>
        <p:spPr bwMode="auto">
          <a:xfrm flipV="1">
            <a:off x="4879910" y="2397970"/>
            <a:ext cx="0" cy="849086"/>
          </a:xfrm>
          <a:prstGeom prst="straightConnector1">
            <a:avLst/>
          </a:prstGeom>
          <a:noFill/>
          <a:ln w="38100" cap="flat" cmpd="sng" algn="ctr">
            <a:solidFill>
              <a:srgbClr val="FF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1F086FE7-0BA5-C237-54B6-E03E6E67B198}"/>
              </a:ext>
            </a:extLst>
          </p:cNvPr>
          <p:cNvCxnSpPr/>
          <p:nvPr/>
        </p:nvCxnSpPr>
        <p:spPr bwMode="auto">
          <a:xfrm flipH="1">
            <a:off x="4114799" y="3247056"/>
            <a:ext cx="765111" cy="0"/>
          </a:xfrm>
          <a:prstGeom prst="straightConnector1">
            <a:avLst/>
          </a:prstGeom>
          <a:noFill/>
          <a:ln w="38100" cap="flat" cmpd="sng" algn="ctr">
            <a:solidFill>
              <a:srgbClr val="FF0000"/>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969AF5BD-7B6B-45AD-E898-E0B02BF8D469}"/>
              </a:ext>
            </a:extLst>
          </p:cNvPr>
          <p:cNvCxnSpPr/>
          <p:nvPr/>
        </p:nvCxnSpPr>
        <p:spPr bwMode="auto">
          <a:xfrm flipV="1">
            <a:off x="7113037" y="2298444"/>
            <a:ext cx="0" cy="849086"/>
          </a:xfrm>
          <a:prstGeom prst="straightConnector1">
            <a:avLst/>
          </a:prstGeom>
          <a:noFill/>
          <a:ln w="38100" cap="flat" cmpd="sng" algn="ctr">
            <a:solidFill>
              <a:srgbClr val="FF0000"/>
            </a:solidFill>
            <a:prstDash val="solid"/>
            <a:round/>
            <a:headEnd type="none" w="med" len="med"/>
            <a:tailEnd type="triangle"/>
          </a:ln>
          <a:effectLst/>
        </p:spPr>
      </p:cxnSp>
      <p:sp>
        <p:nvSpPr>
          <p:cNvPr id="12" name="TextBox 11">
            <a:extLst>
              <a:ext uri="{FF2B5EF4-FFF2-40B4-BE49-F238E27FC236}">
                <a16:creationId xmlns:a16="http://schemas.microsoft.com/office/drawing/2014/main" id="{9EF6BCEA-8B6F-901C-D711-2E6D01773194}"/>
              </a:ext>
            </a:extLst>
          </p:cNvPr>
          <p:cNvSpPr txBox="1"/>
          <p:nvPr/>
        </p:nvSpPr>
        <p:spPr>
          <a:xfrm>
            <a:off x="4823149" y="2172699"/>
            <a:ext cx="625151"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Y</a:t>
            </a:r>
            <a:r>
              <a:rPr lang="en-US" sz="2800" baseline="-25000">
                <a:solidFill>
                  <a:srgbClr val="FF0000"/>
                </a:solidFill>
                <a:latin typeface="Arial" panose="020B0604020202020204" pitchFamily="34" charset="0"/>
                <a:cs typeface="Arial" panose="020B0604020202020204" pitchFamily="34" charset="0"/>
              </a:rPr>
              <a:t>A</a:t>
            </a:r>
          </a:p>
        </p:txBody>
      </p:sp>
      <p:sp>
        <p:nvSpPr>
          <p:cNvPr id="13" name="TextBox 12">
            <a:extLst>
              <a:ext uri="{FF2B5EF4-FFF2-40B4-BE49-F238E27FC236}">
                <a16:creationId xmlns:a16="http://schemas.microsoft.com/office/drawing/2014/main" id="{D7D42E4B-CE00-D35A-0F95-053FE4F7413C}"/>
              </a:ext>
            </a:extLst>
          </p:cNvPr>
          <p:cNvSpPr txBox="1"/>
          <p:nvPr/>
        </p:nvSpPr>
        <p:spPr>
          <a:xfrm>
            <a:off x="4114799" y="3251647"/>
            <a:ext cx="625151"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X</a:t>
            </a:r>
            <a:r>
              <a:rPr lang="en-US" sz="2800" baseline="-25000">
                <a:solidFill>
                  <a:srgbClr val="FF0000"/>
                </a:solidFill>
                <a:latin typeface="Arial" panose="020B0604020202020204" pitchFamily="34" charset="0"/>
                <a:cs typeface="Arial" panose="020B0604020202020204" pitchFamily="34" charset="0"/>
              </a:rPr>
              <a:t>A</a:t>
            </a:r>
          </a:p>
        </p:txBody>
      </p:sp>
      <p:sp>
        <p:nvSpPr>
          <p:cNvPr id="14" name="TextBox 13">
            <a:extLst>
              <a:ext uri="{FF2B5EF4-FFF2-40B4-BE49-F238E27FC236}">
                <a16:creationId xmlns:a16="http://schemas.microsoft.com/office/drawing/2014/main" id="{C03EB77A-5142-05C7-156D-BD3339254674}"/>
              </a:ext>
            </a:extLst>
          </p:cNvPr>
          <p:cNvSpPr txBox="1"/>
          <p:nvPr/>
        </p:nvSpPr>
        <p:spPr>
          <a:xfrm>
            <a:off x="7189236" y="2172699"/>
            <a:ext cx="625151"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N</a:t>
            </a:r>
            <a:r>
              <a:rPr lang="en-US" sz="2800" baseline="-25000">
                <a:solidFill>
                  <a:srgbClr val="FF0000"/>
                </a:solidFill>
                <a:latin typeface="Arial" panose="020B0604020202020204" pitchFamily="34" charset="0"/>
                <a:cs typeface="Arial" panose="020B0604020202020204" pitchFamily="34" charset="0"/>
              </a:rPr>
              <a:t>C</a:t>
            </a:r>
          </a:p>
        </p:txBody>
      </p:sp>
      <p:sp>
        <p:nvSpPr>
          <p:cNvPr id="15" name="TextBox 14">
            <a:extLst>
              <a:ext uri="{FF2B5EF4-FFF2-40B4-BE49-F238E27FC236}">
                <a16:creationId xmlns:a16="http://schemas.microsoft.com/office/drawing/2014/main" id="{A8DDC899-8D87-A462-98E3-779D67133302}"/>
              </a:ext>
            </a:extLst>
          </p:cNvPr>
          <p:cNvSpPr txBox="1"/>
          <p:nvPr/>
        </p:nvSpPr>
        <p:spPr>
          <a:xfrm>
            <a:off x="1091683" y="1920002"/>
            <a:ext cx="2929811"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Xét cân bằng thanh cứng AB</a:t>
            </a:r>
          </a:p>
        </p:txBody>
      </p:sp>
      <p:graphicFrame>
        <p:nvGraphicFramePr>
          <p:cNvPr id="16" name="Object 15">
            <a:extLst>
              <a:ext uri="{FF2B5EF4-FFF2-40B4-BE49-F238E27FC236}">
                <a16:creationId xmlns:a16="http://schemas.microsoft.com/office/drawing/2014/main" id="{0F998E48-759F-C195-5076-96064DFA923E}"/>
              </a:ext>
            </a:extLst>
          </p:cNvPr>
          <p:cNvGraphicFramePr>
            <a:graphicFrameLocks noChangeAspect="1"/>
          </p:cNvGraphicFramePr>
          <p:nvPr>
            <p:extLst>
              <p:ext uri="{D42A27DB-BD31-4B8C-83A1-F6EECF244321}">
                <p14:modId xmlns:p14="http://schemas.microsoft.com/office/powerpoint/2010/main" val="3431800499"/>
              </p:ext>
            </p:extLst>
          </p:nvPr>
        </p:nvGraphicFramePr>
        <p:xfrm>
          <a:off x="1149176" y="3002970"/>
          <a:ext cx="2592399" cy="1492360"/>
        </p:xfrm>
        <a:graphic>
          <a:graphicData uri="http://schemas.openxmlformats.org/presentationml/2006/ole">
            <mc:AlternateContent xmlns:mc="http://schemas.openxmlformats.org/markup-compatibility/2006">
              <mc:Choice xmlns:v="urn:schemas-microsoft-com:vml" Requires="v">
                <p:oleObj name="Equation" r:id="rId4" imgW="1193760" imgH="685800" progId="Equation.DSMT4">
                  <p:embed/>
                </p:oleObj>
              </mc:Choice>
              <mc:Fallback>
                <p:oleObj name="Equation" r:id="rId4" imgW="1193760" imgH="685800" progId="Equation.DSMT4">
                  <p:embed/>
                  <p:pic>
                    <p:nvPicPr>
                      <p:cNvPr id="0" name=""/>
                      <p:cNvPicPr/>
                      <p:nvPr/>
                    </p:nvPicPr>
                    <p:blipFill>
                      <a:blip r:embed="rId5"/>
                      <a:stretch>
                        <a:fillRect/>
                      </a:stretch>
                    </p:blipFill>
                    <p:spPr>
                      <a:xfrm>
                        <a:off x="1149176" y="3002970"/>
                        <a:ext cx="2592399" cy="1492360"/>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293223C0-233A-C000-83E4-78C534D159F9}"/>
              </a:ext>
            </a:extLst>
          </p:cNvPr>
          <p:cNvSpPr txBox="1"/>
          <p:nvPr/>
        </p:nvSpPr>
        <p:spPr>
          <a:xfrm>
            <a:off x="981268" y="4476907"/>
            <a:ext cx="3685592"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2. Lập trạng thái “k”</a:t>
            </a:r>
          </a:p>
        </p:txBody>
      </p:sp>
    </p:spTree>
    <p:extLst>
      <p:ext uri="{BB962C8B-B14F-4D97-AF65-F5344CB8AC3E}">
        <p14:creationId xmlns:p14="http://schemas.microsoft.com/office/powerpoint/2010/main" val="4076076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4E61D1CF-CC9E-DDC1-4537-6A856E7B28C9}"/>
              </a:ext>
            </a:extLst>
          </p:cNvPr>
          <p:cNvSpPr txBox="1"/>
          <p:nvPr/>
        </p:nvSpPr>
        <p:spPr>
          <a:xfrm>
            <a:off x="1119188" y="908414"/>
            <a:ext cx="7772400" cy="523875"/>
          </a:xfrm>
          <a:prstGeom prst="rect">
            <a:avLst/>
          </a:prstGeom>
          <a:noFill/>
        </p:spPr>
        <p:txBody>
          <a:bodyPr wrap="square" rtlCol="0">
            <a:spAutoFit/>
          </a:bodyPr>
          <a:lstStyle/>
          <a:p>
            <a:pPr algn="l"/>
            <a:r>
              <a:rPr lang="en-US" sz="2800" i="1">
                <a:solidFill>
                  <a:srgbClr val="0000FF"/>
                </a:solidFill>
                <a:latin typeface="Arial" panose="020B0604020202020204" pitchFamily="34" charset="0"/>
                <a:cs typeface="Arial" panose="020B0604020202020204" pitchFamily="34" charset="0"/>
              </a:rPr>
              <a:t>Tính chuyển vị bằng phương pháp năng lượng</a:t>
            </a:r>
          </a:p>
        </p:txBody>
      </p:sp>
      <p:pic>
        <p:nvPicPr>
          <p:cNvPr id="8" name="Picture 7">
            <a:extLst>
              <a:ext uri="{FF2B5EF4-FFF2-40B4-BE49-F238E27FC236}">
                <a16:creationId xmlns:a16="http://schemas.microsoft.com/office/drawing/2014/main" id="{E66002B2-7EAC-9029-69C0-65BA82A8B1C9}"/>
              </a:ext>
            </a:extLst>
          </p:cNvPr>
          <p:cNvPicPr>
            <a:picLocks noChangeAspect="1"/>
          </p:cNvPicPr>
          <p:nvPr/>
        </p:nvPicPr>
        <p:blipFill>
          <a:blip r:embed="rId3"/>
          <a:stretch>
            <a:fillRect/>
          </a:stretch>
        </p:blipFill>
        <p:spPr>
          <a:xfrm>
            <a:off x="4572000" y="1431125"/>
            <a:ext cx="4414935" cy="2333780"/>
          </a:xfrm>
          <a:prstGeom prst="rect">
            <a:avLst/>
          </a:prstGeom>
        </p:spPr>
      </p:pic>
      <p:cxnSp>
        <p:nvCxnSpPr>
          <p:cNvPr id="9" name="Straight Arrow Connector 8">
            <a:extLst>
              <a:ext uri="{FF2B5EF4-FFF2-40B4-BE49-F238E27FC236}">
                <a16:creationId xmlns:a16="http://schemas.microsoft.com/office/drawing/2014/main" id="{A6A4B0F1-6170-6C05-A867-2AF003AD9064}"/>
              </a:ext>
            </a:extLst>
          </p:cNvPr>
          <p:cNvCxnSpPr/>
          <p:nvPr/>
        </p:nvCxnSpPr>
        <p:spPr bwMode="auto">
          <a:xfrm flipV="1">
            <a:off x="4879910" y="2397970"/>
            <a:ext cx="0" cy="849086"/>
          </a:xfrm>
          <a:prstGeom prst="straightConnector1">
            <a:avLst/>
          </a:prstGeom>
          <a:noFill/>
          <a:ln w="38100" cap="flat" cmpd="sng" algn="ctr">
            <a:solidFill>
              <a:srgbClr val="FF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1F086FE7-0BA5-C237-54B6-E03E6E67B198}"/>
              </a:ext>
            </a:extLst>
          </p:cNvPr>
          <p:cNvCxnSpPr/>
          <p:nvPr/>
        </p:nvCxnSpPr>
        <p:spPr bwMode="auto">
          <a:xfrm flipH="1">
            <a:off x="4114799" y="3247056"/>
            <a:ext cx="765111" cy="0"/>
          </a:xfrm>
          <a:prstGeom prst="straightConnector1">
            <a:avLst/>
          </a:prstGeom>
          <a:noFill/>
          <a:ln w="38100" cap="flat" cmpd="sng" algn="ctr">
            <a:solidFill>
              <a:srgbClr val="FF0000"/>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969AF5BD-7B6B-45AD-E898-E0B02BF8D469}"/>
              </a:ext>
            </a:extLst>
          </p:cNvPr>
          <p:cNvCxnSpPr/>
          <p:nvPr/>
        </p:nvCxnSpPr>
        <p:spPr bwMode="auto">
          <a:xfrm flipV="1">
            <a:off x="7113037" y="2298444"/>
            <a:ext cx="0" cy="849086"/>
          </a:xfrm>
          <a:prstGeom prst="straightConnector1">
            <a:avLst/>
          </a:prstGeom>
          <a:noFill/>
          <a:ln w="38100" cap="flat" cmpd="sng" algn="ctr">
            <a:solidFill>
              <a:srgbClr val="FF0000"/>
            </a:solidFill>
            <a:prstDash val="solid"/>
            <a:round/>
            <a:headEnd type="none" w="med" len="med"/>
            <a:tailEnd type="triangle"/>
          </a:ln>
          <a:effectLst/>
        </p:spPr>
      </p:cxnSp>
      <p:sp>
        <p:nvSpPr>
          <p:cNvPr id="12" name="TextBox 11">
            <a:extLst>
              <a:ext uri="{FF2B5EF4-FFF2-40B4-BE49-F238E27FC236}">
                <a16:creationId xmlns:a16="http://schemas.microsoft.com/office/drawing/2014/main" id="{9EF6BCEA-8B6F-901C-D711-2E6D01773194}"/>
              </a:ext>
            </a:extLst>
          </p:cNvPr>
          <p:cNvSpPr txBox="1"/>
          <p:nvPr/>
        </p:nvSpPr>
        <p:spPr>
          <a:xfrm>
            <a:off x="4823149" y="2172699"/>
            <a:ext cx="625151"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Y</a:t>
            </a:r>
            <a:r>
              <a:rPr lang="en-US" sz="2800" baseline="-25000">
                <a:solidFill>
                  <a:srgbClr val="FF0000"/>
                </a:solidFill>
                <a:latin typeface="Arial" panose="020B0604020202020204" pitchFamily="34" charset="0"/>
                <a:cs typeface="Arial" panose="020B0604020202020204" pitchFamily="34" charset="0"/>
              </a:rPr>
              <a:t>A</a:t>
            </a:r>
          </a:p>
        </p:txBody>
      </p:sp>
      <p:sp>
        <p:nvSpPr>
          <p:cNvPr id="13" name="TextBox 12">
            <a:extLst>
              <a:ext uri="{FF2B5EF4-FFF2-40B4-BE49-F238E27FC236}">
                <a16:creationId xmlns:a16="http://schemas.microsoft.com/office/drawing/2014/main" id="{D7D42E4B-CE00-D35A-0F95-053FE4F7413C}"/>
              </a:ext>
            </a:extLst>
          </p:cNvPr>
          <p:cNvSpPr txBox="1"/>
          <p:nvPr/>
        </p:nvSpPr>
        <p:spPr>
          <a:xfrm>
            <a:off x="4114799" y="3251647"/>
            <a:ext cx="625151"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X</a:t>
            </a:r>
            <a:r>
              <a:rPr lang="en-US" sz="2800" baseline="-25000">
                <a:solidFill>
                  <a:srgbClr val="FF0000"/>
                </a:solidFill>
                <a:latin typeface="Arial" panose="020B0604020202020204" pitchFamily="34" charset="0"/>
                <a:cs typeface="Arial" panose="020B0604020202020204" pitchFamily="34" charset="0"/>
              </a:rPr>
              <a:t>A</a:t>
            </a:r>
          </a:p>
        </p:txBody>
      </p:sp>
      <p:sp>
        <p:nvSpPr>
          <p:cNvPr id="14" name="TextBox 13">
            <a:extLst>
              <a:ext uri="{FF2B5EF4-FFF2-40B4-BE49-F238E27FC236}">
                <a16:creationId xmlns:a16="http://schemas.microsoft.com/office/drawing/2014/main" id="{C03EB77A-5142-05C7-156D-BD3339254674}"/>
              </a:ext>
            </a:extLst>
          </p:cNvPr>
          <p:cNvSpPr txBox="1"/>
          <p:nvPr/>
        </p:nvSpPr>
        <p:spPr>
          <a:xfrm>
            <a:off x="7189236" y="2172699"/>
            <a:ext cx="625151" cy="523220"/>
          </a:xfrm>
          <a:prstGeom prst="rect">
            <a:avLst/>
          </a:prstGeom>
          <a:noFill/>
        </p:spPr>
        <p:txBody>
          <a:bodyPr wrap="square" rtlCol="0">
            <a:spAutoFit/>
          </a:bodyPr>
          <a:lstStyle/>
          <a:p>
            <a:pPr algn="l"/>
            <a:r>
              <a:rPr lang="en-US" sz="2800">
                <a:solidFill>
                  <a:srgbClr val="FF0000"/>
                </a:solidFill>
                <a:latin typeface="Arial" panose="020B0604020202020204" pitchFamily="34" charset="0"/>
                <a:cs typeface="Arial" panose="020B0604020202020204" pitchFamily="34" charset="0"/>
              </a:rPr>
              <a:t>N</a:t>
            </a:r>
            <a:r>
              <a:rPr lang="en-US" sz="2800" baseline="-25000">
                <a:solidFill>
                  <a:srgbClr val="FF0000"/>
                </a:solidFill>
                <a:latin typeface="Arial" panose="020B0604020202020204" pitchFamily="34" charset="0"/>
                <a:cs typeface="Arial" panose="020B0604020202020204" pitchFamily="34" charset="0"/>
              </a:rPr>
              <a:t>C</a:t>
            </a:r>
          </a:p>
        </p:txBody>
      </p:sp>
      <p:sp>
        <p:nvSpPr>
          <p:cNvPr id="17" name="TextBox 16">
            <a:extLst>
              <a:ext uri="{FF2B5EF4-FFF2-40B4-BE49-F238E27FC236}">
                <a16:creationId xmlns:a16="http://schemas.microsoft.com/office/drawing/2014/main" id="{293223C0-233A-C000-83E4-78C534D159F9}"/>
              </a:ext>
            </a:extLst>
          </p:cNvPr>
          <p:cNvSpPr txBox="1"/>
          <p:nvPr/>
        </p:nvSpPr>
        <p:spPr>
          <a:xfrm>
            <a:off x="1089641" y="1513037"/>
            <a:ext cx="3685592"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2. Lập trạng thái “k”</a:t>
            </a:r>
          </a:p>
        </p:txBody>
      </p:sp>
      <p:grpSp>
        <p:nvGrpSpPr>
          <p:cNvPr id="5" name="Group 4">
            <a:extLst>
              <a:ext uri="{FF2B5EF4-FFF2-40B4-BE49-F238E27FC236}">
                <a16:creationId xmlns:a16="http://schemas.microsoft.com/office/drawing/2014/main" id="{271F80FB-6106-2588-C96D-3B86193E87A0}"/>
              </a:ext>
            </a:extLst>
          </p:cNvPr>
          <p:cNvGrpSpPr/>
          <p:nvPr/>
        </p:nvGrpSpPr>
        <p:grpSpPr>
          <a:xfrm>
            <a:off x="8228045" y="1909149"/>
            <a:ext cx="835088" cy="1165784"/>
            <a:chOff x="8228045" y="1909149"/>
            <a:chExt cx="835088" cy="1165784"/>
          </a:xfrm>
          <a:solidFill>
            <a:schemeClr val="bg1"/>
          </a:solidFill>
        </p:grpSpPr>
        <p:sp>
          <p:nvSpPr>
            <p:cNvPr id="3" name="Rectangle 2">
              <a:extLst>
                <a:ext uri="{FF2B5EF4-FFF2-40B4-BE49-F238E27FC236}">
                  <a16:creationId xmlns:a16="http://schemas.microsoft.com/office/drawing/2014/main" id="{4FF4EF1B-BD1F-3C4A-223F-2CAABEFC4430}"/>
                </a:ext>
              </a:extLst>
            </p:cNvPr>
            <p:cNvSpPr/>
            <p:nvPr/>
          </p:nvSpPr>
          <p:spPr bwMode="auto">
            <a:xfrm>
              <a:off x="8228045" y="1909149"/>
              <a:ext cx="835088" cy="944430"/>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4" name="Rectangle 3">
              <a:extLst>
                <a:ext uri="{FF2B5EF4-FFF2-40B4-BE49-F238E27FC236}">
                  <a16:creationId xmlns:a16="http://schemas.microsoft.com/office/drawing/2014/main" id="{F3F5C71C-8349-6B0F-0AFF-FE6672661DA2}"/>
                </a:ext>
              </a:extLst>
            </p:cNvPr>
            <p:cNvSpPr/>
            <p:nvPr/>
          </p:nvSpPr>
          <p:spPr bwMode="auto">
            <a:xfrm>
              <a:off x="8467044" y="2567539"/>
              <a:ext cx="178545" cy="50739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cxnSp>
        <p:nvCxnSpPr>
          <p:cNvPr id="18" name="Straight Arrow Connector 17">
            <a:extLst>
              <a:ext uri="{FF2B5EF4-FFF2-40B4-BE49-F238E27FC236}">
                <a16:creationId xmlns:a16="http://schemas.microsoft.com/office/drawing/2014/main" id="{D094939A-9030-5762-6A1F-827A496A3A41}"/>
              </a:ext>
            </a:extLst>
          </p:cNvPr>
          <p:cNvCxnSpPr/>
          <p:nvPr/>
        </p:nvCxnSpPr>
        <p:spPr bwMode="auto">
          <a:xfrm>
            <a:off x="8617596" y="2381364"/>
            <a:ext cx="0" cy="713789"/>
          </a:xfrm>
          <a:prstGeom prst="straightConnector1">
            <a:avLst/>
          </a:prstGeom>
          <a:noFill/>
          <a:ln w="38100" cap="flat" cmpd="sng" algn="ctr">
            <a:solidFill>
              <a:srgbClr val="C00000"/>
            </a:solidFill>
            <a:prstDash val="solid"/>
            <a:round/>
            <a:headEnd type="none" w="med" len="med"/>
            <a:tailEnd type="triangle"/>
          </a:ln>
          <a:effectLst/>
        </p:spPr>
      </p:cxnSp>
      <p:sp>
        <p:nvSpPr>
          <p:cNvPr id="19" name="TextBox 18">
            <a:extLst>
              <a:ext uri="{FF2B5EF4-FFF2-40B4-BE49-F238E27FC236}">
                <a16:creationId xmlns:a16="http://schemas.microsoft.com/office/drawing/2014/main" id="{DFF0A06B-B490-4C86-410B-32B097C1B70D}"/>
              </a:ext>
            </a:extLst>
          </p:cNvPr>
          <p:cNvSpPr txBox="1"/>
          <p:nvPr/>
        </p:nvSpPr>
        <p:spPr>
          <a:xfrm>
            <a:off x="8111410" y="1816452"/>
            <a:ext cx="971939"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P</a:t>
            </a:r>
            <a:r>
              <a:rPr lang="en-US" sz="2800" baseline="-25000">
                <a:solidFill>
                  <a:srgbClr val="C00000"/>
                </a:solidFill>
                <a:latin typeface="Arial" panose="020B0604020202020204" pitchFamily="34" charset="0"/>
                <a:cs typeface="Arial" panose="020B0604020202020204" pitchFamily="34" charset="0"/>
              </a:rPr>
              <a:t>k</a:t>
            </a:r>
            <a:r>
              <a:rPr lang="en-US" sz="2800">
                <a:solidFill>
                  <a:srgbClr val="C00000"/>
                </a:solidFill>
                <a:latin typeface="Arial" panose="020B0604020202020204" pitchFamily="34" charset="0"/>
                <a:cs typeface="Arial" panose="020B0604020202020204" pitchFamily="34" charset="0"/>
              </a:rPr>
              <a:t>=1</a:t>
            </a:r>
          </a:p>
        </p:txBody>
      </p:sp>
      <p:graphicFrame>
        <p:nvGraphicFramePr>
          <p:cNvPr id="20" name="Object 19">
            <a:extLst>
              <a:ext uri="{FF2B5EF4-FFF2-40B4-BE49-F238E27FC236}">
                <a16:creationId xmlns:a16="http://schemas.microsoft.com/office/drawing/2014/main" id="{3DE24191-1D96-C3CE-C6F7-E4545C0C6CDD}"/>
              </a:ext>
            </a:extLst>
          </p:cNvPr>
          <p:cNvGraphicFramePr>
            <a:graphicFrameLocks noChangeAspect="1"/>
          </p:cNvGraphicFramePr>
          <p:nvPr>
            <p:extLst>
              <p:ext uri="{D42A27DB-BD31-4B8C-83A1-F6EECF244321}">
                <p14:modId xmlns:p14="http://schemas.microsoft.com/office/powerpoint/2010/main" val="4059280204"/>
              </p:ext>
            </p:extLst>
          </p:nvPr>
        </p:nvGraphicFramePr>
        <p:xfrm>
          <a:off x="1222282" y="2114712"/>
          <a:ext cx="2303622" cy="1714823"/>
        </p:xfrm>
        <a:graphic>
          <a:graphicData uri="http://schemas.openxmlformats.org/presentationml/2006/ole">
            <mc:AlternateContent xmlns:mc="http://schemas.openxmlformats.org/markup-compatibility/2006">
              <mc:Choice xmlns:v="urn:schemas-microsoft-com:vml" Requires="v">
                <p:oleObj name="Equation" r:id="rId4" imgW="1193760" imgH="888840" progId="Equation.DSMT4">
                  <p:embed/>
                </p:oleObj>
              </mc:Choice>
              <mc:Fallback>
                <p:oleObj name="Equation" r:id="rId4" imgW="1193760" imgH="888840" progId="Equation.DSMT4">
                  <p:embed/>
                  <p:pic>
                    <p:nvPicPr>
                      <p:cNvPr id="0" name=""/>
                      <p:cNvPicPr/>
                      <p:nvPr/>
                    </p:nvPicPr>
                    <p:blipFill>
                      <a:blip r:embed="rId5"/>
                      <a:stretch>
                        <a:fillRect/>
                      </a:stretch>
                    </p:blipFill>
                    <p:spPr>
                      <a:xfrm>
                        <a:off x="1222282" y="2114712"/>
                        <a:ext cx="2303622" cy="1714823"/>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C26CF259-00DA-2C88-0E48-F48646D90C17}"/>
              </a:ext>
            </a:extLst>
          </p:cNvPr>
          <p:cNvSpPr txBox="1"/>
          <p:nvPr/>
        </p:nvSpPr>
        <p:spPr>
          <a:xfrm>
            <a:off x="990600" y="3933574"/>
            <a:ext cx="7120810"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rPr>
              <a:t>3. Viết pt chuyển vị bằng công thức Mohr</a:t>
            </a:r>
          </a:p>
        </p:txBody>
      </p:sp>
      <p:graphicFrame>
        <p:nvGraphicFramePr>
          <p:cNvPr id="22" name="Object 21">
            <a:extLst>
              <a:ext uri="{FF2B5EF4-FFF2-40B4-BE49-F238E27FC236}">
                <a16:creationId xmlns:a16="http://schemas.microsoft.com/office/drawing/2014/main" id="{BCE96385-141A-3B16-D978-1590F48103A3}"/>
              </a:ext>
            </a:extLst>
          </p:cNvPr>
          <p:cNvGraphicFramePr>
            <a:graphicFrameLocks noChangeAspect="1"/>
          </p:cNvGraphicFramePr>
          <p:nvPr>
            <p:extLst>
              <p:ext uri="{D42A27DB-BD31-4B8C-83A1-F6EECF244321}">
                <p14:modId xmlns:p14="http://schemas.microsoft.com/office/powerpoint/2010/main" val="1642118893"/>
              </p:ext>
            </p:extLst>
          </p:nvPr>
        </p:nvGraphicFramePr>
        <p:xfrm>
          <a:off x="1089641" y="4560833"/>
          <a:ext cx="2587070" cy="1105156"/>
        </p:xfrm>
        <a:graphic>
          <a:graphicData uri="http://schemas.openxmlformats.org/presentationml/2006/ole">
            <mc:AlternateContent xmlns:mc="http://schemas.openxmlformats.org/markup-compatibility/2006">
              <mc:Choice xmlns:v="urn:schemas-microsoft-com:vml" Requires="v">
                <p:oleObj name="Equation" r:id="rId6" imgW="1307880" imgH="558720" progId="Equation.DSMT4">
                  <p:embed/>
                </p:oleObj>
              </mc:Choice>
              <mc:Fallback>
                <p:oleObj name="Equation" r:id="rId6" imgW="1307880" imgH="558720" progId="Equation.DSMT4">
                  <p:embed/>
                  <p:pic>
                    <p:nvPicPr>
                      <p:cNvPr id="0" name=""/>
                      <p:cNvPicPr/>
                      <p:nvPr/>
                    </p:nvPicPr>
                    <p:blipFill>
                      <a:blip r:embed="rId7"/>
                      <a:stretch>
                        <a:fillRect/>
                      </a:stretch>
                    </p:blipFill>
                    <p:spPr>
                      <a:xfrm>
                        <a:off x="1089641" y="4560833"/>
                        <a:ext cx="2587070" cy="1105156"/>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5D339A9F-E88E-9E4E-7DF2-59E09E376ECD}"/>
              </a:ext>
            </a:extLst>
          </p:cNvPr>
          <p:cNvGraphicFramePr>
            <a:graphicFrameLocks noChangeAspect="1"/>
          </p:cNvGraphicFramePr>
          <p:nvPr>
            <p:extLst>
              <p:ext uri="{D42A27DB-BD31-4B8C-83A1-F6EECF244321}">
                <p14:modId xmlns:p14="http://schemas.microsoft.com/office/powerpoint/2010/main" val="2128437108"/>
              </p:ext>
            </p:extLst>
          </p:nvPr>
        </p:nvGraphicFramePr>
        <p:xfrm>
          <a:off x="3799162" y="4357278"/>
          <a:ext cx="3743082" cy="1159148"/>
        </p:xfrm>
        <a:graphic>
          <a:graphicData uri="http://schemas.openxmlformats.org/presentationml/2006/ole">
            <mc:AlternateContent xmlns:mc="http://schemas.openxmlformats.org/markup-compatibility/2006">
              <mc:Choice xmlns:v="urn:schemas-microsoft-com:vml" Requires="v">
                <p:oleObj name="Equation" r:id="rId8" imgW="1968480" imgH="609480" progId="Equation.DSMT4">
                  <p:embed/>
                </p:oleObj>
              </mc:Choice>
              <mc:Fallback>
                <p:oleObj name="Equation" r:id="rId8" imgW="1968480" imgH="609480" progId="Equation.DSMT4">
                  <p:embed/>
                  <p:pic>
                    <p:nvPicPr>
                      <p:cNvPr id="0" name=""/>
                      <p:cNvPicPr/>
                      <p:nvPr/>
                    </p:nvPicPr>
                    <p:blipFill>
                      <a:blip r:embed="rId9"/>
                      <a:stretch>
                        <a:fillRect/>
                      </a:stretch>
                    </p:blipFill>
                    <p:spPr>
                      <a:xfrm>
                        <a:off x="3799162" y="4357278"/>
                        <a:ext cx="3743082" cy="1159148"/>
                      </a:xfrm>
                      <a:prstGeom prst="rect">
                        <a:avLst/>
                      </a:prstGeom>
                    </p:spPr>
                  </p:pic>
                </p:oleObj>
              </mc:Fallback>
            </mc:AlternateContent>
          </a:graphicData>
        </a:graphic>
      </p:graphicFrame>
    </p:spTree>
    <p:extLst>
      <p:ext uri="{BB962C8B-B14F-4D97-AF65-F5344CB8AC3E}">
        <p14:creationId xmlns:p14="http://schemas.microsoft.com/office/powerpoint/2010/main" val="320287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par>
                                <p:cTn id="12" presetID="22" presetClass="entr" presetSubtype="1"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4E61D1CF-CC9E-DDC1-4537-6A856E7B28C9}"/>
              </a:ext>
            </a:extLst>
          </p:cNvPr>
          <p:cNvSpPr txBox="1"/>
          <p:nvPr/>
        </p:nvSpPr>
        <p:spPr>
          <a:xfrm>
            <a:off x="1119188" y="908414"/>
            <a:ext cx="7772400" cy="523875"/>
          </a:xfrm>
          <a:prstGeom prst="rect">
            <a:avLst/>
          </a:prstGeom>
          <a:noFill/>
        </p:spPr>
        <p:txBody>
          <a:bodyPr wrap="square" rtlCol="0">
            <a:spAutoFit/>
          </a:bodyPr>
          <a:lstStyle/>
          <a:p>
            <a:pPr algn="l"/>
            <a:r>
              <a:rPr lang="en-US" sz="2800" i="1">
                <a:solidFill>
                  <a:srgbClr val="0000FF"/>
                </a:solidFill>
                <a:latin typeface="Arial" panose="020B0604020202020204" pitchFamily="34" charset="0"/>
                <a:cs typeface="Arial" panose="020B0604020202020204" pitchFamily="34" charset="0"/>
              </a:rPr>
              <a:t>Tính chuyển vị bằng phương pháp năng lượng</a:t>
            </a:r>
          </a:p>
        </p:txBody>
      </p:sp>
      <p:pic>
        <p:nvPicPr>
          <p:cNvPr id="6" name="Picture 5">
            <a:extLst>
              <a:ext uri="{FF2B5EF4-FFF2-40B4-BE49-F238E27FC236}">
                <a16:creationId xmlns:a16="http://schemas.microsoft.com/office/drawing/2014/main" id="{0059533E-55E1-E6FA-5B8B-4027A27F015C}"/>
              </a:ext>
            </a:extLst>
          </p:cNvPr>
          <p:cNvPicPr>
            <a:picLocks noChangeAspect="1"/>
          </p:cNvPicPr>
          <p:nvPr/>
        </p:nvPicPr>
        <p:blipFill>
          <a:blip r:embed="rId3"/>
          <a:stretch>
            <a:fillRect/>
          </a:stretch>
        </p:blipFill>
        <p:spPr>
          <a:xfrm>
            <a:off x="5862221" y="1470754"/>
            <a:ext cx="3214426" cy="2253530"/>
          </a:xfrm>
          <a:prstGeom prst="rect">
            <a:avLst/>
          </a:prstGeom>
        </p:spPr>
      </p:pic>
      <p:sp>
        <p:nvSpPr>
          <p:cNvPr id="7" name="TextBox 6">
            <a:extLst>
              <a:ext uri="{FF2B5EF4-FFF2-40B4-BE49-F238E27FC236}">
                <a16:creationId xmlns:a16="http://schemas.microsoft.com/office/drawing/2014/main" id="{636F852F-CDF4-57DA-D59A-BBFE3207BD37}"/>
              </a:ext>
            </a:extLst>
          </p:cNvPr>
          <p:cNvSpPr txBox="1"/>
          <p:nvPr/>
        </p:nvSpPr>
        <p:spPr>
          <a:xfrm>
            <a:off x="1119188" y="1470754"/>
            <a:ext cx="4654420" cy="4401205"/>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Thanh AB tuyệt đối cứng được giữ cân bằng nằm ngang nhờ gối cố định A và thanh BD như hình vẽ. Thanh BD có mặt cắt hình tròn có đường kính d = 20 mm và được làm từ vật liệu có mô đun đàn hồi E = 150 GPa. Tính chuyển vị thẳng đứng của điểm C</a:t>
            </a:r>
          </a:p>
        </p:txBody>
      </p:sp>
    </p:spTree>
    <p:extLst>
      <p:ext uri="{BB962C8B-B14F-4D97-AF65-F5344CB8AC3E}">
        <p14:creationId xmlns:p14="http://schemas.microsoft.com/office/powerpoint/2010/main" val="25833517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63FF8E5-06DF-DE9C-0349-F7507054C6FC}"/>
              </a:ext>
            </a:extLst>
          </p:cNvPr>
          <p:cNvPicPr>
            <a:picLocks noChangeAspect="1"/>
          </p:cNvPicPr>
          <p:nvPr/>
        </p:nvPicPr>
        <p:blipFill>
          <a:blip r:embed="rId3"/>
          <a:stretch>
            <a:fillRect/>
          </a:stretch>
        </p:blipFill>
        <p:spPr>
          <a:xfrm>
            <a:off x="5224977" y="3383198"/>
            <a:ext cx="3919023" cy="2747500"/>
          </a:xfrm>
          <a:prstGeom prst="rect">
            <a:avLst/>
          </a:prstGeom>
        </p:spPr>
      </p:pic>
      <p:cxnSp>
        <p:nvCxnSpPr>
          <p:cNvPr id="19" name="Straight Arrow Connector 18">
            <a:extLst>
              <a:ext uri="{FF2B5EF4-FFF2-40B4-BE49-F238E27FC236}">
                <a16:creationId xmlns:a16="http://schemas.microsoft.com/office/drawing/2014/main" id="{4AC2EBEC-C272-3865-1A54-2F2F137FBA65}"/>
              </a:ext>
            </a:extLst>
          </p:cNvPr>
          <p:cNvCxnSpPr>
            <a:cxnSpLocks/>
          </p:cNvCxnSpPr>
          <p:nvPr/>
        </p:nvCxnSpPr>
        <p:spPr bwMode="auto">
          <a:xfrm flipV="1">
            <a:off x="5611453" y="4338626"/>
            <a:ext cx="0" cy="699796"/>
          </a:xfrm>
          <a:prstGeom prst="straightConnector1">
            <a:avLst/>
          </a:prstGeom>
          <a:noFill/>
          <a:ln w="38100" cap="flat" cmpd="sng" algn="ctr">
            <a:solidFill>
              <a:srgbClr val="FF000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93BAE71-DDD3-4D38-40B1-F3C285B5AFAA}"/>
              </a:ext>
            </a:extLst>
          </p:cNvPr>
          <p:cNvCxnSpPr>
            <a:cxnSpLocks/>
          </p:cNvCxnSpPr>
          <p:nvPr/>
        </p:nvCxnSpPr>
        <p:spPr bwMode="auto">
          <a:xfrm flipH="1">
            <a:off x="4987078" y="5038422"/>
            <a:ext cx="668274" cy="0"/>
          </a:xfrm>
          <a:prstGeom prst="straightConnector1">
            <a:avLst/>
          </a:prstGeom>
          <a:noFill/>
          <a:ln w="38100" cap="flat" cmpd="sng" algn="ctr">
            <a:solidFill>
              <a:srgbClr val="FF000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BA27A1C0-11EB-6925-503A-1B23F0A6336C}"/>
              </a:ext>
            </a:extLst>
          </p:cNvPr>
          <p:cNvCxnSpPr>
            <a:cxnSpLocks/>
          </p:cNvCxnSpPr>
          <p:nvPr/>
        </p:nvCxnSpPr>
        <p:spPr bwMode="auto">
          <a:xfrm flipH="1" flipV="1">
            <a:off x="7664963" y="4487917"/>
            <a:ext cx="1063690" cy="485191"/>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E86BF71F-45FB-113B-ABB5-D10D5ACF595D}"/>
              </a:ext>
            </a:extLst>
          </p:cNvPr>
          <p:cNvSpPr txBox="1"/>
          <p:nvPr/>
        </p:nvSpPr>
        <p:spPr>
          <a:xfrm>
            <a:off x="5655352" y="4107793"/>
            <a:ext cx="513183" cy="461665"/>
          </a:xfrm>
          <a:prstGeom prst="rect">
            <a:avLst/>
          </a:prstGeom>
          <a:noFill/>
        </p:spPr>
        <p:txBody>
          <a:bodyPr wrap="square" rtlCol="0">
            <a:spAutoFit/>
          </a:bodyPr>
          <a:lstStyle/>
          <a:p>
            <a:pPr algn="l"/>
            <a:r>
              <a:rPr lang="en-US" sz="2400">
                <a:solidFill>
                  <a:srgbClr val="FF0000"/>
                </a:solidFill>
                <a:latin typeface="Arial" panose="020B0604020202020204" pitchFamily="34" charset="0"/>
                <a:cs typeface="Arial" panose="020B0604020202020204" pitchFamily="34" charset="0"/>
              </a:rPr>
              <a:t>Y</a:t>
            </a:r>
            <a:r>
              <a:rPr lang="en-US" sz="2400" baseline="-25000">
                <a:solidFill>
                  <a:srgbClr val="FF0000"/>
                </a:solidFill>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2A7C886B-496E-B962-33BC-6641CE3DE0A5}"/>
              </a:ext>
            </a:extLst>
          </p:cNvPr>
          <p:cNvSpPr txBox="1"/>
          <p:nvPr/>
        </p:nvSpPr>
        <p:spPr>
          <a:xfrm>
            <a:off x="4987078" y="4526115"/>
            <a:ext cx="601825" cy="461665"/>
          </a:xfrm>
          <a:prstGeom prst="rect">
            <a:avLst/>
          </a:prstGeom>
          <a:noFill/>
        </p:spPr>
        <p:txBody>
          <a:bodyPr wrap="square" rtlCol="0">
            <a:spAutoFit/>
          </a:bodyPr>
          <a:lstStyle/>
          <a:p>
            <a:pPr algn="l"/>
            <a:r>
              <a:rPr lang="en-US" sz="2400">
                <a:solidFill>
                  <a:srgbClr val="FF0000"/>
                </a:solidFill>
                <a:latin typeface="Arial" panose="020B0604020202020204" pitchFamily="34" charset="0"/>
                <a:cs typeface="Arial" panose="020B0604020202020204" pitchFamily="34" charset="0"/>
              </a:rPr>
              <a:t>X</a:t>
            </a:r>
            <a:r>
              <a:rPr lang="en-US" sz="2400" baseline="-25000">
                <a:solidFill>
                  <a:srgbClr val="FF0000"/>
                </a:solidFill>
                <a:latin typeface="Arial" panose="020B0604020202020204" pitchFamily="34" charset="0"/>
                <a:cs typeface="Arial" panose="020B0604020202020204" pitchFamily="34" charset="0"/>
              </a:rPr>
              <a:t>A</a:t>
            </a:r>
          </a:p>
        </p:txBody>
      </p:sp>
      <p:sp>
        <p:nvSpPr>
          <p:cNvPr id="25" name="Arc 24">
            <a:extLst>
              <a:ext uri="{FF2B5EF4-FFF2-40B4-BE49-F238E27FC236}">
                <a16:creationId xmlns:a16="http://schemas.microsoft.com/office/drawing/2014/main" id="{B3C69D66-C76A-1BA0-0C66-27A5F685C638}"/>
              </a:ext>
            </a:extLst>
          </p:cNvPr>
          <p:cNvSpPr/>
          <p:nvPr/>
        </p:nvSpPr>
        <p:spPr bwMode="auto">
          <a:xfrm rot="12285724">
            <a:off x="7832893" y="4599355"/>
            <a:ext cx="650925" cy="616691"/>
          </a:xfrm>
          <a:prstGeom prst="arc">
            <a:avLst>
              <a:gd name="adj1" fmla="val 20000914"/>
              <a:gd name="adj2" fmla="val 224159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4E61D1CF-CC9E-DDC1-4537-6A856E7B28C9}"/>
              </a:ext>
            </a:extLst>
          </p:cNvPr>
          <p:cNvSpPr txBox="1"/>
          <p:nvPr/>
        </p:nvSpPr>
        <p:spPr>
          <a:xfrm>
            <a:off x="1119188" y="889752"/>
            <a:ext cx="7772400" cy="523875"/>
          </a:xfrm>
          <a:prstGeom prst="rect">
            <a:avLst/>
          </a:prstGeom>
          <a:noFill/>
        </p:spPr>
        <p:txBody>
          <a:bodyPr wrap="square" rtlCol="0">
            <a:spAutoFit/>
          </a:bodyPr>
          <a:lstStyle/>
          <a:p>
            <a:pPr algn="l"/>
            <a:r>
              <a:rPr lang="en-US" sz="2800" i="1">
                <a:solidFill>
                  <a:srgbClr val="0000FF"/>
                </a:solidFill>
                <a:latin typeface="Arial" panose="020B0604020202020204" pitchFamily="34" charset="0"/>
                <a:cs typeface="Arial" panose="020B0604020202020204" pitchFamily="34" charset="0"/>
              </a:rPr>
              <a:t>Tính chuyển vị bằng phương pháp năng lượng</a:t>
            </a:r>
          </a:p>
        </p:txBody>
      </p:sp>
      <p:pic>
        <p:nvPicPr>
          <p:cNvPr id="3" name="Picture 2">
            <a:extLst>
              <a:ext uri="{FF2B5EF4-FFF2-40B4-BE49-F238E27FC236}">
                <a16:creationId xmlns:a16="http://schemas.microsoft.com/office/drawing/2014/main" id="{D02D80B6-5B80-0259-2382-4C69A31A91F2}"/>
              </a:ext>
            </a:extLst>
          </p:cNvPr>
          <p:cNvPicPr>
            <a:picLocks noChangeAspect="1"/>
          </p:cNvPicPr>
          <p:nvPr/>
        </p:nvPicPr>
        <p:blipFill>
          <a:blip r:embed="rId3"/>
          <a:stretch>
            <a:fillRect/>
          </a:stretch>
        </p:blipFill>
        <p:spPr>
          <a:xfrm>
            <a:off x="5108479" y="1349240"/>
            <a:ext cx="3919023" cy="2747500"/>
          </a:xfrm>
          <a:prstGeom prst="rect">
            <a:avLst/>
          </a:prstGeom>
        </p:spPr>
      </p:pic>
      <p:cxnSp>
        <p:nvCxnSpPr>
          <p:cNvPr id="4" name="Straight Arrow Connector 3">
            <a:extLst>
              <a:ext uri="{FF2B5EF4-FFF2-40B4-BE49-F238E27FC236}">
                <a16:creationId xmlns:a16="http://schemas.microsoft.com/office/drawing/2014/main" id="{5652AC9C-81B2-DE4F-8F0D-BEDCAFECB18C}"/>
              </a:ext>
            </a:extLst>
          </p:cNvPr>
          <p:cNvCxnSpPr>
            <a:cxnSpLocks/>
          </p:cNvCxnSpPr>
          <p:nvPr/>
        </p:nvCxnSpPr>
        <p:spPr bwMode="auto">
          <a:xfrm flipV="1">
            <a:off x="5494955" y="2304668"/>
            <a:ext cx="0" cy="699796"/>
          </a:xfrm>
          <a:prstGeom prst="straightConnector1">
            <a:avLst/>
          </a:prstGeom>
          <a:noFill/>
          <a:ln w="38100" cap="flat" cmpd="sng" algn="ctr">
            <a:solidFill>
              <a:srgbClr val="FF0000"/>
            </a:solidFill>
            <a:prstDash val="solid"/>
            <a:round/>
            <a:headEnd type="none" w="med" len="med"/>
            <a:tailEnd type="triangle"/>
          </a:ln>
          <a:effectLst/>
        </p:spPr>
      </p:cxnSp>
      <p:cxnSp>
        <p:nvCxnSpPr>
          <p:cNvPr id="5" name="Straight Arrow Connector 4">
            <a:extLst>
              <a:ext uri="{FF2B5EF4-FFF2-40B4-BE49-F238E27FC236}">
                <a16:creationId xmlns:a16="http://schemas.microsoft.com/office/drawing/2014/main" id="{ABEEC1CF-9AC4-A076-ACB9-4FCCF7604B19}"/>
              </a:ext>
            </a:extLst>
          </p:cNvPr>
          <p:cNvCxnSpPr>
            <a:cxnSpLocks/>
          </p:cNvCxnSpPr>
          <p:nvPr/>
        </p:nvCxnSpPr>
        <p:spPr bwMode="auto">
          <a:xfrm flipH="1">
            <a:off x="4870580" y="3004464"/>
            <a:ext cx="668274" cy="0"/>
          </a:xfrm>
          <a:prstGeom prst="straightConnector1">
            <a:avLst/>
          </a:prstGeom>
          <a:noFill/>
          <a:ln w="38100" cap="flat" cmpd="sng" algn="ctr">
            <a:solidFill>
              <a:srgbClr val="FF0000"/>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F6B975E7-17DA-6428-BC84-1C48DEFA90A7}"/>
              </a:ext>
            </a:extLst>
          </p:cNvPr>
          <p:cNvCxnSpPr>
            <a:cxnSpLocks/>
          </p:cNvCxnSpPr>
          <p:nvPr/>
        </p:nvCxnSpPr>
        <p:spPr bwMode="auto">
          <a:xfrm flipH="1" flipV="1">
            <a:off x="7548465" y="2453959"/>
            <a:ext cx="1063690" cy="485191"/>
          </a:xfrm>
          <a:prstGeom prst="straightConnector1">
            <a:avLst/>
          </a:prstGeom>
          <a:noFill/>
          <a:ln w="38100" cap="flat" cmpd="sng" algn="ctr">
            <a:solidFill>
              <a:srgbClr val="FF0000"/>
            </a:solidFill>
            <a:prstDash val="solid"/>
            <a:round/>
            <a:headEnd type="none" w="med" len="med"/>
            <a:tailEnd type="triangle"/>
          </a:ln>
          <a:effectLst/>
        </p:spPr>
      </p:cxnSp>
      <p:sp>
        <p:nvSpPr>
          <p:cNvPr id="9" name="TextBox 8">
            <a:extLst>
              <a:ext uri="{FF2B5EF4-FFF2-40B4-BE49-F238E27FC236}">
                <a16:creationId xmlns:a16="http://schemas.microsoft.com/office/drawing/2014/main" id="{904718C4-D006-6F36-F441-09F72FAA3BAE}"/>
              </a:ext>
            </a:extLst>
          </p:cNvPr>
          <p:cNvSpPr txBox="1"/>
          <p:nvPr/>
        </p:nvSpPr>
        <p:spPr>
          <a:xfrm>
            <a:off x="5538854" y="2073835"/>
            <a:ext cx="513183" cy="461665"/>
          </a:xfrm>
          <a:prstGeom prst="rect">
            <a:avLst/>
          </a:prstGeom>
          <a:noFill/>
        </p:spPr>
        <p:txBody>
          <a:bodyPr wrap="square" rtlCol="0">
            <a:spAutoFit/>
          </a:bodyPr>
          <a:lstStyle/>
          <a:p>
            <a:pPr algn="l"/>
            <a:r>
              <a:rPr lang="en-US" sz="2400">
                <a:solidFill>
                  <a:srgbClr val="FF0000"/>
                </a:solidFill>
                <a:latin typeface="Arial" panose="020B0604020202020204" pitchFamily="34" charset="0"/>
                <a:cs typeface="Arial" panose="020B0604020202020204" pitchFamily="34" charset="0"/>
              </a:rPr>
              <a:t>Y</a:t>
            </a:r>
            <a:r>
              <a:rPr lang="en-US" sz="2400" baseline="-25000">
                <a:solidFill>
                  <a:srgbClr val="FF0000"/>
                </a:solidFill>
                <a:latin typeface="Arial" panose="020B0604020202020204" pitchFamily="34" charset="0"/>
                <a:cs typeface="Arial" panose="020B0604020202020204" pitchFamily="34" charset="0"/>
              </a:rPr>
              <a:t>A</a:t>
            </a:r>
          </a:p>
        </p:txBody>
      </p:sp>
      <p:sp>
        <p:nvSpPr>
          <p:cNvPr id="10" name="TextBox 9">
            <a:extLst>
              <a:ext uri="{FF2B5EF4-FFF2-40B4-BE49-F238E27FC236}">
                <a16:creationId xmlns:a16="http://schemas.microsoft.com/office/drawing/2014/main" id="{F2057545-3B6B-8FC2-8530-8D044FF0CF0A}"/>
              </a:ext>
            </a:extLst>
          </p:cNvPr>
          <p:cNvSpPr txBox="1"/>
          <p:nvPr/>
        </p:nvSpPr>
        <p:spPr>
          <a:xfrm>
            <a:off x="4870580" y="2492157"/>
            <a:ext cx="601825" cy="461665"/>
          </a:xfrm>
          <a:prstGeom prst="rect">
            <a:avLst/>
          </a:prstGeom>
          <a:noFill/>
        </p:spPr>
        <p:txBody>
          <a:bodyPr wrap="square" rtlCol="0">
            <a:spAutoFit/>
          </a:bodyPr>
          <a:lstStyle/>
          <a:p>
            <a:pPr algn="l"/>
            <a:r>
              <a:rPr lang="en-US" sz="2400">
                <a:solidFill>
                  <a:srgbClr val="FF0000"/>
                </a:solidFill>
                <a:latin typeface="Arial" panose="020B0604020202020204" pitchFamily="34" charset="0"/>
                <a:cs typeface="Arial" panose="020B0604020202020204" pitchFamily="34" charset="0"/>
              </a:rPr>
              <a:t>X</a:t>
            </a:r>
            <a:r>
              <a:rPr lang="en-US" sz="2400" baseline="-25000">
                <a:solidFill>
                  <a:srgbClr val="FF0000"/>
                </a:solidFill>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309BD69F-95FE-045A-580B-3D32EDD27B14}"/>
              </a:ext>
            </a:extLst>
          </p:cNvPr>
          <p:cNvSpPr txBox="1"/>
          <p:nvPr/>
        </p:nvSpPr>
        <p:spPr>
          <a:xfrm>
            <a:off x="7548465" y="1992294"/>
            <a:ext cx="601825" cy="461665"/>
          </a:xfrm>
          <a:prstGeom prst="rect">
            <a:avLst/>
          </a:prstGeom>
          <a:noFill/>
        </p:spPr>
        <p:txBody>
          <a:bodyPr wrap="square" rtlCol="0">
            <a:spAutoFit/>
          </a:bodyPr>
          <a:lstStyle/>
          <a:p>
            <a:pPr algn="l"/>
            <a:r>
              <a:rPr lang="en-US" sz="2400">
                <a:solidFill>
                  <a:srgbClr val="FF0000"/>
                </a:solidFill>
                <a:latin typeface="Arial" panose="020B0604020202020204" pitchFamily="34" charset="0"/>
                <a:cs typeface="Arial" panose="020B0604020202020204" pitchFamily="34" charset="0"/>
              </a:rPr>
              <a:t>N</a:t>
            </a:r>
            <a:r>
              <a:rPr lang="en-US" sz="2400" baseline="-25000">
                <a:solidFill>
                  <a:srgbClr val="FF0000"/>
                </a:solidFill>
                <a:latin typeface="Arial" panose="020B0604020202020204" pitchFamily="34" charset="0"/>
                <a:cs typeface="Arial" panose="020B0604020202020204" pitchFamily="34" charset="0"/>
              </a:rPr>
              <a:t>B</a:t>
            </a:r>
          </a:p>
        </p:txBody>
      </p:sp>
      <p:sp>
        <p:nvSpPr>
          <p:cNvPr id="12" name="Arc 11">
            <a:extLst>
              <a:ext uri="{FF2B5EF4-FFF2-40B4-BE49-F238E27FC236}">
                <a16:creationId xmlns:a16="http://schemas.microsoft.com/office/drawing/2014/main" id="{1E03AF72-B9E0-D5E1-C303-400DFA1EDD49}"/>
              </a:ext>
            </a:extLst>
          </p:cNvPr>
          <p:cNvSpPr/>
          <p:nvPr/>
        </p:nvSpPr>
        <p:spPr bwMode="auto">
          <a:xfrm rot="12285724">
            <a:off x="7716395" y="2565397"/>
            <a:ext cx="650925" cy="616691"/>
          </a:xfrm>
          <a:prstGeom prst="arc">
            <a:avLst>
              <a:gd name="adj1" fmla="val 20000914"/>
              <a:gd name="adj2" fmla="val 224159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3" name="TextBox 12">
            <a:extLst>
              <a:ext uri="{FF2B5EF4-FFF2-40B4-BE49-F238E27FC236}">
                <a16:creationId xmlns:a16="http://schemas.microsoft.com/office/drawing/2014/main" id="{0CC931C5-0E26-7BAC-88C2-A7AF25BAE72A}"/>
              </a:ext>
            </a:extLst>
          </p:cNvPr>
          <p:cNvSpPr txBox="1"/>
          <p:nvPr/>
        </p:nvSpPr>
        <p:spPr>
          <a:xfrm>
            <a:off x="990600" y="1349240"/>
            <a:ext cx="2916334"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1. Trạng thái “m”</a:t>
            </a:r>
          </a:p>
        </p:txBody>
      </p:sp>
      <p:sp>
        <p:nvSpPr>
          <p:cNvPr id="14" name="TextBox 13">
            <a:extLst>
              <a:ext uri="{FF2B5EF4-FFF2-40B4-BE49-F238E27FC236}">
                <a16:creationId xmlns:a16="http://schemas.microsoft.com/office/drawing/2014/main" id="{A53C47EE-176C-5E51-65E2-247E2A844B57}"/>
              </a:ext>
            </a:extLst>
          </p:cNvPr>
          <p:cNvSpPr txBox="1"/>
          <p:nvPr/>
        </p:nvSpPr>
        <p:spPr>
          <a:xfrm>
            <a:off x="1056013" y="1856175"/>
            <a:ext cx="3289527" cy="954107"/>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Xét cân bằng thanh cứng AB</a:t>
            </a:r>
          </a:p>
        </p:txBody>
      </p:sp>
      <p:graphicFrame>
        <p:nvGraphicFramePr>
          <p:cNvPr id="15" name="Object 14">
            <a:extLst>
              <a:ext uri="{FF2B5EF4-FFF2-40B4-BE49-F238E27FC236}">
                <a16:creationId xmlns:a16="http://schemas.microsoft.com/office/drawing/2014/main" id="{20F954A6-6EDF-1931-4E0E-52C0CBB57137}"/>
              </a:ext>
            </a:extLst>
          </p:cNvPr>
          <p:cNvGraphicFramePr>
            <a:graphicFrameLocks noChangeAspect="1"/>
          </p:cNvGraphicFramePr>
          <p:nvPr>
            <p:extLst>
              <p:ext uri="{D42A27DB-BD31-4B8C-83A1-F6EECF244321}">
                <p14:modId xmlns:p14="http://schemas.microsoft.com/office/powerpoint/2010/main" val="939688329"/>
              </p:ext>
            </p:extLst>
          </p:nvPr>
        </p:nvGraphicFramePr>
        <p:xfrm>
          <a:off x="1056013" y="2852635"/>
          <a:ext cx="1830063" cy="469247"/>
        </p:xfrm>
        <a:graphic>
          <a:graphicData uri="http://schemas.openxmlformats.org/presentationml/2006/ole">
            <mc:AlternateContent xmlns:mc="http://schemas.openxmlformats.org/markup-compatibility/2006">
              <mc:Choice xmlns:v="urn:schemas-microsoft-com:vml" Requires="v">
                <p:oleObj name="Equation" r:id="rId4" imgW="990360" imgH="253800" progId="Equation.DSMT4">
                  <p:embed/>
                </p:oleObj>
              </mc:Choice>
              <mc:Fallback>
                <p:oleObj name="Equation" r:id="rId4" imgW="990360" imgH="253800" progId="Equation.DSMT4">
                  <p:embed/>
                  <p:pic>
                    <p:nvPicPr>
                      <p:cNvPr id="0" name=""/>
                      <p:cNvPicPr/>
                      <p:nvPr/>
                    </p:nvPicPr>
                    <p:blipFill>
                      <a:blip r:embed="rId5"/>
                      <a:stretch>
                        <a:fillRect/>
                      </a:stretch>
                    </p:blipFill>
                    <p:spPr>
                      <a:xfrm>
                        <a:off x="1056013" y="2852635"/>
                        <a:ext cx="1830063" cy="469247"/>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BB1BFF2C-4966-E424-2CFB-2F50811551C2}"/>
              </a:ext>
            </a:extLst>
          </p:cNvPr>
          <p:cNvGraphicFramePr>
            <a:graphicFrameLocks noChangeAspect="1"/>
          </p:cNvGraphicFramePr>
          <p:nvPr>
            <p:extLst>
              <p:ext uri="{D42A27DB-BD31-4B8C-83A1-F6EECF244321}">
                <p14:modId xmlns:p14="http://schemas.microsoft.com/office/powerpoint/2010/main" val="3085102910"/>
              </p:ext>
            </p:extLst>
          </p:nvPr>
        </p:nvGraphicFramePr>
        <p:xfrm>
          <a:off x="965200" y="3486150"/>
          <a:ext cx="5308600" cy="457200"/>
        </p:xfrm>
        <a:graphic>
          <a:graphicData uri="http://schemas.openxmlformats.org/presentationml/2006/ole">
            <mc:AlternateContent xmlns:mc="http://schemas.openxmlformats.org/markup-compatibility/2006">
              <mc:Choice xmlns:v="urn:schemas-microsoft-com:vml" Requires="v">
                <p:oleObj name="Equation" r:id="rId6" imgW="2806560" imgH="241200" progId="Equation.DSMT4">
                  <p:embed/>
                </p:oleObj>
              </mc:Choice>
              <mc:Fallback>
                <p:oleObj name="Equation" r:id="rId6" imgW="2806560" imgH="241200" progId="Equation.DSMT4">
                  <p:embed/>
                  <p:pic>
                    <p:nvPicPr>
                      <p:cNvPr id="0" name=""/>
                      <p:cNvPicPr/>
                      <p:nvPr/>
                    </p:nvPicPr>
                    <p:blipFill>
                      <a:blip r:embed="rId7"/>
                      <a:stretch>
                        <a:fillRect/>
                      </a:stretch>
                    </p:blipFill>
                    <p:spPr>
                      <a:xfrm>
                        <a:off x="965200" y="3486150"/>
                        <a:ext cx="5308600" cy="457200"/>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D170012F-6829-E883-994C-CAE80FAAC9EC}"/>
              </a:ext>
            </a:extLst>
          </p:cNvPr>
          <p:cNvSpPr txBox="1"/>
          <p:nvPr/>
        </p:nvSpPr>
        <p:spPr>
          <a:xfrm>
            <a:off x="1061097" y="4011477"/>
            <a:ext cx="2845837"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2. Trạng thái “k”</a:t>
            </a:r>
          </a:p>
        </p:txBody>
      </p:sp>
      <p:sp>
        <p:nvSpPr>
          <p:cNvPr id="26" name="Rectangle 25">
            <a:extLst>
              <a:ext uri="{FF2B5EF4-FFF2-40B4-BE49-F238E27FC236}">
                <a16:creationId xmlns:a16="http://schemas.microsoft.com/office/drawing/2014/main" id="{883191F3-1CB1-9977-1F4C-FB1B8B374FC1}"/>
              </a:ext>
            </a:extLst>
          </p:cNvPr>
          <p:cNvSpPr/>
          <p:nvPr/>
        </p:nvSpPr>
        <p:spPr bwMode="auto">
          <a:xfrm>
            <a:off x="7742076" y="5203827"/>
            <a:ext cx="107301" cy="7201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28" name="Rectangle 27">
            <a:extLst>
              <a:ext uri="{FF2B5EF4-FFF2-40B4-BE49-F238E27FC236}">
                <a16:creationId xmlns:a16="http://schemas.microsoft.com/office/drawing/2014/main" id="{4D5D1D0F-D7D0-5746-DEFE-27A03AFA07D1}"/>
              </a:ext>
            </a:extLst>
          </p:cNvPr>
          <p:cNvSpPr/>
          <p:nvPr/>
        </p:nvSpPr>
        <p:spPr bwMode="auto">
          <a:xfrm>
            <a:off x="7710620" y="5799716"/>
            <a:ext cx="1180968" cy="2174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nvGrpSpPr>
          <p:cNvPr id="1024" name="Group 1023">
            <a:extLst>
              <a:ext uri="{FF2B5EF4-FFF2-40B4-BE49-F238E27FC236}">
                <a16:creationId xmlns:a16="http://schemas.microsoft.com/office/drawing/2014/main" id="{FA88C262-DB5D-A17B-1897-542101605DEF}"/>
              </a:ext>
            </a:extLst>
          </p:cNvPr>
          <p:cNvGrpSpPr/>
          <p:nvPr/>
        </p:nvGrpSpPr>
        <p:grpSpPr>
          <a:xfrm>
            <a:off x="7788167" y="5197403"/>
            <a:ext cx="930038" cy="841374"/>
            <a:chOff x="1828800" y="4861249"/>
            <a:chExt cx="930038" cy="841374"/>
          </a:xfrm>
        </p:grpSpPr>
        <p:cxnSp>
          <p:nvCxnSpPr>
            <p:cNvPr id="30" name="Straight Arrow Connector 29">
              <a:extLst>
                <a:ext uri="{FF2B5EF4-FFF2-40B4-BE49-F238E27FC236}">
                  <a16:creationId xmlns:a16="http://schemas.microsoft.com/office/drawing/2014/main" id="{37FAAC30-F6FA-0C32-89C2-43A86866ABAB}"/>
                </a:ext>
              </a:extLst>
            </p:cNvPr>
            <p:cNvCxnSpPr/>
            <p:nvPr/>
          </p:nvCxnSpPr>
          <p:spPr bwMode="auto">
            <a:xfrm>
              <a:off x="1828800" y="4861249"/>
              <a:ext cx="0" cy="746449"/>
            </a:xfrm>
            <a:prstGeom prst="straightConnector1">
              <a:avLst/>
            </a:prstGeom>
            <a:noFill/>
            <a:ln w="38100" cap="flat" cmpd="sng" algn="ctr">
              <a:solidFill>
                <a:srgbClr val="C00000"/>
              </a:solidFill>
              <a:prstDash val="solid"/>
              <a:round/>
              <a:headEnd type="none" w="med" len="med"/>
              <a:tailEnd type="triangle"/>
            </a:ln>
            <a:effectLst/>
          </p:spPr>
        </p:cxnSp>
        <p:sp>
          <p:nvSpPr>
            <p:cNvPr id="31" name="TextBox 30">
              <a:extLst>
                <a:ext uri="{FF2B5EF4-FFF2-40B4-BE49-F238E27FC236}">
                  <a16:creationId xmlns:a16="http://schemas.microsoft.com/office/drawing/2014/main" id="{3D767D29-4461-B385-E7E1-396592A5E950}"/>
                </a:ext>
              </a:extLst>
            </p:cNvPr>
            <p:cNvSpPr txBox="1"/>
            <p:nvPr/>
          </p:nvSpPr>
          <p:spPr>
            <a:xfrm>
              <a:off x="1897504" y="5240958"/>
              <a:ext cx="861334" cy="461665"/>
            </a:xfrm>
            <a:prstGeom prst="rect">
              <a:avLst/>
            </a:prstGeom>
            <a:noFill/>
          </p:spPr>
          <p:txBody>
            <a:bodyPr wrap="square" rtlCol="0">
              <a:spAutoFit/>
            </a:bodyPr>
            <a:lstStyle/>
            <a:p>
              <a:pPr algn="l"/>
              <a:r>
                <a:rPr lang="en-US" sz="2400">
                  <a:solidFill>
                    <a:srgbClr val="C00000"/>
                  </a:solidFill>
                  <a:latin typeface="Arial" panose="020B0604020202020204" pitchFamily="34" charset="0"/>
                  <a:cs typeface="Arial" panose="020B0604020202020204" pitchFamily="34" charset="0"/>
                </a:rPr>
                <a:t>P</a:t>
              </a:r>
              <a:r>
                <a:rPr lang="en-US" sz="2400" baseline="-25000">
                  <a:solidFill>
                    <a:srgbClr val="C00000"/>
                  </a:solidFill>
                  <a:latin typeface="Arial" panose="020B0604020202020204" pitchFamily="34" charset="0"/>
                  <a:cs typeface="Arial" panose="020B0604020202020204" pitchFamily="34" charset="0"/>
                </a:rPr>
                <a:t>k</a:t>
              </a:r>
              <a:r>
                <a:rPr lang="en-US" sz="2400">
                  <a:solidFill>
                    <a:srgbClr val="C00000"/>
                  </a:solidFill>
                  <a:latin typeface="Arial" panose="020B0604020202020204" pitchFamily="34" charset="0"/>
                  <a:cs typeface="Arial" panose="020B0604020202020204" pitchFamily="34" charset="0"/>
                </a:rPr>
                <a:t>=1</a:t>
              </a:r>
            </a:p>
          </p:txBody>
        </p:sp>
      </p:grpSp>
      <p:graphicFrame>
        <p:nvGraphicFramePr>
          <p:cNvPr id="1025" name="Object 1024">
            <a:extLst>
              <a:ext uri="{FF2B5EF4-FFF2-40B4-BE49-F238E27FC236}">
                <a16:creationId xmlns:a16="http://schemas.microsoft.com/office/drawing/2014/main" id="{8B304A17-CFC2-66AD-E056-098A688B1627}"/>
              </a:ext>
            </a:extLst>
          </p:cNvPr>
          <p:cNvGraphicFramePr>
            <a:graphicFrameLocks noChangeAspect="1"/>
          </p:cNvGraphicFramePr>
          <p:nvPr>
            <p:extLst>
              <p:ext uri="{D42A27DB-BD31-4B8C-83A1-F6EECF244321}">
                <p14:modId xmlns:p14="http://schemas.microsoft.com/office/powerpoint/2010/main" val="3899210269"/>
              </p:ext>
            </p:extLst>
          </p:nvPr>
        </p:nvGraphicFramePr>
        <p:xfrm>
          <a:off x="1062873" y="4667990"/>
          <a:ext cx="3807707" cy="1012688"/>
        </p:xfrm>
        <a:graphic>
          <a:graphicData uri="http://schemas.openxmlformats.org/presentationml/2006/ole">
            <mc:AlternateContent xmlns:mc="http://schemas.openxmlformats.org/markup-compatibility/2006">
              <mc:Choice xmlns:v="urn:schemas-microsoft-com:vml" Requires="v">
                <p:oleObj name="Equation" r:id="rId8" imgW="2387520" imgH="634680" progId="Equation.DSMT4">
                  <p:embed/>
                </p:oleObj>
              </mc:Choice>
              <mc:Fallback>
                <p:oleObj name="Equation" r:id="rId8" imgW="2387520" imgH="634680" progId="Equation.DSMT4">
                  <p:embed/>
                  <p:pic>
                    <p:nvPicPr>
                      <p:cNvPr id="0" name=""/>
                      <p:cNvPicPr/>
                      <p:nvPr/>
                    </p:nvPicPr>
                    <p:blipFill>
                      <a:blip r:embed="rId9"/>
                      <a:stretch>
                        <a:fillRect/>
                      </a:stretch>
                    </p:blipFill>
                    <p:spPr>
                      <a:xfrm>
                        <a:off x="1062873" y="4667990"/>
                        <a:ext cx="3807707" cy="1012688"/>
                      </a:xfrm>
                      <a:prstGeom prst="rect">
                        <a:avLst/>
                      </a:prstGeom>
                    </p:spPr>
                  </p:pic>
                </p:oleObj>
              </mc:Fallback>
            </mc:AlternateContent>
          </a:graphicData>
        </a:graphic>
      </p:graphicFrame>
      <p:graphicFrame>
        <p:nvGraphicFramePr>
          <p:cNvPr id="1026" name="Object 1025">
            <a:extLst>
              <a:ext uri="{FF2B5EF4-FFF2-40B4-BE49-F238E27FC236}">
                <a16:creationId xmlns:a16="http://schemas.microsoft.com/office/drawing/2014/main" id="{72DE637F-0DED-1E13-DFBC-23FB973D626A}"/>
              </a:ext>
            </a:extLst>
          </p:cNvPr>
          <p:cNvGraphicFramePr>
            <a:graphicFrameLocks noChangeAspect="1"/>
          </p:cNvGraphicFramePr>
          <p:nvPr>
            <p:extLst>
              <p:ext uri="{D42A27DB-BD31-4B8C-83A1-F6EECF244321}">
                <p14:modId xmlns:p14="http://schemas.microsoft.com/office/powerpoint/2010/main" val="2834111604"/>
              </p:ext>
            </p:extLst>
          </p:nvPr>
        </p:nvGraphicFramePr>
        <p:xfrm>
          <a:off x="7580730" y="4051575"/>
          <a:ext cx="506253" cy="534378"/>
        </p:xfrm>
        <a:graphic>
          <a:graphicData uri="http://schemas.openxmlformats.org/presentationml/2006/ole">
            <mc:AlternateContent xmlns:mc="http://schemas.openxmlformats.org/markup-compatibility/2006">
              <mc:Choice xmlns:v="urn:schemas-microsoft-com:vml" Requires="v">
                <p:oleObj name="Equation" r:id="rId10" imgW="228600" imgH="241200" progId="Equation.DSMT4">
                  <p:embed/>
                </p:oleObj>
              </mc:Choice>
              <mc:Fallback>
                <p:oleObj name="Equation" r:id="rId10" imgW="228600" imgH="241200" progId="Equation.DSMT4">
                  <p:embed/>
                  <p:pic>
                    <p:nvPicPr>
                      <p:cNvPr id="0" name=""/>
                      <p:cNvPicPr/>
                      <p:nvPr/>
                    </p:nvPicPr>
                    <p:blipFill>
                      <a:blip r:embed="rId11"/>
                      <a:stretch>
                        <a:fillRect/>
                      </a:stretch>
                    </p:blipFill>
                    <p:spPr>
                      <a:xfrm>
                        <a:off x="7580730" y="4051575"/>
                        <a:ext cx="506253" cy="534378"/>
                      </a:xfrm>
                      <a:prstGeom prst="rect">
                        <a:avLst/>
                      </a:prstGeom>
                    </p:spPr>
                  </p:pic>
                </p:oleObj>
              </mc:Fallback>
            </mc:AlternateContent>
          </a:graphicData>
        </a:graphic>
      </p:graphicFrame>
    </p:spTree>
    <p:extLst>
      <p:ext uri="{BB962C8B-B14F-4D97-AF65-F5344CB8AC3E}">
        <p14:creationId xmlns:p14="http://schemas.microsoft.com/office/powerpoint/2010/main" val="59332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024"/>
                                        </p:tgtEl>
                                        <p:attrNameLst>
                                          <p:attrName>style.visibility</p:attrName>
                                        </p:attrNameLst>
                                      </p:cBhvr>
                                      <p:to>
                                        <p:strVal val="visible"/>
                                      </p:to>
                                    </p:set>
                                    <p:animEffect transition="in" filter="wipe(up)">
                                      <p:cBhvr>
                                        <p:cTn id="13"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63FF8E5-06DF-DE9C-0349-F7507054C6FC}"/>
              </a:ext>
            </a:extLst>
          </p:cNvPr>
          <p:cNvPicPr>
            <a:picLocks noChangeAspect="1"/>
          </p:cNvPicPr>
          <p:nvPr/>
        </p:nvPicPr>
        <p:blipFill>
          <a:blip r:embed="rId3"/>
          <a:stretch>
            <a:fillRect/>
          </a:stretch>
        </p:blipFill>
        <p:spPr>
          <a:xfrm>
            <a:off x="5224977" y="845257"/>
            <a:ext cx="3919023" cy="2747500"/>
          </a:xfrm>
          <a:prstGeom prst="rect">
            <a:avLst/>
          </a:prstGeom>
        </p:spPr>
      </p:pic>
      <p:cxnSp>
        <p:nvCxnSpPr>
          <p:cNvPr id="19" name="Straight Arrow Connector 18">
            <a:extLst>
              <a:ext uri="{FF2B5EF4-FFF2-40B4-BE49-F238E27FC236}">
                <a16:creationId xmlns:a16="http://schemas.microsoft.com/office/drawing/2014/main" id="{4AC2EBEC-C272-3865-1A54-2F2F137FBA65}"/>
              </a:ext>
            </a:extLst>
          </p:cNvPr>
          <p:cNvCxnSpPr>
            <a:cxnSpLocks/>
          </p:cNvCxnSpPr>
          <p:nvPr/>
        </p:nvCxnSpPr>
        <p:spPr bwMode="auto">
          <a:xfrm flipV="1">
            <a:off x="5611453" y="1800685"/>
            <a:ext cx="0" cy="699796"/>
          </a:xfrm>
          <a:prstGeom prst="straightConnector1">
            <a:avLst/>
          </a:prstGeom>
          <a:noFill/>
          <a:ln w="38100" cap="flat" cmpd="sng" algn="ctr">
            <a:solidFill>
              <a:srgbClr val="FF000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93BAE71-DDD3-4D38-40B1-F3C285B5AFAA}"/>
              </a:ext>
            </a:extLst>
          </p:cNvPr>
          <p:cNvCxnSpPr>
            <a:cxnSpLocks/>
          </p:cNvCxnSpPr>
          <p:nvPr/>
        </p:nvCxnSpPr>
        <p:spPr bwMode="auto">
          <a:xfrm flipH="1">
            <a:off x="4987078" y="2500481"/>
            <a:ext cx="668274" cy="0"/>
          </a:xfrm>
          <a:prstGeom prst="straightConnector1">
            <a:avLst/>
          </a:prstGeom>
          <a:noFill/>
          <a:ln w="38100" cap="flat" cmpd="sng" algn="ctr">
            <a:solidFill>
              <a:srgbClr val="FF000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BA27A1C0-11EB-6925-503A-1B23F0A6336C}"/>
              </a:ext>
            </a:extLst>
          </p:cNvPr>
          <p:cNvCxnSpPr>
            <a:cxnSpLocks/>
          </p:cNvCxnSpPr>
          <p:nvPr/>
        </p:nvCxnSpPr>
        <p:spPr bwMode="auto">
          <a:xfrm flipH="1" flipV="1">
            <a:off x="7664963" y="1949976"/>
            <a:ext cx="1063690" cy="485191"/>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E86BF71F-45FB-113B-ABB5-D10D5ACF595D}"/>
              </a:ext>
            </a:extLst>
          </p:cNvPr>
          <p:cNvSpPr txBox="1"/>
          <p:nvPr/>
        </p:nvSpPr>
        <p:spPr>
          <a:xfrm>
            <a:off x="5655352" y="1569852"/>
            <a:ext cx="513183" cy="461665"/>
          </a:xfrm>
          <a:prstGeom prst="rect">
            <a:avLst/>
          </a:prstGeom>
          <a:noFill/>
        </p:spPr>
        <p:txBody>
          <a:bodyPr wrap="square" rtlCol="0">
            <a:spAutoFit/>
          </a:bodyPr>
          <a:lstStyle/>
          <a:p>
            <a:pPr algn="l"/>
            <a:r>
              <a:rPr lang="en-US" sz="2400">
                <a:solidFill>
                  <a:srgbClr val="FF0000"/>
                </a:solidFill>
                <a:latin typeface="Arial" panose="020B0604020202020204" pitchFamily="34" charset="0"/>
                <a:cs typeface="Arial" panose="020B0604020202020204" pitchFamily="34" charset="0"/>
              </a:rPr>
              <a:t>Y</a:t>
            </a:r>
            <a:r>
              <a:rPr lang="en-US" sz="2400" baseline="-25000">
                <a:solidFill>
                  <a:srgbClr val="FF0000"/>
                </a:solidFill>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2A7C886B-496E-B962-33BC-6641CE3DE0A5}"/>
              </a:ext>
            </a:extLst>
          </p:cNvPr>
          <p:cNvSpPr txBox="1"/>
          <p:nvPr/>
        </p:nvSpPr>
        <p:spPr>
          <a:xfrm>
            <a:off x="4987078" y="1988174"/>
            <a:ext cx="601825" cy="461665"/>
          </a:xfrm>
          <a:prstGeom prst="rect">
            <a:avLst/>
          </a:prstGeom>
          <a:noFill/>
        </p:spPr>
        <p:txBody>
          <a:bodyPr wrap="square" rtlCol="0">
            <a:spAutoFit/>
          </a:bodyPr>
          <a:lstStyle/>
          <a:p>
            <a:pPr algn="l"/>
            <a:r>
              <a:rPr lang="en-US" sz="2400">
                <a:solidFill>
                  <a:srgbClr val="FF0000"/>
                </a:solidFill>
                <a:latin typeface="Arial" panose="020B0604020202020204" pitchFamily="34" charset="0"/>
                <a:cs typeface="Arial" panose="020B0604020202020204" pitchFamily="34" charset="0"/>
              </a:rPr>
              <a:t>X</a:t>
            </a:r>
            <a:r>
              <a:rPr lang="en-US" sz="2400" baseline="-25000">
                <a:solidFill>
                  <a:srgbClr val="FF0000"/>
                </a:solidFill>
                <a:latin typeface="Arial" panose="020B0604020202020204" pitchFamily="34" charset="0"/>
                <a:cs typeface="Arial" panose="020B0604020202020204" pitchFamily="34" charset="0"/>
              </a:rPr>
              <a:t>A</a:t>
            </a:r>
          </a:p>
        </p:txBody>
      </p:sp>
      <p:sp>
        <p:nvSpPr>
          <p:cNvPr id="25" name="Arc 24">
            <a:extLst>
              <a:ext uri="{FF2B5EF4-FFF2-40B4-BE49-F238E27FC236}">
                <a16:creationId xmlns:a16="http://schemas.microsoft.com/office/drawing/2014/main" id="{B3C69D66-C76A-1BA0-0C66-27A5F685C638}"/>
              </a:ext>
            </a:extLst>
          </p:cNvPr>
          <p:cNvSpPr/>
          <p:nvPr/>
        </p:nvSpPr>
        <p:spPr bwMode="auto">
          <a:xfrm rot="12285724">
            <a:off x="7832893" y="2061414"/>
            <a:ext cx="650925" cy="616691"/>
          </a:xfrm>
          <a:prstGeom prst="arc">
            <a:avLst>
              <a:gd name="adj1" fmla="val 20000914"/>
              <a:gd name="adj2" fmla="val 224159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4E61D1CF-CC9E-DDC1-4537-6A856E7B28C9}"/>
              </a:ext>
            </a:extLst>
          </p:cNvPr>
          <p:cNvSpPr txBox="1"/>
          <p:nvPr/>
        </p:nvSpPr>
        <p:spPr>
          <a:xfrm>
            <a:off x="1119188" y="889752"/>
            <a:ext cx="7772400" cy="523875"/>
          </a:xfrm>
          <a:prstGeom prst="rect">
            <a:avLst/>
          </a:prstGeom>
          <a:noFill/>
        </p:spPr>
        <p:txBody>
          <a:bodyPr wrap="square" rtlCol="0">
            <a:spAutoFit/>
          </a:bodyPr>
          <a:lstStyle/>
          <a:p>
            <a:pPr algn="l"/>
            <a:r>
              <a:rPr lang="en-US" sz="2800" i="1">
                <a:solidFill>
                  <a:srgbClr val="0000FF"/>
                </a:solidFill>
                <a:latin typeface="Arial" panose="020B0604020202020204" pitchFamily="34" charset="0"/>
                <a:cs typeface="Arial" panose="020B0604020202020204" pitchFamily="34" charset="0"/>
              </a:rPr>
              <a:t>Tính chuyển vị bằng phương pháp năng lượng</a:t>
            </a:r>
          </a:p>
        </p:txBody>
      </p:sp>
      <p:sp>
        <p:nvSpPr>
          <p:cNvPr id="26" name="Rectangle 25">
            <a:extLst>
              <a:ext uri="{FF2B5EF4-FFF2-40B4-BE49-F238E27FC236}">
                <a16:creationId xmlns:a16="http://schemas.microsoft.com/office/drawing/2014/main" id="{883191F3-1CB1-9977-1F4C-FB1B8B374FC1}"/>
              </a:ext>
            </a:extLst>
          </p:cNvPr>
          <p:cNvSpPr/>
          <p:nvPr/>
        </p:nvSpPr>
        <p:spPr bwMode="auto">
          <a:xfrm>
            <a:off x="7742076" y="2665886"/>
            <a:ext cx="107301" cy="7201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28" name="Rectangle 27">
            <a:extLst>
              <a:ext uri="{FF2B5EF4-FFF2-40B4-BE49-F238E27FC236}">
                <a16:creationId xmlns:a16="http://schemas.microsoft.com/office/drawing/2014/main" id="{4D5D1D0F-D7D0-5746-DEFE-27A03AFA07D1}"/>
              </a:ext>
            </a:extLst>
          </p:cNvPr>
          <p:cNvSpPr/>
          <p:nvPr/>
        </p:nvSpPr>
        <p:spPr bwMode="auto">
          <a:xfrm>
            <a:off x="7710620" y="3261775"/>
            <a:ext cx="1180968" cy="2174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grpSp>
        <p:nvGrpSpPr>
          <p:cNvPr id="1024" name="Group 1023">
            <a:extLst>
              <a:ext uri="{FF2B5EF4-FFF2-40B4-BE49-F238E27FC236}">
                <a16:creationId xmlns:a16="http://schemas.microsoft.com/office/drawing/2014/main" id="{FA88C262-DB5D-A17B-1897-542101605DEF}"/>
              </a:ext>
            </a:extLst>
          </p:cNvPr>
          <p:cNvGrpSpPr/>
          <p:nvPr/>
        </p:nvGrpSpPr>
        <p:grpSpPr>
          <a:xfrm>
            <a:off x="7788167" y="2659462"/>
            <a:ext cx="930038" cy="841374"/>
            <a:chOff x="1828800" y="4861249"/>
            <a:chExt cx="930038" cy="841374"/>
          </a:xfrm>
        </p:grpSpPr>
        <p:cxnSp>
          <p:nvCxnSpPr>
            <p:cNvPr id="30" name="Straight Arrow Connector 29">
              <a:extLst>
                <a:ext uri="{FF2B5EF4-FFF2-40B4-BE49-F238E27FC236}">
                  <a16:creationId xmlns:a16="http://schemas.microsoft.com/office/drawing/2014/main" id="{37FAAC30-F6FA-0C32-89C2-43A86866ABAB}"/>
                </a:ext>
              </a:extLst>
            </p:cNvPr>
            <p:cNvCxnSpPr/>
            <p:nvPr/>
          </p:nvCxnSpPr>
          <p:spPr bwMode="auto">
            <a:xfrm>
              <a:off x="1828800" y="4861249"/>
              <a:ext cx="0" cy="746449"/>
            </a:xfrm>
            <a:prstGeom prst="straightConnector1">
              <a:avLst/>
            </a:prstGeom>
            <a:noFill/>
            <a:ln w="38100" cap="flat" cmpd="sng" algn="ctr">
              <a:solidFill>
                <a:srgbClr val="C00000"/>
              </a:solidFill>
              <a:prstDash val="solid"/>
              <a:round/>
              <a:headEnd type="none" w="med" len="med"/>
              <a:tailEnd type="triangle"/>
            </a:ln>
            <a:effectLst/>
          </p:spPr>
        </p:cxnSp>
        <p:sp>
          <p:nvSpPr>
            <p:cNvPr id="31" name="TextBox 30">
              <a:extLst>
                <a:ext uri="{FF2B5EF4-FFF2-40B4-BE49-F238E27FC236}">
                  <a16:creationId xmlns:a16="http://schemas.microsoft.com/office/drawing/2014/main" id="{3D767D29-4461-B385-E7E1-396592A5E950}"/>
                </a:ext>
              </a:extLst>
            </p:cNvPr>
            <p:cNvSpPr txBox="1"/>
            <p:nvPr/>
          </p:nvSpPr>
          <p:spPr>
            <a:xfrm>
              <a:off x="1897504" y="5240958"/>
              <a:ext cx="861334" cy="461665"/>
            </a:xfrm>
            <a:prstGeom prst="rect">
              <a:avLst/>
            </a:prstGeom>
            <a:noFill/>
          </p:spPr>
          <p:txBody>
            <a:bodyPr wrap="square" rtlCol="0">
              <a:spAutoFit/>
            </a:bodyPr>
            <a:lstStyle/>
            <a:p>
              <a:pPr algn="l"/>
              <a:r>
                <a:rPr lang="en-US" sz="2400">
                  <a:solidFill>
                    <a:srgbClr val="C00000"/>
                  </a:solidFill>
                  <a:latin typeface="Arial" panose="020B0604020202020204" pitchFamily="34" charset="0"/>
                  <a:cs typeface="Arial" panose="020B0604020202020204" pitchFamily="34" charset="0"/>
                </a:rPr>
                <a:t>P</a:t>
              </a:r>
              <a:r>
                <a:rPr lang="en-US" sz="2400" baseline="-25000">
                  <a:solidFill>
                    <a:srgbClr val="C00000"/>
                  </a:solidFill>
                  <a:latin typeface="Arial" panose="020B0604020202020204" pitchFamily="34" charset="0"/>
                  <a:cs typeface="Arial" panose="020B0604020202020204" pitchFamily="34" charset="0"/>
                </a:rPr>
                <a:t>k</a:t>
              </a:r>
              <a:r>
                <a:rPr lang="en-US" sz="2400">
                  <a:solidFill>
                    <a:srgbClr val="C00000"/>
                  </a:solidFill>
                  <a:latin typeface="Arial" panose="020B0604020202020204" pitchFamily="34" charset="0"/>
                  <a:cs typeface="Arial" panose="020B0604020202020204" pitchFamily="34" charset="0"/>
                </a:rPr>
                <a:t>=1</a:t>
              </a:r>
            </a:p>
          </p:txBody>
        </p:sp>
      </p:grpSp>
      <p:sp>
        <p:nvSpPr>
          <p:cNvPr id="6" name="TextBox 5">
            <a:extLst>
              <a:ext uri="{FF2B5EF4-FFF2-40B4-BE49-F238E27FC236}">
                <a16:creationId xmlns:a16="http://schemas.microsoft.com/office/drawing/2014/main" id="{4D4E37F8-70B3-D2B8-4CB7-569B49D2116C}"/>
              </a:ext>
            </a:extLst>
          </p:cNvPr>
          <p:cNvSpPr txBox="1"/>
          <p:nvPr/>
        </p:nvSpPr>
        <p:spPr>
          <a:xfrm>
            <a:off x="1113133" y="1420191"/>
            <a:ext cx="1905000"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 Tính</a:t>
            </a:r>
          </a:p>
        </p:txBody>
      </p:sp>
      <p:graphicFrame>
        <p:nvGraphicFramePr>
          <p:cNvPr id="7" name="Object 6">
            <a:extLst>
              <a:ext uri="{FF2B5EF4-FFF2-40B4-BE49-F238E27FC236}">
                <a16:creationId xmlns:a16="http://schemas.microsoft.com/office/drawing/2014/main" id="{EE713857-8584-AEA2-5E07-A14B4AD7906E}"/>
              </a:ext>
            </a:extLst>
          </p:cNvPr>
          <p:cNvGraphicFramePr>
            <a:graphicFrameLocks noChangeAspect="1"/>
          </p:cNvGraphicFramePr>
          <p:nvPr>
            <p:extLst>
              <p:ext uri="{D42A27DB-BD31-4B8C-83A1-F6EECF244321}">
                <p14:modId xmlns:p14="http://schemas.microsoft.com/office/powerpoint/2010/main" val="166231248"/>
              </p:ext>
            </p:extLst>
          </p:nvPr>
        </p:nvGraphicFramePr>
        <p:xfrm>
          <a:off x="1550013" y="3405911"/>
          <a:ext cx="7304087" cy="1295400"/>
        </p:xfrm>
        <a:graphic>
          <a:graphicData uri="http://schemas.openxmlformats.org/presentationml/2006/ole">
            <mc:AlternateContent xmlns:mc="http://schemas.openxmlformats.org/markup-compatibility/2006">
              <mc:Choice xmlns:v="urn:schemas-microsoft-com:vml" Requires="v">
                <p:oleObj name="Equation" r:id="rId4" imgW="3936960" imgH="698400" progId="Equation.DSMT4">
                  <p:embed/>
                </p:oleObj>
              </mc:Choice>
              <mc:Fallback>
                <p:oleObj name="Equation" r:id="rId4" imgW="3936960" imgH="698400" progId="Equation.DSMT4">
                  <p:embed/>
                  <p:pic>
                    <p:nvPicPr>
                      <p:cNvPr id="0" name=""/>
                      <p:cNvPicPr/>
                      <p:nvPr/>
                    </p:nvPicPr>
                    <p:blipFill>
                      <a:blip r:embed="rId5"/>
                      <a:stretch>
                        <a:fillRect/>
                      </a:stretch>
                    </p:blipFill>
                    <p:spPr>
                      <a:xfrm>
                        <a:off x="1550013" y="3405911"/>
                        <a:ext cx="7304087" cy="1295400"/>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8D81A061-5C40-8280-5ABE-CA7C3A1B0300}"/>
              </a:ext>
            </a:extLst>
          </p:cNvPr>
          <p:cNvGraphicFramePr>
            <a:graphicFrameLocks noChangeAspect="1"/>
          </p:cNvGraphicFramePr>
          <p:nvPr>
            <p:extLst>
              <p:ext uri="{D42A27DB-BD31-4B8C-83A1-F6EECF244321}">
                <p14:modId xmlns:p14="http://schemas.microsoft.com/office/powerpoint/2010/main" val="1141643055"/>
              </p:ext>
            </p:extLst>
          </p:nvPr>
        </p:nvGraphicFramePr>
        <p:xfrm>
          <a:off x="7685961" y="1488657"/>
          <a:ext cx="506253" cy="534378"/>
        </p:xfrm>
        <a:graphic>
          <a:graphicData uri="http://schemas.openxmlformats.org/presentationml/2006/ole">
            <mc:AlternateContent xmlns:mc="http://schemas.openxmlformats.org/markup-compatibility/2006">
              <mc:Choice xmlns:v="urn:schemas-microsoft-com:vml" Requires="v">
                <p:oleObj name="Equation" r:id="rId6" imgW="228600" imgH="241200" progId="Equation.DSMT4">
                  <p:embed/>
                </p:oleObj>
              </mc:Choice>
              <mc:Fallback>
                <p:oleObj name="Equation" r:id="rId6" imgW="228600" imgH="241200" progId="Equation.DSMT4">
                  <p:embed/>
                  <p:pic>
                    <p:nvPicPr>
                      <p:cNvPr id="1026" name="Object 1025">
                        <a:extLst>
                          <a:ext uri="{FF2B5EF4-FFF2-40B4-BE49-F238E27FC236}">
                            <a16:creationId xmlns:a16="http://schemas.microsoft.com/office/drawing/2014/main" id="{72DE637F-0DED-1E13-DFBC-23FB973D626A}"/>
                          </a:ext>
                        </a:extLst>
                      </p:cNvPr>
                      <p:cNvPicPr/>
                      <p:nvPr/>
                    </p:nvPicPr>
                    <p:blipFill>
                      <a:blip r:embed="rId7"/>
                      <a:stretch>
                        <a:fillRect/>
                      </a:stretch>
                    </p:blipFill>
                    <p:spPr>
                      <a:xfrm>
                        <a:off x="7685961" y="1488657"/>
                        <a:ext cx="506253" cy="534378"/>
                      </a:xfrm>
                      <a:prstGeom prst="rect">
                        <a:avLst/>
                      </a:prstGeom>
                    </p:spPr>
                  </p:pic>
                </p:oleObj>
              </mc:Fallback>
            </mc:AlternateContent>
          </a:graphicData>
        </a:graphic>
      </p:graphicFrame>
    </p:spTree>
    <p:extLst>
      <p:ext uri="{BB962C8B-B14F-4D97-AF65-F5344CB8AC3E}">
        <p14:creationId xmlns:p14="http://schemas.microsoft.com/office/powerpoint/2010/main" val="291320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024"/>
                                        </p:tgtEl>
                                        <p:attrNameLst>
                                          <p:attrName>style.visibility</p:attrName>
                                        </p:attrNameLst>
                                      </p:cBhvr>
                                      <p:to>
                                        <p:strVal val="visible"/>
                                      </p:to>
                                    </p:set>
                                    <p:animEffect transition="in" filter="wipe(up)">
                                      <p:cBhvr>
                                        <p:cTn id="13"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3" name="Picture 2">
            <a:extLst>
              <a:ext uri="{FF2B5EF4-FFF2-40B4-BE49-F238E27FC236}">
                <a16:creationId xmlns:a16="http://schemas.microsoft.com/office/drawing/2014/main" id="{D268CAD2-80C8-AB11-004C-6BF10C59BA76}"/>
              </a:ext>
            </a:extLst>
          </p:cNvPr>
          <p:cNvPicPr>
            <a:picLocks noChangeAspect="1"/>
          </p:cNvPicPr>
          <p:nvPr/>
        </p:nvPicPr>
        <p:blipFill>
          <a:blip r:embed="rId3"/>
          <a:stretch>
            <a:fillRect/>
          </a:stretch>
        </p:blipFill>
        <p:spPr>
          <a:xfrm>
            <a:off x="4232314" y="1088057"/>
            <a:ext cx="4807890" cy="2171305"/>
          </a:xfrm>
          <a:prstGeom prst="rect">
            <a:avLst/>
          </a:prstGeom>
        </p:spPr>
      </p:pic>
      <p:sp>
        <p:nvSpPr>
          <p:cNvPr id="4" name="TextBox 3">
            <a:extLst>
              <a:ext uri="{FF2B5EF4-FFF2-40B4-BE49-F238E27FC236}">
                <a16:creationId xmlns:a16="http://schemas.microsoft.com/office/drawing/2014/main" id="{CDA1B8A1-91E7-3569-0F7F-24578731B393}"/>
              </a:ext>
            </a:extLst>
          </p:cNvPr>
          <p:cNvSpPr txBox="1"/>
          <p:nvPr/>
        </p:nvSpPr>
        <p:spPr>
          <a:xfrm>
            <a:off x="1079679" y="985421"/>
            <a:ext cx="3124643" cy="2677656"/>
          </a:xfrm>
          <a:prstGeom prst="rect">
            <a:avLst/>
          </a:prstGeom>
          <a:noFill/>
        </p:spPr>
        <p:txBody>
          <a:bodyPr wrap="square" rtlCol="0">
            <a:spAutoFit/>
          </a:bodyPr>
          <a:lstStyle/>
          <a:p>
            <a:pPr algn="just"/>
            <a:r>
              <a:rPr lang="en-US" sz="2800">
                <a:latin typeface="Arial" panose="020B0604020202020204" pitchFamily="34" charset="0"/>
                <a:cs typeface="Arial" panose="020B0604020202020204" pitchFamily="34" charset="0"/>
              </a:rPr>
              <a:t>Thanh AD tuyệt đối cứng được giữ cân bằng nằm ngang nhờ gối cố định A và thanh BC như hình vẽ. </a:t>
            </a:r>
          </a:p>
        </p:txBody>
      </p:sp>
      <p:sp>
        <p:nvSpPr>
          <p:cNvPr id="6" name="TextBox 5">
            <a:extLst>
              <a:ext uri="{FF2B5EF4-FFF2-40B4-BE49-F238E27FC236}">
                <a16:creationId xmlns:a16="http://schemas.microsoft.com/office/drawing/2014/main" id="{62AC2C49-94D7-D8EF-F98C-068A090B34A0}"/>
              </a:ext>
            </a:extLst>
          </p:cNvPr>
          <p:cNvSpPr txBox="1"/>
          <p:nvPr/>
        </p:nvSpPr>
        <p:spPr>
          <a:xfrm>
            <a:off x="990600" y="3755409"/>
            <a:ext cx="8049604" cy="1815882"/>
          </a:xfrm>
          <a:prstGeom prst="rect">
            <a:avLst/>
          </a:prstGeom>
          <a:noFill/>
        </p:spPr>
        <p:txBody>
          <a:bodyPr wrap="square">
            <a:spAutoFit/>
          </a:bodyPr>
          <a:lstStyle/>
          <a:p>
            <a:pPr algn="just"/>
            <a:r>
              <a:rPr lang="en-US" sz="2800">
                <a:latin typeface="Arial" panose="020B0604020202020204" pitchFamily="34" charset="0"/>
                <a:cs typeface="Arial" panose="020B0604020202020204" pitchFamily="34" charset="0"/>
              </a:rPr>
              <a:t>Thanh BC có mặt cắt hình tròn đường kính d = 10mm và được làm từ vật liệu có mô đun đàn hồi E = 200 GPa. Tính chuyển vị thẳng đứng của điểm D </a:t>
            </a:r>
            <a:endParaRPr lang="en-US" sz="2800"/>
          </a:p>
        </p:txBody>
      </p:sp>
    </p:spTree>
    <p:extLst>
      <p:ext uri="{BB962C8B-B14F-4D97-AF65-F5344CB8AC3E}">
        <p14:creationId xmlns:p14="http://schemas.microsoft.com/office/powerpoint/2010/main" val="1634000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CA7252A-9ECD-D54C-DD11-CEB8C2EEA03C}"/>
              </a:ext>
            </a:extLst>
          </p:cNvPr>
          <p:cNvPicPr>
            <a:picLocks noChangeAspect="1"/>
          </p:cNvPicPr>
          <p:nvPr/>
        </p:nvPicPr>
        <p:blipFill>
          <a:blip r:embed="rId3"/>
          <a:stretch>
            <a:fillRect/>
          </a:stretch>
        </p:blipFill>
        <p:spPr>
          <a:xfrm>
            <a:off x="3265716" y="3209198"/>
            <a:ext cx="5669771" cy="2560542"/>
          </a:xfrm>
          <a:prstGeom prst="rect">
            <a:avLst/>
          </a:prstGeom>
        </p:spPr>
      </p:pic>
      <p:pic>
        <p:nvPicPr>
          <p:cNvPr id="5" name="Picture 4">
            <a:extLst>
              <a:ext uri="{FF2B5EF4-FFF2-40B4-BE49-F238E27FC236}">
                <a16:creationId xmlns:a16="http://schemas.microsoft.com/office/drawing/2014/main" id="{F825783A-D148-6F90-DDD1-08FD5F38A4DE}"/>
              </a:ext>
            </a:extLst>
          </p:cNvPr>
          <p:cNvPicPr>
            <a:picLocks noChangeAspect="1"/>
          </p:cNvPicPr>
          <p:nvPr/>
        </p:nvPicPr>
        <p:blipFill>
          <a:blip r:embed="rId4"/>
          <a:stretch>
            <a:fillRect/>
          </a:stretch>
        </p:blipFill>
        <p:spPr>
          <a:xfrm>
            <a:off x="3761371" y="869949"/>
            <a:ext cx="5027580" cy="2270520"/>
          </a:xfrm>
          <a:prstGeom prst="rect">
            <a:avLst/>
          </a:prstGeom>
        </p:spPr>
      </p:pic>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DB7DEA37-BCBC-F04F-FFE3-E14D3EDAADC7}"/>
              </a:ext>
            </a:extLst>
          </p:cNvPr>
          <p:cNvSpPr txBox="1"/>
          <p:nvPr/>
        </p:nvSpPr>
        <p:spPr>
          <a:xfrm>
            <a:off x="1119188" y="889752"/>
            <a:ext cx="7772400" cy="523875"/>
          </a:xfrm>
          <a:prstGeom prst="rect">
            <a:avLst/>
          </a:prstGeom>
          <a:noFill/>
        </p:spPr>
        <p:txBody>
          <a:bodyPr wrap="square" rtlCol="0">
            <a:spAutoFit/>
          </a:bodyPr>
          <a:lstStyle/>
          <a:p>
            <a:pPr algn="l"/>
            <a:r>
              <a:rPr lang="en-US" sz="2800" i="1">
                <a:solidFill>
                  <a:srgbClr val="0000FF"/>
                </a:solidFill>
                <a:latin typeface="Arial" panose="020B0604020202020204" pitchFamily="34" charset="0"/>
                <a:cs typeface="Arial" panose="020B0604020202020204" pitchFamily="34" charset="0"/>
              </a:rPr>
              <a:t>Tính chuyển vị bằng phương pháp năng lượng</a:t>
            </a:r>
          </a:p>
        </p:txBody>
      </p:sp>
      <p:sp>
        <p:nvSpPr>
          <p:cNvPr id="3" name="TextBox 2">
            <a:extLst>
              <a:ext uri="{FF2B5EF4-FFF2-40B4-BE49-F238E27FC236}">
                <a16:creationId xmlns:a16="http://schemas.microsoft.com/office/drawing/2014/main" id="{A195C96C-F870-6BD1-98DC-3A8FDF9F3488}"/>
              </a:ext>
            </a:extLst>
          </p:cNvPr>
          <p:cNvSpPr txBox="1"/>
          <p:nvPr/>
        </p:nvSpPr>
        <p:spPr>
          <a:xfrm>
            <a:off x="990600" y="1381269"/>
            <a:ext cx="3452812"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1. Lập trạng thái “m”</a:t>
            </a:r>
          </a:p>
        </p:txBody>
      </p:sp>
      <p:cxnSp>
        <p:nvCxnSpPr>
          <p:cNvPr id="7" name="Straight Arrow Connector 6">
            <a:extLst>
              <a:ext uri="{FF2B5EF4-FFF2-40B4-BE49-F238E27FC236}">
                <a16:creationId xmlns:a16="http://schemas.microsoft.com/office/drawing/2014/main" id="{C90A4F23-2031-53CA-64D1-9FB944E3E170}"/>
              </a:ext>
            </a:extLst>
          </p:cNvPr>
          <p:cNvCxnSpPr>
            <a:cxnSpLocks/>
          </p:cNvCxnSpPr>
          <p:nvPr/>
        </p:nvCxnSpPr>
        <p:spPr bwMode="auto">
          <a:xfrm flipV="1">
            <a:off x="4777274" y="1707502"/>
            <a:ext cx="0" cy="831468"/>
          </a:xfrm>
          <a:prstGeom prst="straightConnector1">
            <a:avLst/>
          </a:prstGeom>
          <a:noFill/>
          <a:ln w="38100" cap="flat" cmpd="sng" algn="ctr">
            <a:solidFill>
              <a:srgbClr val="C0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7A76636-2B3D-92D7-A6B0-E64F956ED7E4}"/>
              </a:ext>
            </a:extLst>
          </p:cNvPr>
          <p:cNvCxnSpPr/>
          <p:nvPr/>
        </p:nvCxnSpPr>
        <p:spPr bwMode="auto">
          <a:xfrm flipH="1">
            <a:off x="4116840" y="2538970"/>
            <a:ext cx="653143" cy="0"/>
          </a:xfrm>
          <a:prstGeom prst="straightConnector1">
            <a:avLst/>
          </a:prstGeom>
          <a:noFill/>
          <a:ln w="38100" cap="flat" cmpd="sng" algn="ctr">
            <a:solidFill>
              <a:srgbClr val="C00000"/>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A91DD95-152D-3AA6-6D51-7CA24C125D41}"/>
              </a:ext>
            </a:extLst>
          </p:cNvPr>
          <p:cNvCxnSpPr>
            <a:cxnSpLocks/>
          </p:cNvCxnSpPr>
          <p:nvPr/>
        </p:nvCxnSpPr>
        <p:spPr bwMode="auto">
          <a:xfrm flipH="1" flipV="1">
            <a:off x="5440104" y="1808094"/>
            <a:ext cx="1091682" cy="615820"/>
          </a:xfrm>
          <a:prstGeom prst="straightConnector1">
            <a:avLst/>
          </a:prstGeom>
          <a:noFill/>
          <a:ln w="38100" cap="flat" cmpd="sng" algn="ctr">
            <a:solidFill>
              <a:srgbClr val="C00000"/>
            </a:solidFill>
            <a:prstDash val="solid"/>
            <a:round/>
            <a:headEnd type="none" w="med" len="med"/>
            <a:tailEnd type="triangle"/>
          </a:ln>
          <a:effectLst/>
        </p:spPr>
      </p:cxnSp>
      <p:cxnSp>
        <p:nvCxnSpPr>
          <p:cNvPr id="16" name="Straight Connector 15">
            <a:extLst>
              <a:ext uri="{FF2B5EF4-FFF2-40B4-BE49-F238E27FC236}">
                <a16:creationId xmlns:a16="http://schemas.microsoft.com/office/drawing/2014/main" id="{A878D405-CB3D-ED95-EBBF-0BA7E3201B25}"/>
              </a:ext>
            </a:extLst>
          </p:cNvPr>
          <p:cNvCxnSpPr/>
          <p:nvPr/>
        </p:nvCxnSpPr>
        <p:spPr bwMode="auto">
          <a:xfrm flipH="1">
            <a:off x="5479274" y="2442576"/>
            <a:ext cx="1052512" cy="0"/>
          </a:xfrm>
          <a:prstGeom prst="line">
            <a:avLst/>
          </a:prstGeom>
          <a:noFill/>
          <a:ln w="28575" cap="flat" cmpd="sng" algn="ctr">
            <a:solidFill>
              <a:srgbClr val="C00000"/>
            </a:solidFill>
            <a:prstDash val="solid"/>
            <a:round/>
            <a:headEnd type="none" w="med" len="med"/>
            <a:tailEnd type="none" w="med" len="med"/>
          </a:ln>
          <a:effectLst/>
        </p:spPr>
      </p:cxnSp>
      <p:sp>
        <p:nvSpPr>
          <p:cNvPr id="17" name="Arc 16">
            <a:extLst>
              <a:ext uri="{FF2B5EF4-FFF2-40B4-BE49-F238E27FC236}">
                <a16:creationId xmlns:a16="http://schemas.microsoft.com/office/drawing/2014/main" id="{8CE8884F-7D7E-9862-0571-BAD6B7CC5350}"/>
              </a:ext>
            </a:extLst>
          </p:cNvPr>
          <p:cNvSpPr/>
          <p:nvPr/>
        </p:nvSpPr>
        <p:spPr bwMode="auto">
          <a:xfrm rot="14558037">
            <a:off x="6188539" y="1992755"/>
            <a:ext cx="1101013" cy="1126121"/>
          </a:xfrm>
          <a:prstGeom prst="arc">
            <a:avLst>
              <a:gd name="adj1" fmla="val 18494701"/>
              <a:gd name="adj2" fmla="val 19730391"/>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20" name="TextBox 19">
            <a:extLst>
              <a:ext uri="{FF2B5EF4-FFF2-40B4-BE49-F238E27FC236}">
                <a16:creationId xmlns:a16="http://schemas.microsoft.com/office/drawing/2014/main" id="{34F052CA-3793-5271-8F24-7D67D64C25A3}"/>
              </a:ext>
            </a:extLst>
          </p:cNvPr>
          <p:cNvSpPr txBox="1"/>
          <p:nvPr/>
        </p:nvSpPr>
        <p:spPr>
          <a:xfrm>
            <a:off x="6005530" y="2344017"/>
            <a:ext cx="634481"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sym typeface="Symbol" panose="05050102010706020507" pitchFamily="18" charset="2"/>
              </a:rPr>
              <a:t></a:t>
            </a:r>
            <a:endParaRPr lang="en-US" sz="2800">
              <a:solidFill>
                <a:srgbClr val="C00000"/>
              </a:solidFill>
              <a:latin typeface="Arial" panose="020B0604020202020204" pitchFamily="34" charset="0"/>
              <a:cs typeface="Arial" panose="020B0604020202020204" pitchFamily="34" charset="0"/>
            </a:endParaRPr>
          </a:p>
        </p:txBody>
      </p:sp>
      <p:graphicFrame>
        <p:nvGraphicFramePr>
          <p:cNvPr id="21" name="Object 20">
            <a:extLst>
              <a:ext uri="{FF2B5EF4-FFF2-40B4-BE49-F238E27FC236}">
                <a16:creationId xmlns:a16="http://schemas.microsoft.com/office/drawing/2014/main" id="{C53986A1-3FF2-8EBB-30F6-D8527AE30AB1}"/>
              </a:ext>
            </a:extLst>
          </p:cNvPr>
          <p:cNvGraphicFramePr>
            <a:graphicFrameLocks noChangeAspect="1"/>
          </p:cNvGraphicFramePr>
          <p:nvPr>
            <p:extLst>
              <p:ext uri="{D42A27DB-BD31-4B8C-83A1-F6EECF244321}">
                <p14:modId xmlns:p14="http://schemas.microsoft.com/office/powerpoint/2010/main" val="16442804"/>
              </p:ext>
            </p:extLst>
          </p:nvPr>
        </p:nvGraphicFramePr>
        <p:xfrm>
          <a:off x="1013202" y="2167285"/>
          <a:ext cx="3407607" cy="812410"/>
        </p:xfrm>
        <a:graphic>
          <a:graphicData uri="http://schemas.openxmlformats.org/presentationml/2006/ole">
            <mc:AlternateContent xmlns:mc="http://schemas.openxmlformats.org/markup-compatibility/2006">
              <mc:Choice xmlns:v="urn:schemas-microsoft-com:vml" Requires="v">
                <p:oleObj name="Equation" r:id="rId5" imgW="1917360" imgH="457200" progId="Equation.DSMT4">
                  <p:embed/>
                </p:oleObj>
              </mc:Choice>
              <mc:Fallback>
                <p:oleObj name="Equation" r:id="rId5" imgW="1917360" imgH="457200" progId="Equation.DSMT4">
                  <p:embed/>
                  <p:pic>
                    <p:nvPicPr>
                      <p:cNvPr id="0" name=""/>
                      <p:cNvPicPr/>
                      <p:nvPr/>
                    </p:nvPicPr>
                    <p:blipFill>
                      <a:blip r:embed="rId6"/>
                      <a:stretch>
                        <a:fillRect/>
                      </a:stretch>
                    </p:blipFill>
                    <p:spPr>
                      <a:xfrm>
                        <a:off x="1013202" y="2167285"/>
                        <a:ext cx="3407607" cy="812410"/>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556CA761-AF85-03B4-9195-A893E03D5E57}"/>
              </a:ext>
            </a:extLst>
          </p:cNvPr>
          <p:cNvGraphicFramePr>
            <a:graphicFrameLocks noChangeAspect="1"/>
          </p:cNvGraphicFramePr>
          <p:nvPr>
            <p:extLst>
              <p:ext uri="{D42A27DB-BD31-4B8C-83A1-F6EECF244321}">
                <p14:modId xmlns:p14="http://schemas.microsoft.com/office/powerpoint/2010/main" val="1694366169"/>
              </p:ext>
            </p:extLst>
          </p:nvPr>
        </p:nvGraphicFramePr>
        <p:xfrm>
          <a:off x="1064915" y="2994175"/>
          <a:ext cx="2088476" cy="810820"/>
        </p:xfrm>
        <a:graphic>
          <a:graphicData uri="http://schemas.openxmlformats.org/presentationml/2006/ole">
            <mc:AlternateContent xmlns:mc="http://schemas.openxmlformats.org/markup-compatibility/2006">
              <mc:Choice xmlns:v="urn:schemas-microsoft-com:vml" Requires="v">
                <p:oleObj name="Equation" r:id="rId7" imgW="1079280" imgH="419040" progId="Equation.DSMT4">
                  <p:embed/>
                </p:oleObj>
              </mc:Choice>
              <mc:Fallback>
                <p:oleObj name="Equation" r:id="rId7" imgW="1079280" imgH="419040" progId="Equation.DSMT4">
                  <p:embed/>
                  <p:pic>
                    <p:nvPicPr>
                      <p:cNvPr id="0" name=""/>
                      <p:cNvPicPr/>
                      <p:nvPr/>
                    </p:nvPicPr>
                    <p:blipFill>
                      <a:blip r:embed="rId8"/>
                      <a:stretch>
                        <a:fillRect/>
                      </a:stretch>
                    </p:blipFill>
                    <p:spPr>
                      <a:xfrm>
                        <a:off x="1064915" y="2994175"/>
                        <a:ext cx="2088476" cy="810820"/>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F4CC3B89-F04E-833D-B3B1-FE67A57F1D54}"/>
              </a:ext>
            </a:extLst>
          </p:cNvPr>
          <p:cNvGraphicFramePr>
            <a:graphicFrameLocks noChangeAspect="1"/>
          </p:cNvGraphicFramePr>
          <p:nvPr>
            <p:extLst>
              <p:ext uri="{D42A27DB-BD31-4B8C-83A1-F6EECF244321}">
                <p14:modId xmlns:p14="http://schemas.microsoft.com/office/powerpoint/2010/main" val="4116274951"/>
              </p:ext>
            </p:extLst>
          </p:nvPr>
        </p:nvGraphicFramePr>
        <p:xfrm>
          <a:off x="3256385" y="3164413"/>
          <a:ext cx="1520889" cy="421169"/>
        </p:xfrm>
        <a:graphic>
          <a:graphicData uri="http://schemas.openxmlformats.org/presentationml/2006/ole">
            <mc:AlternateContent xmlns:mc="http://schemas.openxmlformats.org/markup-compatibility/2006">
              <mc:Choice xmlns:v="urn:schemas-microsoft-com:vml" Requires="v">
                <p:oleObj name="Equation" r:id="rId9" imgW="825480" imgH="228600" progId="Equation.DSMT4">
                  <p:embed/>
                </p:oleObj>
              </mc:Choice>
              <mc:Fallback>
                <p:oleObj name="Equation" r:id="rId9" imgW="825480" imgH="228600" progId="Equation.DSMT4">
                  <p:embed/>
                  <p:pic>
                    <p:nvPicPr>
                      <p:cNvPr id="0" name=""/>
                      <p:cNvPicPr/>
                      <p:nvPr/>
                    </p:nvPicPr>
                    <p:blipFill>
                      <a:blip r:embed="rId10"/>
                      <a:stretch>
                        <a:fillRect/>
                      </a:stretch>
                    </p:blipFill>
                    <p:spPr>
                      <a:xfrm>
                        <a:off x="3256385" y="3164413"/>
                        <a:ext cx="1520889" cy="421169"/>
                      </a:xfrm>
                      <a:prstGeom prst="rect">
                        <a:avLst/>
                      </a:prstGeom>
                      <a:solidFill>
                        <a:schemeClr val="bg2">
                          <a:lumMod val="90000"/>
                        </a:schemeClr>
                      </a:solidFill>
                      <a:ln w="12700">
                        <a:solidFill>
                          <a:srgbClr val="C00000"/>
                        </a:solidFill>
                      </a:ln>
                    </p:spPr>
                  </p:pic>
                </p:oleObj>
              </mc:Fallback>
            </mc:AlternateContent>
          </a:graphicData>
        </a:graphic>
      </p:graphicFrame>
      <p:sp>
        <p:nvSpPr>
          <p:cNvPr id="24" name="TextBox 23">
            <a:extLst>
              <a:ext uri="{FF2B5EF4-FFF2-40B4-BE49-F238E27FC236}">
                <a16:creationId xmlns:a16="http://schemas.microsoft.com/office/drawing/2014/main" id="{30C89770-6FFC-C1CD-4399-24E89EB801BD}"/>
              </a:ext>
            </a:extLst>
          </p:cNvPr>
          <p:cNvSpPr txBox="1"/>
          <p:nvPr/>
        </p:nvSpPr>
        <p:spPr>
          <a:xfrm>
            <a:off x="957111" y="3877044"/>
            <a:ext cx="3452812"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2. Lập trạng thái “k”</a:t>
            </a:r>
          </a:p>
        </p:txBody>
      </p:sp>
      <p:cxnSp>
        <p:nvCxnSpPr>
          <p:cNvPr id="29" name="Straight Connector 28">
            <a:extLst>
              <a:ext uri="{FF2B5EF4-FFF2-40B4-BE49-F238E27FC236}">
                <a16:creationId xmlns:a16="http://schemas.microsoft.com/office/drawing/2014/main" id="{9F300E37-3B5D-BADD-B4A8-6F150264B99B}"/>
              </a:ext>
            </a:extLst>
          </p:cNvPr>
          <p:cNvCxnSpPr>
            <a:cxnSpLocks/>
          </p:cNvCxnSpPr>
          <p:nvPr/>
        </p:nvCxnSpPr>
        <p:spPr bwMode="auto">
          <a:xfrm>
            <a:off x="4345604" y="4898571"/>
            <a:ext cx="4369188" cy="0"/>
          </a:xfrm>
          <a:prstGeom prst="line">
            <a:avLst/>
          </a:prstGeom>
          <a:noFill/>
          <a:ln w="28575" cap="flat" cmpd="sng" algn="ctr">
            <a:solidFill>
              <a:schemeClr val="tx1"/>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794CA9E4-32A4-2616-23E2-DD92266BBE50}"/>
              </a:ext>
            </a:extLst>
          </p:cNvPr>
          <p:cNvCxnSpPr>
            <a:cxnSpLocks/>
          </p:cNvCxnSpPr>
          <p:nvPr/>
        </p:nvCxnSpPr>
        <p:spPr bwMode="auto">
          <a:xfrm flipV="1">
            <a:off x="4445371" y="4267050"/>
            <a:ext cx="0" cy="831468"/>
          </a:xfrm>
          <a:prstGeom prst="straightConnector1">
            <a:avLst/>
          </a:prstGeom>
          <a:noFill/>
          <a:ln w="38100" cap="flat" cmpd="sng" algn="ctr">
            <a:solidFill>
              <a:srgbClr val="C00000"/>
            </a:solidFill>
            <a:prstDash val="solid"/>
            <a:round/>
            <a:headEnd type="none" w="med" len="med"/>
            <a:tailEnd type="triangle"/>
          </a:ln>
          <a:effectLst/>
        </p:spPr>
      </p:cxnSp>
      <p:cxnSp>
        <p:nvCxnSpPr>
          <p:cNvPr id="1024" name="Straight Arrow Connector 1023">
            <a:extLst>
              <a:ext uri="{FF2B5EF4-FFF2-40B4-BE49-F238E27FC236}">
                <a16:creationId xmlns:a16="http://schemas.microsoft.com/office/drawing/2014/main" id="{661357A5-BCD6-2276-FAAE-D0E6AD40A4BA}"/>
              </a:ext>
            </a:extLst>
          </p:cNvPr>
          <p:cNvCxnSpPr/>
          <p:nvPr/>
        </p:nvCxnSpPr>
        <p:spPr bwMode="auto">
          <a:xfrm flipH="1">
            <a:off x="3784937" y="5098518"/>
            <a:ext cx="653143" cy="0"/>
          </a:xfrm>
          <a:prstGeom prst="straightConnector1">
            <a:avLst/>
          </a:prstGeom>
          <a:noFill/>
          <a:ln w="38100" cap="flat" cmpd="sng" algn="ctr">
            <a:solidFill>
              <a:srgbClr val="C00000"/>
            </a:solidFill>
            <a:prstDash val="solid"/>
            <a:round/>
            <a:headEnd type="none" w="med" len="med"/>
            <a:tailEnd type="triangle"/>
          </a:ln>
          <a:effectLst/>
        </p:spPr>
      </p:cxnSp>
      <p:cxnSp>
        <p:nvCxnSpPr>
          <p:cNvPr id="1025" name="Straight Arrow Connector 1024">
            <a:extLst>
              <a:ext uri="{FF2B5EF4-FFF2-40B4-BE49-F238E27FC236}">
                <a16:creationId xmlns:a16="http://schemas.microsoft.com/office/drawing/2014/main" id="{6F25A5D9-149B-9CD6-C51B-707FC7E1C8C3}"/>
              </a:ext>
            </a:extLst>
          </p:cNvPr>
          <p:cNvCxnSpPr>
            <a:cxnSpLocks/>
          </p:cNvCxnSpPr>
          <p:nvPr/>
        </p:nvCxnSpPr>
        <p:spPr bwMode="auto">
          <a:xfrm flipH="1" flipV="1">
            <a:off x="5472096" y="4414297"/>
            <a:ext cx="1091682" cy="615820"/>
          </a:xfrm>
          <a:prstGeom prst="straightConnector1">
            <a:avLst/>
          </a:prstGeom>
          <a:noFill/>
          <a:ln w="38100" cap="flat" cmpd="sng" algn="ctr">
            <a:solidFill>
              <a:srgbClr val="C00000"/>
            </a:solidFill>
            <a:prstDash val="solid"/>
            <a:round/>
            <a:headEnd type="none" w="med" len="med"/>
            <a:tailEnd type="triangle"/>
          </a:ln>
          <a:effectLst/>
        </p:spPr>
      </p:cxnSp>
      <p:cxnSp>
        <p:nvCxnSpPr>
          <p:cNvPr id="1026" name="Straight Connector 1025">
            <a:extLst>
              <a:ext uri="{FF2B5EF4-FFF2-40B4-BE49-F238E27FC236}">
                <a16:creationId xmlns:a16="http://schemas.microsoft.com/office/drawing/2014/main" id="{4673558F-F32A-408C-0C09-8AA73DFA45C6}"/>
              </a:ext>
            </a:extLst>
          </p:cNvPr>
          <p:cNvCxnSpPr/>
          <p:nvPr/>
        </p:nvCxnSpPr>
        <p:spPr bwMode="auto">
          <a:xfrm flipH="1">
            <a:off x="5511266" y="5048779"/>
            <a:ext cx="1052512" cy="0"/>
          </a:xfrm>
          <a:prstGeom prst="line">
            <a:avLst/>
          </a:prstGeom>
          <a:noFill/>
          <a:ln w="28575" cap="flat" cmpd="sng" algn="ctr">
            <a:solidFill>
              <a:srgbClr val="C00000"/>
            </a:solidFill>
            <a:prstDash val="solid"/>
            <a:round/>
            <a:headEnd type="none" w="med" len="med"/>
            <a:tailEnd type="none" w="med" len="med"/>
          </a:ln>
          <a:effectLst/>
        </p:spPr>
      </p:cxnSp>
      <p:sp>
        <p:nvSpPr>
          <p:cNvPr id="1028" name="TextBox 1027">
            <a:extLst>
              <a:ext uri="{FF2B5EF4-FFF2-40B4-BE49-F238E27FC236}">
                <a16:creationId xmlns:a16="http://schemas.microsoft.com/office/drawing/2014/main" id="{49A13FEC-5336-B7A5-59D3-9900229EEA1C}"/>
              </a:ext>
            </a:extLst>
          </p:cNvPr>
          <p:cNvSpPr txBox="1"/>
          <p:nvPr/>
        </p:nvSpPr>
        <p:spPr>
          <a:xfrm>
            <a:off x="6037522" y="4950220"/>
            <a:ext cx="634481"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sym typeface="Symbol" panose="05050102010706020507" pitchFamily="18" charset="2"/>
              </a:rPr>
              <a:t></a:t>
            </a:r>
            <a:endParaRPr lang="en-US" sz="2800">
              <a:solidFill>
                <a:srgbClr val="C00000"/>
              </a:solidFill>
              <a:latin typeface="Arial" panose="020B0604020202020204" pitchFamily="34" charset="0"/>
              <a:cs typeface="Arial" panose="020B0604020202020204" pitchFamily="34" charset="0"/>
            </a:endParaRPr>
          </a:p>
        </p:txBody>
      </p:sp>
      <p:sp>
        <p:nvSpPr>
          <p:cNvPr id="1030" name="Arc 1029">
            <a:extLst>
              <a:ext uri="{FF2B5EF4-FFF2-40B4-BE49-F238E27FC236}">
                <a16:creationId xmlns:a16="http://schemas.microsoft.com/office/drawing/2014/main" id="{78CD4F0C-C112-5B91-9050-206F85831A84}"/>
              </a:ext>
            </a:extLst>
          </p:cNvPr>
          <p:cNvSpPr/>
          <p:nvPr/>
        </p:nvSpPr>
        <p:spPr bwMode="auto">
          <a:xfrm rot="14558037">
            <a:off x="6169405" y="4576097"/>
            <a:ext cx="1101013" cy="1126121"/>
          </a:xfrm>
          <a:prstGeom prst="arc">
            <a:avLst>
              <a:gd name="adj1" fmla="val 18494701"/>
              <a:gd name="adj2" fmla="val 19730391"/>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1032" name="Straight Arrow Connector 1031">
            <a:extLst>
              <a:ext uri="{FF2B5EF4-FFF2-40B4-BE49-F238E27FC236}">
                <a16:creationId xmlns:a16="http://schemas.microsoft.com/office/drawing/2014/main" id="{97EFBB9D-9D23-66BD-B768-D53B166329AF}"/>
              </a:ext>
            </a:extLst>
          </p:cNvPr>
          <p:cNvCxnSpPr>
            <a:cxnSpLocks/>
          </p:cNvCxnSpPr>
          <p:nvPr/>
        </p:nvCxnSpPr>
        <p:spPr bwMode="auto">
          <a:xfrm>
            <a:off x="8714792" y="4079709"/>
            <a:ext cx="0" cy="819520"/>
          </a:xfrm>
          <a:prstGeom prst="straightConnector1">
            <a:avLst/>
          </a:prstGeom>
          <a:noFill/>
          <a:ln w="38100" cap="flat" cmpd="sng" algn="ctr">
            <a:solidFill>
              <a:srgbClr val="0000FF"/>
            </a:solidFill>
            <a:prstDash val="solid"/>
            <a:round/>
            <a:headEnd type="none" w="med" len="med"/>
            <a:tailEnd type="triangle"/>
          </a:ln>
          <a:effectLst/>
        </p:spPr>
      </p:cxnSp>
      <p:sp>
        <p:nvSpPr>
          <p:cNvPr id="1034" name="TextBox 1033">
            <a:extLst>
              <a:ext uri="{FF2B5EF4-FFF2-40B4-BE49-F238E27FC236}">
                <a16:creationId xmlns:a16="http://schemas.microsoft.com/office/drawing/2014/main" id="{78887315-2F0A-FF96-6639-24B29862B900}"/>
              </a:ext>
            </a:extLst>
          </p:cNvPr>
          <p:cNvSpPr txBox="1"/>
          <p:nvPr/>
        </p:nvSpPr>
        <p:spPr>
          <a:xfrm>
            <a:off x="7876352" y="3870222"/>
            <a:ext cx="912599" cy="461665"/>
          </a:xfrm>
          <a:prstGeom prst="rect">
            <a:avLst/>
          </a:prstGeom>
          <a:noFill/>
        </p:spPr>
        <p:txBody>
          <a:bodyPr wrap="square" rtlCol="0">
            <a:spAutoFit/>
          </a:bodyPr>
          <a:lstStyle/>
          <a:p>
            <a:pPr algn="l"/>
            <a:r>
              <a:rPr lang="en-US" sz="2400">
                <a:solidFill>
                  <a:srgbClr val="0000FF"/>
                </a:solidFill>
                <a:latin typeface="Arial" panose="020B0604020202020204" pitchFamily="34" charset="0"/>
                <a:cs typeface="Arial" panose="020B0604020202020204" pitchFamily="34" charset="0"/>
              </a:rPr>
              <a:t>P</a:t>
            </a:r>
            <a:r>
              <a:rPr lang="en-US" sz="2400" baseline="-25000">
                <a:solidFill>
                  <a:srgbClr val="0000FF"/>
                </a:solidFill>
                <a:latin typeface="Arial" panose="020B0604020202020204" pitchFamily="34" charset="0"/>
                <a:cs typeface="Arial" panose="020B0604020202020204" pitchFamily="34" charset="0"/>
              </a:rPr>
              <a:t>k</a:t>
            </a:r>
            <a:r>
              <a:rPr lang="en-US" sz="2400">
                <a:solidFill>
                  <a:srgbClr val="0000FF"/>
                </a:solidFill>
                <a:latin typeface="Arial" panose="020B0604020202020204" pitchFamily="34" charset="0"/>
                <a:cs typeface="Arial" panose="020B0604020202020204" pitchFamily="34" charset="0"/>
              </a:rPr>
              <a:t>=1</a:t>
            </a:r>
          </a:p>
        </p:txBody>
      </p:sp>
      <p:sp>
        <p:nvSpPr>
          <p:cNvPr id="1035" name="TextBox 1034">
            <a:extLst>
              <a:ext uri="{FF2B5EF4-FFF2-40B4-BE49-F238E27FC236}">
                <a16:creationId xmlns:a16="http://schemas.microsoft.com/office/drawing/2014/main" id="{BBFC1B35-5D81-2526-CBAC-4BB134F31C1A}"/>
              </a:ext>
            </a:extLst>
          </p:cNvPr>
          <p:cNvSpPr txBox="1"/>
          <p:nvPr/>
        </p:nvSpPr>
        <p:spPr>
          <a:xfrm>
            <a:off x="3908382" y="2053059"/>
            <a:ext cx="568361" cy="461665"/>
          </a:xfrm>
          <a:prstGeom prst="rect">
            <a:avLst/>
          </a:prstGeom>
          <a:noFill/>
        </p:spPr>
        <p:txBody>
          <a:bodyPr wrap="square" rtlCol="0">
            <a:spAutoFit/>
          </a:bodyPr>
          <a:lstStyle/>
          <a:p>
            <a:pPr algn="l"/>
            <a:r>
              <a:rPr lang="en-US" sz="2400">
                <a:solidFill>
                  <a:srgbClr val="C00000"/>
                </a:solidFill>
                <a:latin typeface="Arial" panose="020B0604020202020204" pitchFamily="34" charset="0"/>
                <a:cs typeface="Arial" panose="020B0604020202020204" pitchFamily="34" charset="0"/>
              </a:rPr>
              <a:t>X</a:t>
            </a:r>
            <a:r>
              <a:rPr lang="en-US" sz="2400" baseline="-25000">
                <a:solidFill>
                  <a:srgbClr val="C00000"/>
                </a:solidFill>
                <a:latin typeface="Arial" panose="020B0604020202020204" pitchFamily="34" charset="0"/>
                <a:cs typeface="Arial" panose="020B0604020202020204" pitchFamily="34" charset="0"/>
              </a:rPr>
              <a:t>A</a:t>
            </a:r>
          </a:p>
        </p:txBody>
      </p:sp>
      <p:sp>
        <p:nvSpPr>
          <p:cNvPr id="1036" name="TextBox 1035">
            <a:extLst>
              <a:ext uri="{FF2B5EF4-FFF2-40B4-BE49-F238E27FC236}">
                <a16:creationId xmlns:a16="http://schemas.microsoft.com/office/drawing/2014/main" id="{0E22CAEE-FB26-AB46-F02F-216F8F78CEAC}"/>
              </a:ext>
            </a:extLst>
          </p:cNvPr>
          <p:cNvSpPr txBox="1"/>
          <p:nvPr/>
        </p:nvSpPr>
        <p:spPr>
          <a:xfrm>
            <a:off x="4682221" y="1306069"/>
            <a:ext cx="568361" cy="461665"/>
          </a:xfrm>
          <a:prstGeom prst="rect">
            <a:avLst/>
          </a:prstGeom>
          <a:noFill/>
        </p:spPr>
        <p:txBody>
          <a:bodyPr wrap="square" rtlCol="0">
            <a:spAutoFit/>
          </a:bodyPr>
          <a:lstStyle/>
          <a:p>
            <a:pPr algn="l"/>
            <a:r>
              <a:rPr lang="en-US" sz="2400">
                <a:solidFill>
                  <a:srgbClr val="C00000"/>
                </a:solidFill>
                <a:latin typeface="Arial" panose="020B0604020202020204" pitchFamily="34" charset="0"/>
                <a:cs typeface="Arial" panose="020B0604020202020204" pitchFamily="34" charset="0"/>
              </a:rPr>
              <a:t>Y</a:t>
            </a:r>
            <a:r>
              <a:rPr lang="en-US" sz="2400" baseline="-25000">
                <a:solidFill>
                  <a:srgbClr val="C00000"/>
                </a:solidFill>
                <a:latin typeface="Arial" panose="020B0604020202020204" pitchFamily="34" charset="0"/>
                <a:cs typeface="Arial" panose="020B0604020202020204" pitchFamily="34" charset="0"/>
              </a:rPr>
              <a:t>A</a:t>
            </a:r>
          </a:p>
        </p:txBody>
      </p:sp>
      <p:sp>
        <p:nvSpPr>
          <p:cNvPr id="1037" name="TextBox 1036">
            <a:extLst>
              <a:ext uri="{FF2B5EF4-FFF2-40B4-BE49-F238E27FC236}">
                <a16:creationId xmlns:a16="http://schemas.microsoft.com/office/drawing/2014/main" id="{C0E47518-BD41-572B-E111-166102F51858}"/>
              </a:ext>
            </a:extLst>
          </p:cNvPr>
          <p:cNvSpPr txBox="1"/>
          <p:nvPr/>
        </p:nvSpPr>
        <p:spPr>
          <a:xfrm>
            <a:off x="5364262" y="1377314"/>
            <a:ext cx="568361" cy="461665"/>
          </a:xfrm>
          <a:prstGeom prst="rect">
            <a:avLst/>
          </a:prstGeom>
          <a:noFill/>
        </p:spPr>
        <p:txBody>
          <a:bodyPr wrap="square" rtlCol="0">
            <a:spAutoFit/>
          </a:bodyPr>
          <a:lstStyle/>
          <a:p>
            <a:pPr algn="l"/>
            <a:r>
              <a:rPr lang="en-US" sz="2400">
                <a:solidFill>
                  <a:srgbClr val="C00000"/>
                </a:solidFill>
                <a:latin typeface="Arial" panose="020B0604020202020204" pitchFamily="34" charset="0"/>
                <a:cs typeface="Arial" panose="020B0604020202020204" pitchFamily="34" charset="0"/>
              </a:rPr>
              <a:t>N</a:t>
            </a:r>
            <a:r>
              <a:rPr lang="en-US" sz="2400" baseline="-25000">
                <a:solidFill>
                  <a:srgbClr val="C00000"/>
                </a:solidFill>
                <a:latin typeface="Arial" panose="020B0604020202020204" pitchFamily="34" charset="0"/>
                <a:cs typeface="Arial" panose="020B0604020202020204" pitchFamily="34" charset="0"/>
              </a:rPr>
              <a:t>B</a:t>
            </a:r>
          </a:p>
        </p:txBody>
      </p:sp>
      <p:sp>
        <p:nvSpPr>
          <p:cNvPr id="1039" name="TextBox 1038">
            <a:extLst>
              <a:ext uri="{FF2B5EF4-FFF2-40B4-BE49-F238E27FC236}">
                <a16:creationId xmlns:a16="http://schemas.microsoft.com/office/drawing/2014/main" id="{F6BD1534-6576-0595-8F0B-78340DE9C498}"/>
              </a:ext>
            </a:extLst>
          </p:cNvPr>
          <p:cNvSpPr txBox="1"/>
          <p:nvPr/>
        </p:nvSpPr>
        <p:spPr>
          <a:xfrm>
            <a:off x="4440850" y="4293402"/>
            <a:ext cx="568361" cy="461665"/>
          </a:xfrm>
          <a:prstGeom prst="rect">
            <a:avLst/>
          </a:prstGeom>
          <a:noFill/>
        </p:spPr>
        <p:txBody>
          <a:bodyPr wrap="square" rtlCol="0">
            <a:spAutoFit/>
          </a:bodyPr>
          <a:lstStyle/>
          <a:p>
            <a:pPr algn="l"/>
            <a:r>
              <a:rPr lang="en-US" sz="2400">
                <a:solidFill>
                  <a:srgbClr val="C00000"/>
                </a:solidFill>
                <a:latin typeface="Arial" panose="020B0604020202020204" pitchFamily="34" charset="0"/>
                <a:cs typeface="Arial" panose="020B0604020202020204" pitchFamily="34" charset="0"/>
              </a:rPr>
              <a:t>Y</a:t>
            </a:r>
            <a:r>
              <a:rPr lang="en-US" sz="2400" baseline="-25000">
                <a:solidFill>
                  <a:srgbClr val="C00000"/>
                </a:solidFill>
                <a:latin typeface="Arial" panose="020B0604020202020204" pitchFamily="34" charset="0"/>
                <a:cs typeface="Arial" panose="020B0604020202020204" pitchFamily="34" charset="0"/>
              </a:rPr>
              <a:t>A</a:t>
            </a:r>
          </a:p>
        </p:txBody>
      </p:sp>
      <p:sp>
        <p:nvSpPr>
          <p:cNvPr id="1040" name="TextBox 1039">
            <a:extLst>
              <a:ext uri="{FF2B5EF4-FFF2-40B4-BE49-F238E27FC236}">
                <a16:creationId xmlns:a16="http://schemas.microsoft.com/office/drawing/2014/main" id="{57A74FFD-8586-7AE7-520D-E48CD6DC0042}"/>
              </a:ext>
            </a:extLst>
          </p:cNvPr>
          <p:cNvSpPr txBox="1"/>
          <p:nvPr/>
        </p:nvSpPr>
        <p:spPr>
          <a:xfrm>
            <a:off x="3732648" y="4602136"/>
            <a:ext cx="568361" cy="461665"/>
          </a:xfrm>
          <a:prstGeom prst="rect">
            <a:avLst/>
          </a:prstGeom>
          <a:noFill/>
        </p:spPr>
        <p:txBody>
          <a:bodyPr wrap="square" rtlCol="0">
            <a:spAutoFit/>
          </a:bodyPr>
          <a:lstStyle/>
          <a:p>
            <a:pPr algn="l"/>
            <a:r>
              <a:rPr lang="en-US" sz="2400">
                <a:solidFill>
                  <a:srgbClr val="C00000"/>
                </a:solidFill>
                <a:latin typeface="Arial" panose="020B0604020202020204" pitchFamily="34" charset="0"/>
                <a:cs typeface="Arial" panose="020B0604020202020204" pitchFamily="34" charset="0"/>
              </a:rPr>
              <a:t>X</a:t>
            </a:r>
            <a:r>
              <a:rPr lang="en-US" sz="2400" baseline="-25000">
                <a:solidFill>
                  <a:srgbClr val="C00000"/>
                </a:solidFill>
                <a:latin typeface="Arial" panose="020B0604020202020204" pitchFamily="34" charset="0"/>
                <a:cs typeface="Arial" panose="020B0604020202020204" pitchFamily="34" charset="0"/>
              </a:rPr>
              <a:t>A</a:t>
            </a:r>
          </a:p>
        </p:txBody>
      </p:sp>
      <p:graphicFrame>
        <p:nvGraphicFramePr>
          <p:cNvPr id="1041" name="Object 1040">
            <a:extLst>
              <a:ext uri="{FF2B5EF4-FFF2-40B4-BE49-F238E27FC236}">
                <a16:creationId xmlns:a16="http://schemas.microsoft.com/office/drawing/2014/main" id="{26E77CDF-6D65-E634-8A2D-DEF5245E5CB5}"/>
              </a:ext>
            </a:extLst>
          </p:cNvPr>
          <p:cNvGraphicFramePr>
            <a:graphicFrameLocks noChangeAspect="1"/>
          </p:cNvGraphicFramePr>
          <p:nvPr>
            <p:extLst>
              <p:ext uri="{D42A27DB-BD31-4B8C-83A1-F6EECF244321}">
                <p14:modId xmlns:p14="http://schemas.microsoft.com/office/powerpoint/2010/main" val="145480039"/>
              </p:ext>
            </p:extLst>
          </p:nvPr>
        </p:nvGraphicFramePr>
        <p:xfrm>
          <a:off x="5557737" y="3992435"/>
          <a:ext cx="525074" cy="554245"/>
        </p:xfrm>
        <a:graphic>
          <a:graphicData uri="http://schemas.openxmlformats.org/presentationml/2006/ole">
            <mc:AlternateContent xmlns:mc="http://schemas.openxmlformats.org/markup-compatibility/2006">
              <mc:Choice xmlns:v="urn:schemas-microsoft-com:vml" Requires="v">
                <p:oleObj name="Equation" r:id="rId11" imgW="228600" imgH="241200" progId="Equation.DSMT4">
                  <p:embed/>
                </p:oleObj>
              </mc:Choice>
              <mc:Fallback>
                <p:oleObj name="Equation" r:id="rId11" imgW="228600" imgH="241200" progId="Equation.DSMT4">
                  <p:embed/>
                  <p:pic>
                    <p:nvPicPr>
                      <p:cNvPr id="0" name=""/>
                      <p:cNvPicPr/>
                      <p:nvPr/>
                    </p:nvPicPr>
                    <p:blipFill>
                      <a:blip r:embed="rId12"/>
                      <a:stretch>
                        <a:fillRect/>
                      </a:stretch>
                    </p:blipFill>
                    <p:spPr>
                      <a:xfrm>
                        <a:off x="5557737" y="3992435"/>
                        <a:ext cx="525074" cy="554245"/>
                      </a:xfrm>
                      <a:prstGeom prst="rect">
                        <a:avLst/>
                      </a:prstGeom>
                    </p:spPr>
                  </p:pic>
                </p:oleObj>
              </mc:Fallback>
            </mc:AlternateContent>
          </a:graphicData>
        </a:graphic>
      </p:graphicFrame>
    </p:spTree>
    <p:extLst>
      <p:ext uri="{BB962C8B-B14F-4D97-AF65-F5344CB8AC3E}">
        <p14:creationId xmlns:p14="http://schemas.microsoft.com/office/powerpoint/2010/main" val="3610236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CA7252A-9ECD-D54C-DD11-CEB8C2EEA03C}"/>
              </a:ext>
            </a:extLst>
          </p:cNvPr>
          <p:cNvPicPr>
            <a:picLocks noChangeAspect="1"/>
          </p:cNvPicPr>
          <p:nvPr/>
        </p:nvPicPr>
        <p:blipFill>
          <a:blip r:embed="rId3"/>
          <a:stretch>
            <a:fillRect/>
          </a:stretch>
        </p:blipFill>
        <p:spPr>
          <a:xfrm>
            <a:off x="3265716" y="1072485"/>
            <a:ext cx="5669771" cy="2560542"/>
          </a:xfrm>
          <a:prstGeom prst="rect">
            <a:avLst/>
          </a:prstGeom>
        </p:spPr>
      </p:pic>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DB7DEA37-BCBC-F04F-FFE3-E14D3EDAADC7}"/>
              </a:ext>
            </a:extLst>
          </p:cNvPr>
          <p:cNvSpPr txBox="1"/>
          <p:nvPr/>
        </p:nvSpPr>
        <p:spPr>
          <a:xfrm>
            <a:off x="1119188" y="889752"/>
            <a:ext cx="7772400" cy="523875"/>
          </a:xfrm>
          <a:prstGeom prst="rect">
            <a:avLst/>
          </a:prstGeom>
          <a:noFill/>
        </p:spPr>
        <p:txBody>
          <a:bodyPr wrap="square" rtlCol="0">
            <a:spAutoFit/>
          </a:bodyPr>
          <a:lstStyle/>
          <a:p>
            <a:pPr algn="l"/>
            <a:r>
              <a:rPr lang="en-US" sz="2800" i="1">
                <a:solidFill>
                  <a:srgbClr val="0000FF"/>
                </a:solidFill>
                <a:latin typeface="Arial" panose="020B0604020202020204" pitchFamily="34" charset="0"/>
                <a:cs typeface="Arial" panose="020B0604020202020204" pitchFamily="34" charset="0"/>
              </a:rPr>
              <a:t>Tính chuyển vị bằng phương pháp năng lượng</a:t>
            </a:r>
          </a:p>
        </p:txBody>
      </p:sp>
      <p:sp>
        <p:nvSpPr>
          <p:cNvPr id="24" name="TextBox 23">
            <a:extLst>
              <a:ext uri="{FF2B5EF4-FFF2-40B4-BE49-F238E27FC236}">
                <a16:creationId xmlns:a16="http://schemas.microsoft.com/office/drawing/2014/main" id="{30C89770-6FFC-C1CD-4399-24E89EB801BD}"/>
              </a:ext>
            </a:extLst>
          </p:cNvPr>
          <p:cNvSpPr txBox="1"/>
          <p:nvPr/>
        </p:nvSpPr>
        <p:spPr>
          <a:xfrm>
            <a:off x="1119188" y="1404581"/>
            <a:ext cx="3452812"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2. Lập trạng thái “k”</a:t>
            </a:r>
          </a:p>
        </p:txBody>
      </p:sp>
      <p:cxnSp>
        <p:nvCxnSpPr>
          <p:cNvPr id="29" name="Straight Connector 28">
            <a:extLst>
              <a:ext uri="{FF2B5EF4-FFF2-40B4-BE49-F238E27FC236}">
                <a16:creationId xmlns:a16="http://schemas.microsoft.com/office/drawing/2014/main" id="{9F300E37-3B5D-BADD-B4A8-6F150264B99B}"/>
              </a:ext>
            </a:extLst>
          </p:cNvPr>
          <p:cNvCxnSpPr>
            <a:cxnSpLocks/>
          </p:cNvCxnSpPr>
          <p:nvPr/>
        </p:nvCxnSpPr>
        <p:spPr bwMode="auto">
          <a:xfrm>
            <a:off x="4345604" y="2761858"/>
            <a:ext cx="4369188" cy="0"/>
          </a:xfrm>
          <a:prstGeom prst="line">
            <a:avLst/>
          </a:prstGeom>
          <a:noFill/>
          <a:ln w="28575" cap="flat" cmpd="sng" algn="ctr">
            <a:solidFill>
              <a:schemeClr val="tx1"/>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794CA9E4-32A4-2616-23E2-DD92266BBE50}"/>
              </a:ext>
            </a:extLst>
          </p:cNvPr>
          <p:cNvCxnSpPr>
            <a:cxnSpLocks/>
          </p:cNvCxnSpPr>
          <p:nvPr/>
        </p:nvCxnSpPr>
        <p:spPr bwMode="auto">
          <a:xfrm flipV="1">
            <a:off x="4445371" y="2130337"/>
            <a:ext cx="0" cy="831468"/>
          </a:xfrm>
          <a:prstGeom prst="straightConnector1">
            <a:avLst/>
          </a:prstGeom>
          <a:noFill/>
          <a:ln w="38100" cap="flat" cmpd="sng" algn="ctr">
            <a:solidFill>
              <a:srgbClr val="C00000"/>
            </a:solidFill>
            <a:prstDash val="solid"/>
            <a:round/>
            <a:headEnd type="none" w="med" len="med"/>
            <a:tailEnd type="triangle"/>
          </a:ln>
          <a:effectLst/>
        </p:spPr>
      </p:cxnSp>
      <p:cxnSp>
        <p:nvCxnSpPr>
          <p:cNvPr id="1024" name="Straight Arrow Connector 1023">
            <a:extLst>
              <a:ext uri="{FF2B5EF4-FFF2-40B4-BE49-F238E27FC236}">
                <a16:creationId xmlns:a16="http://schemas.microsoft.com/office/drawing/2014/main" id="{661357A5-BCD6-2276-FAAE-D0E6AD40A4BA}"/>
              </a:ext>
            </a:extLst>
          </p:cNvPr>
          <p:cNvCxnSpPr/>
          <p:nvPr/>
        </p:nvCxnSpPr>
        <p:spPr bwMode="auto">
          <a:xfrm flipH="1">
            <a:off x="3784937" y="2961805"/>
            <a:ext cx="653143" cy="0"/>
          </a:xfrm>
          <a:prstGeom prst="straightConnector1">
            <a:avLst/>
          </a:prstGeom>
          <a:noFill/>
          <a:ln w="38100" cap="flat" cmpd="sng" algn="ctr">
            <a:solidFill>
              <a:srgbClr val="C00000"/>
            </a:solidFill>
            <a:prstDash val="solid"/>
            <a:round/>
            <a:headEnd type="none" w="med" len="med"/>
            <a:tailEnd type="triangle"/>
          </a:ln>
          <a:effectLst/>
        </p:spPr>
      </p:cxnSp>
      <p:cxnSp>
        <p:nvCxnSpPr>
          <p:cNvPr id="1025" name="Straight Arrow Connector 1024">
            <a:extLst>
              <a:ext uri="{FF2B5EF4-FFF2-40B4-BE49-F238E27FC236}">
                <a16:creationId xmlns:a16="http://schemas.microsoft.com/office/drawing/2014/main" id="{6F25A5D9-149B-9CD6-C51B-707FC7E1C8C3}"/>
              </a:ext>
            </a:extLst>
          </p:cNvPr>
          <p:cNvCxnSpPr>
            <a:cxnSpLocks/>
          </p:cNvCxnSpPr>
          <p:nvPr/>
        </p:nvCxnSpPr>
        <p:spPr bwMode="auto">
          <a:xfrm flipH="1" flipV="1">
            <a:off x="5472096" y="2277584"/>
            <a:ext cx="1091682" cy="615820"/>
          </a:xfrm>
          <a:prstGeom prst="straightConnector1">
            <a:avLst/>
          </a:prstGeom>
          <a:noFill/>
          <a:ln w="38100" cap="flat" cmpd="sng" algn="ctr">
            <a:solidFill>
              <a:srgbClr val="C00000"/>
            </a:solidFill>
            <a:prstDash val="solid"/>
            <a:round/>
            <a:headEnd type="none" w="med" len="med"/>
            <a:tailEnd type="triangle"/>
          </a:ln>
          <a:effectLst/>
        </p:spPr>
      </p:cxnSp>
      <p:cxnSp>
        <p:nvCxnSpPr>
          <p:cNvPr id="1026" name="Straight Connector 1025">
            <a:extLst>
              <a:ext uri="{FF2B5EF4-FFF2-40B4-BE49-F238E27FC236}">
                <a16:creationId xmlns:a16="http://schemas.microsoft.com/office/drawing/2014/main" id="{4673558F-F32A-408C-0C09-8AA73DFA45C6}"/>
              </a:ext>
            </a:extLst>
          </p:cNvPr>
          <p:cNvCxnSpPr/>
          <p:nvPr/>
        </p:nvCxnSpPr>
        <p:spPr bwMode="auto">
          <a:xfrm flipH="1">
            <a:off x="5511266" y="2912066"/>
            <a:ext cx="1052512" cy="0"/>
          </a:xfrm>
          <a:prstGeom prst="line">
            <a:avLst/>
          </a:prstGeom>
          <a:noFill/>
          <a:ln w="28575" cap="flat" cmpd="sng" algn="ctr">
            <a:solidFill>
              <a:srgbClr val="C00000"/>
            </a:solidFill>
            <a:prstDash val="solid"/>
            <a:round/>
            <a:headEnd type="none" w="med" len="med"/>
            <a:tailEnd type="none" w="med" len="med"/>
          </a:ln>
          <a:effectLst/>
        </p:spPr>
      </p:cxnSp>
      <p:sp>
        <p:nvSpPr>
          <p:cNvPr id="1028" name="TextBox 1027">
            <a:extLst>
              <a:ext uri="{FF2B5EF4-FFF2-40B4-BE49-F238E27FC236}">
                <a16:creationId xmlns:a16="http://schemas.microsoft.com/office/drawing/2014/main" id="{49A13FEC-5336-B7A5-59D3-9900229EEA1C}"/>
              </a:ext>
            </a:extLst>
          </p:cNvPr>
          <p:cNvSpPr txBox="1"/>
          <p:nvPr/>
        </p:nvSpPr>
        <p:spPr>
          <a:xfrm>
            <a:off x="6037522" y="2813507"/>
            <a:ext cx="634481" cy="523220"/>
          </a:xfrm>
          <a:prstGeom prst="rect">
            <a:avLst/>
          </a:prstGeom>
          <a:noFill/>
        </p:spPr>
        <p:txBody>
          <a:bodyPr wrap="square" rtlCol="0">
            <a:spAutoFit/>
          </a:bodyPr>
          <a:lstStyle/>
          <a:p>
            <a:pPr algn="l"/>
            <a:r>
              <a:rPr lang="en-US" sz="2800">
                <a:solidFill>
                  <a:srgbClr val="C00000"/>
                </a:solidFill>
                <a:latin typeface="Arial" panose="020B0604020202020204" pitchFamily="34" charset="0"/>
                <a:cs typeface="Arial" panose="020B0604020202020204" pitchFamily="34" charset="0"/>
                <a:sym typeface="Symbol" panose="05050102010706020507" pitchFamily="18" charset="2"/>
              </a:rPr>
              <a:t></a:t>
            </a:r>
            <a:endParaRPr lang="en-US" sz="2800">
              <a:solidFill>
                <a:srgbClr val="C00000"/>
              </a:solidFill>
              <a:latin typeface="Arial" panose="020B0604020202020204" pitchFamily="34" charset="0"/>
              <a:cs typeface="Arial" panose="020B0604020202020204" pitchFamily="34" charset="0"/>
            </a:endParaRPr>
          </a:p>
        </p:txBody>
      </p:sp>
      <p:sp>
        <p:nvSpPr>
          <p:cNvPr id="1030" name="Arc 1029">
            <a:extLst>
              <a:ext uri="{FF2B5EF4-FFF2-40B4-BE49-F238E27FC236}">
                <a16:creationId xmlns:a16="http://schemas.microsoft.com/office/drawing/2014/main" id="{78CD4F0C-C112-5B91-9050-206F85831A84}"/>
              </a:ext>
            </a:extLst>
          </p:cNvPr>
          <p:cNvSpPr/>
          <p:nvPr/>
        </p:nvSpPr>
        <p:spPr bwMode="auto">
          <a:xfrm rot="14558037">
            <a:off x="6169405" y="2439384"/>
            <a:ext cx="1101013" cy="1126121"/>
          </a:xfrm>
          <a:prstGeom prst="arc">
            <a:avLst>
              <a:gd name="adj1" fmla="val 18494701"/>
              <a:gd name="adj2" fmla="val 19730391"/>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cxnSp>
        <p:nvCxnSpPr>
          <p:cNvPr id="1032" name="Straight Arrow Connector 1031">
            <a:extLst>
              <a:ext uri="{FF2B5EF4-FFF2-40B4-BE49-F238E27FC236}">
                <a16:creationId xmlns:a16="http://schemas.microsoft.com/office/drawing/2014/main" id="{97EFBB9D-9D23-66BD-B768-D53B166329AF}"/>
              </a:ext>
            </a:extLst>
          </p:cNvPr>
          <p:cNvCxnSpPr>
            <a:cxnSpLocks/>
          </p:cNvCxnSpPr>
          <p:nvPr/>
        </p:nvCxnSpPr>
        <p:spPr bwMode="auto">
          <a:xfrm>
            <a:off x="8714792" y="1942996"/>
            <a:ext cx="0" cy="819520"/>
          </a:xfrm>
          <a:prstGeom prst="straightConnector1">
            <a:avLst/>
          </a:prstGeom>
          <a:noFill/>
          <a:ln w="38100" cap="flat" cmpd="sng" algn="ctr">
            <a:solidFill>
              <a:srgbClr val="0000FF"/>
            </a:solidFill>
            <a:prstDash val="solid"/>
            <a:round/>
            <a:headEnd type="none" w="med" len="med"/>
            <a:tailEnd type="triangle"/>
          </a:ln>
          <a:effectLst/>
        </p:spPr>
      </p:cxnSp>
      <p:sp>
        <p:nvSpPr>
          <p:cNvPr id="1034" name="TextBox 1033">
            <a:extLst>
              <a:ext uri="{FF2B5EF4-FFF2-40B4-BE49-F238E27FC236}">
                <a16:creationId xmlns:a16="http://schemas.microsoft.com/office/drawing/2014/main" id="{78887315-2F0A-FF96-6639-24B29862B900}"/>
              </a:ext>
            </a:extLst>
          </p:cNvPr>
          <p:cNvSpPr txBox="1"/>
          <p:nvPr/>
        </p:nvSpPr>
        <p:spPr>
          <a:xfrm>
            <a:off x="7876352" y="1733509"/>
            <a:ext cx="912599" cy="461665"/>
          </a:xfrm>
          <a:prstGeom prst="rect">
            <a:avLst/>
          </a:prstGeom>
          <a:noFill/>
        </p:spPr>
        <p:txBody>
          <a:bodyPr wrap="square" rtlCol="0">
            <a:spAutoFit/>
          </a:bodyPr>
          <a:lstStyle/>
          <a:p>
            <a:pPr algn="l"/>
            <a:r>
              <a:rPr lang="en-US" sz="2400">
                <a:solidFill>
                  <a:srgbClr val="0000FF"/>
                </a:solidFill>
                <a:latin typeface="Arial" panose="020B0604020202020204" pitchFamily="34" charset="0"/>
                <a:cs typeface="Arial" panose="020B0604020202020204" pitchFamily="34" charset="0"/>
              </a:rPr>
              <a:t>P</a:t>
            </a:r>
            <a:r>
              <a:rPr lang="en-US" sz="2400" baseline="-25000">
                <a:solidFill>
                  <a:srgbClr val="0000FF"/>
                </a:solidFill>
                <a:latin typeface="Arial" panose="020B0604020202020204" pitchFamily="34" charset="0"/>
                <a:cs typeface="Arial" panose="020B0604020202020204" pitchFamily="34" charset="0"/>
              </a:rPr>
              <a:t>k</a:t>
            </a:r>
            <a:r>
              <a:rPr lang="en-US" sz="2400">
                <a:solidFill>
                  <a:srgbClr val="0000FF"/>
                </a:solidFill>
                <a:latin typeface="Arial" panose="020B0604020202020204" pitchFamily="34" charset="0"/>
                <a:cs typeface="Arial" panose="020B0604020202020204" pitchFamily="34" charset="0"/>
              </a:rPr>
              <a:t>=1</a:t>
            </a:r>
          </a:p>
        </p:txBody>
      </p:sp>
      <p:sp>
        <p:nvSpPr>
          <p:cNvPr id="1039" name="TextBox 1038">
            <a:extLst>
              <a:ext uri="{FF2B5EF4-FFF2-40B4-BE49-F238E27FC236}">
                <a16:creationId xmlns:a16="http://schemas.microsoft.com/office/drawing/2014/main" id="{F6BD1534-6576-0595-8F0B-78340DE9C498}"/>
              </a:ext>
            </a:extLst>
          </p:cNvPr>
          <p:cNvSpPr txBox="1"/>
          <p:nvPr/>
        </p:nvSpPr>
        <p:spPr>
          <a:xfrm>
            <a:off x="4440850" y="2156689"/>
            <a:ext cx="568361" cy="461665"/>
          </a:xfrm>
          <a:prstGeom prst="rect">
            <a:avLst/>
          </a:prstGeom>
          <a:noFill/>
        </p:spPr>
        <p:txBody>
          <a:bodyPr wrap="square" rtlCol="0">
            <a:spAutoFit/>
          </a:bodyPr>
          <a:lstStyle/>
          <a:p>
            <a:pPr algn="l"/>
            <a:r>
              <a:rPr lang="en-US" sz="2400">
                <a:solidFill>
                  <a:srgbClr val="C00000"/>
                </a:solidFill>
                <a:latin typeface="Arial" panose="020B0604020202020204" pitchFamily="34" charset="0"/>
                <a:cs typeface="Arial" panose="020B0604020202020204" pitchFamily="34" charset="0"/>
              </a:rPr>
              <a:t>Y</a:t>
            </a:r>
            <a:r>
              <a:rPr lang="en-US" sz="2400" baseline="-25000">
                <a:solidFill>
                  <a:srgbClr val="C00000"/>
                </a:solidFill>
                <a:latin typeface="Arial" panose="020B0604020202020204" pitchFamily="34" charset="0"/>
                <a:cs typeface="Arial" panose="020B0604020202020204" pitchFamily="34" charset="0"/>
              </a:rPr>
              <a:t>A</a:t>
            </a:r>
          </a:p>
        </p:txBody>
      </p:sp>
      <p:sp>
        <p:nvSpPr>
          <p:cNvPr id="1040" name="TextBox 1039">
            <a:extLst>
              <a:ext uri="{FF2B5EF4-FFF2-40B4-BE49-F238E27FC236}">
                <a16:creationId xmlns:a16="http://schemas.microsoft.com/office/drawing/2014/main" id="{57A74FFD-8586-7AE7-520D-E48CD6DC0042}"/>
              </a:ext>
            </a:extLst>
          </p:cNvPr>
          <p:cNvSpPr txBox="1"/>
          <p:nvPr/>
        </p:nvSpPr>
        <p:spPr>
          <a:xfrm>
            <a:off x="3732648" y="2465423"/>
            <a:ext cx="568361" cy="461665"/>
          </a:xfrm>
          <a:prstGeom prst="rect">
            <a:avLst/>
          </a:prstGeom>
          <a:noFill/>
        </p:spPr>
        <p:txBody>
          <a:bodyPr wrap="square" rtlCol="0">
            <a:spAutoFit/>
          </a:bodyPr>
          <a:lstStyle/>
          <a:p>
            <a:pPr algn="l"/>
            <a:r>
              <a:rPr lang="en-US" sz="2400">
                <a:solidFill>
                  <a:srgbClr val="C00000"/>
                </a:solidFill>
                <a:latin typeface="Arial" panose="020B0604020202020204" pitchFamily="34" charset="0"/>
                <a:cs typeface="Arial" panose="020B0604020202020204" pitchFamily="34" charset="0"/>
              </a:rPr>
              <a:t>X</a:t>
            </a:r>
            <a:r>
              <a:rPr lang="en-US" sz="2400" baseline="-25000">
                <a:solidFill>
                  <a:srgbClr val="C00000"/>
                </a:solidFill>
                <a:latin typeface="Arial" panose="020B0604020202020204" pitchFamily="34" charset="0"/>
                <a:cs typeface="Arial" panose="020B0604020202020204" pitchFamily="34" charset="0"/>
              </a:rPr>
              <a:t>A</a:t>
            </a:r>
          </a:p>
        </p:txBody>
      </p:sp>
      <p:graphicFrame>
        <p:nvGraphicFramePr>
          <p:cNvPr id="1041" name="Object 1040">
            <a:extLst>
              <a:ext uri="{FF2B5EF4-FFF2-40B4-BE49-F238E27FC236}">
                <a16:creationId xmlns:a16="http://schemas.microsoft.com/office/drawing/2014/main" id="{26E77CDF-6D65-E634-8A2D-DEF5245E5CB5}"/>
              </a:ext>
            </a:extLst>
          </p:cNvPr>
          <p:cNvGraphicFramePr>
            <a:graphicFrameLocks noChangeAspect="1"/>
          </p:cNvGraphicFramePr>
          <p:nvPr>
            <p:extLst>
              <p:ext uri="{D42A27DB-BD31-4B8C-83A1-F6EECF244321}">
                <p14:modId xmlns:p14="http://schemas.microsoft.com/office/powerpoint/2010/main" val="3159282793"/>
              </p:ext>
            </p:extLst>
          </p:nvPr>
        </p:nvGraphicFramePr>
        <p:xfrm>
          <a:off x="5557737" y="1855722"/>
          <a:ext cx="525074" cy="554245"/>
        </p:xfrm>
        <a:graphic>
          <a:graphicData uri="http://schemas.openxmlformats.org/presentationml/2006/ole">
            <mc:AlternateContent xmlns:mc="http://schemas.openxmlformats.org/markup-compatibility/2006">
              <mc:Choice xmlns:v="urn:schemas-microsoft-com:vml" Requires="v">
                <p:oleObj name="Equation" r:id="rId4" imgW="228600" imgH="241200" progId="Equation.DSMT4">
                  <p:embed/>
                </p:oleObj>
              </mc:Choice>
              <mc:Fallback>
                <p:oleObj name="Equation" r:id="rId4" imgW="228600" imgH="241200" progId="Equation.DSMT4">
                  <p:embed/>
                  <p:pic>
                    <p:nvPicPr>
                      <p:cNvPr id="1041" name="Object 1040">
                        <a:extLst>
                          <a:ext uri="{FF2B5EF4-FFF2-40B4-BE49-F238E27FC236}">
                            <a16:creationId xmlns:a16="http://schemas.microsoft.com/office/drawing/2014/main" id="{26E77CDF-6D65-E634-8A2D-DEF5245E5CB5}"/>
                          </a:ext>
                        </a:extLst>
                      </p:cNvPr>
                      <p:cNvPicPr/>
                      <p:nvPr/>
                    </p:nvPicPr>
                    <p:blipFill>
                      <a:blip r:embed="rId5"/>
                      <a:stretch>
                        <a:fillRect/>
                      </a:stretch>
                    </p:blipFill>
                    <p:spPr>
                      <a:xfrm>
                        <a:off x="5557737" y="1855722"/>
                        <a:ext cx="525074" cy="55424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3EB88120-CD0C-0035-5768-E749F3C453D1}"/>
              </a:ext>
            </a:extLst>
          </p:cNvPr>
          <p:cNvGraphicFramePr>
            <a:graphicFrameLocks noChangeAspect="1"/>
          </p:cNvGraphicFramePr>
          <p:nvPr>
            <p:extLst>
              <p:ext uri="{D42A27DB-BD31-4B8C-83A1-F6EECF244321}">
                <p14:modId xmlns:p14="http://schemas.microsoft.com/office/powerpoint/2010/main" val="3169344913"/>
              </p:ext>
            </p:extLst>
          </p:nvPr>
        </p:nvGraphicFramePr>
        <p:xfrm>
          <a:off x="1261444" y="3392397"/>
          <a:ext cx="4296293" cy="1206824"/>
        </p:xfrm>
        <a:graphic>
          <a:graphicData uri="http://schemas.openxmlformats.org/presentationml/2006/ole">
            <mc:AlternateContent xmlns:mc="http://schemas.openxmlformats.org/markup-compatibility/2006">
              <mc:Choice xmlns:v="urn:schemas-microsoft-com:vml" Requires="v">
                <p:oleObj name="Equation" r:id="rId6" imgW="2260440" imgH="634680" progId="Equation.DSMT4">
                  <p:embed/>
                </p:oleObj>
              </mc:Choice>
              <mc:Fallback>
                <p:oleObj name="Equation" r:id="rId6" imgW="2260440" imgH="634680" progId="Equation.DSMT4">
                  <p:embed/>
                  <p:pic>
                    <p:nvPicPr>
                      <p:cNvPr id="0" name=""/>
                      <p:cNvPicPr/>
                      <p:nvPr/>
                    </p:nvPicPr>
                    <p:blipFill>
                      <a:blip r:embed="rId7"/>
                      <a:stretch>
                        <a:fillRect/>
                      </a:stretch>
                    </p:blipFill>
                    <p:spPr>
                      <a:xfrm>
                        <a:off x="1261444" y="3392397"/>
                        <a:ext cx="4296293" cy="120682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E9EC926A-F7E9-B49F-7547-C19011E42182}"/>
              </a:ext>
            </a:extLst>
          </p:cNvPr>
          <p:cNvSpPr txBox="1"/>
          <p:nvPr/>
        </p:nvSpPr>
        <p:spPr>
          <a:xfrm>
            <a:off x="990600" y="4506592"/>
            <a:ext cx="1614681"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3. Tính</a:t>
            </a:r>
          </a:p>
        </p:txBody>
      </p:sp>
      <p:graphicFrame>
        <p:nvGraphicFramePr>
          <p:cNvPr id="8" name="Object 7">
            <a:extLst>
              <a:ext uri="{FF2B5EF4-FFF2-40B4-BE49-F238E27FC236}">
                <a16:creationId xmlns:a16="http://schemas.microsoft.com/office/drawing/2014/main" id="{76FDF61C-A213-342E-D2D7-F7B981798BCA}"/>
              </a:ext>
            </a:extLst>
          </p:cNvPr>
          <p:cNvGraphicFramePr>
            <a:graphicFrameLocks noChangeAspect="1"/>
          </p:cNvGraphicFramePr>
          <p:nvPr>
            <p:extLst>
              <p:ext uri="{D42A27DB-BD31-4B8C-83A1-F6EECF244321}">
                <p14:modId xmlns:p14="http://schemas.microsoft.com/office/powerpoint/2010/main" val="2769062524"/>
              </p:ext>
            </p:extLst>
          </p:nvPr>
        </p:nvGraphicFramePr>
        <p:xfrm>
          <a:off x="1299199" y="4816426"/>
          <a:ext cx="6577153" cy="1247391"/>
        </p:xfrm>
        <a:graphic>
          <a:graphicData uri="http://schemas.openxmlformats.org/presentationml/2006/ole">
            <mc:AlternateContent xmlns:mc="http://schemas.openxmlformats.org/markup-compatibility/2006">
              <mc:Choice xmlns:v="urn:schemas-microsoft-com:vml" Requires="v">
                <p:oleObj name="Equation" r:id="rId8" imgW="3682800" imgH="698400" progId="Equation.DSMT4">
                  <p:embed/>
                </p:oleObj>
              </mc:Choice>
              <mc:Fallback>
                <p:oleObj name="Equation" r:id="rId8" imgW="3682800" imgH="698400" progId="Equation.DSMT4">
                  <p:embed/>
                  <p:pic>
                    <p:nvPicPr>
                      <p:cNvPr id="0" name=""/>
                      <p:cNvPicPr/>
                      <p:nvPr/>
                    </p:nvPicPr>
                    <p:blipFill>
                      <a:blip r:embed="rId9"/>
                      <a:stretch>
                        <a:fillRect/>
                      </a:stretch>
                    </p:blipFill>
                    <p:spPr>
                      <a:xfrm>
                        <a:off x="1299199" y="4816426"/>
                        <a:ext cx="6577153" cy="1247391"/>
                      </a:xfrm>
                      <a:prstGeom prst="rect">
                        <a:avLst/>
                      </a:prstGeom>
                    </p:spPr>
                  </p:pic>
                </p:oleObj>
              </mc:Fallback>
            </mc:AlternateContent>
          </a:graphicData>
        </a:graphic>
      </p:graphicFrame>
    </p:spTree>
    <p:extLst>
      <p:ext uri="{BB962C8B-B14F-4D97-AF65-F5344CB8AC3E}">
        <p14:creationId xmlns:p14="http://schemas.microsoft.com/office/powerpoint/2010/main" val="376243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165EFFAC-C994-6951-A247-383E839B57FA}"/>
              </a:ext>
            </a:extLst>
          </p:cNvPr>
          <p:cNvSpPr txBox="1"/>
          <p:nvPr/>
        </p:nvSpPr>
        <p:spPr>
          <a:xfrm>
            <a:off x="990600" y="1146406"/>
            <a:ext cx="5680788" cy="584775"/>
          </a:xfrm>
          <a:prstGeom prst="rect">
            <a:avLst/>
          </a:prstGeom>
          <a:noFill/>
        </p:spPr>
        <p:txBody>
          <a:bodyPr wrap="square">
            <a:spAutoFit/>
          </a:bodyPr>
          <a:lstStyle/>
          <a:p>
            <a:r>
              <a:rPr lang="en-US" sz="3200" i="0">
                <a:solidFill>
                  <a:srgbClr val="0000FF"/>
                </a:solidFill>
                <a:effectLst/>
                <a:latin typeface="Arial" panose="020B0604020202020204" pitchFamily="34" charset="0"/>
                <a:cs typeface="Arial" panose="020B0604020202020204" pitchFamily="34" charset="0"/>
              </a:rPr>
              <a:t>2.3. Biểu đồ lực dọc – Ví dụ 2</a:t>
            </a:r>
            <a:r>
              <a:rPr lang="en-US" sz="3200">
                <a:solidFill>
                  <a:srgbClr val="0000FF"/>
                </a:solidFill>
                <a:latin typeface="Arial" panose="020B0604020202020204" pitchFamily="34" charset="0"/>
                <a:cs typeface="Arial" panose="020B0604020202020204" pitchFamily="34" charset="0"/>
              </a:rPr>
              <a:t> </a:t>
            </a:r>
            <a:endParaRPr lang="en-US"/>
          </a:p>
        </p:txBody>
      </p:sp>
      <p:pic>
        <p:nvPicPr>
          <p:cNvPr id="7" name="Picture 6">
            <a:extLst>
              <a:ext uri="{FF2B5EF4-FFF2-40B4-BE49-F238E27FC236}">
                <a16:creationId xmlns:a16="http://schemas.microsoft.com/office/drawing/2014/main" id="{7354A2BD-2306-0DAF-C17E-A3AAC47D775B}"/>
              </a:ext>
            </a:extLst>
          </p:cNvPr>
          <p:cNvPicPr>
            <a:picLocks noChangeAspect="1"/>
          </p:cNvPicPr>
          <p:nvPr/>
        </p:nvPicPr>
        <p:blipFill>
          <a:blip r:embed="rId3"/>
          <a:stretch>
            <a:fillRect/>
          </a:stretch>
        </p:blipFill>
        <p:spPr>
          <a:xfrm>
            <a:off x="1054359" y="1799443"/>
            <a:ext cx="7780694" cy="3795089"/>
          </a:xfrm>
          <a:prstGeom prst="rect">
            <a:avLst/>
          </a:prstGeom>
        </p:spPr>
      </p:pic>
    </p:spTree>
    <p:extLst>
      <p:ext uri="{BB962C8B-B14F-4D97-AF65-F5344CB8AC3E}">
        <p14:creationId xmlns:p14="http://schemas.microsoft.com/office/powerpoint/2010/main" val="9314726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4" name="TextBox 3">
            <a:extLst>
              <a:ext uri="{FF2B5EF4-FFF2-40B4-BE49-F238E27FC236}">
                <a16:creationId xmlns:a16="http://schemas.microsoft.com/office/drawing/2014/main" id="{5AD014B1-6989-CB46-18D4-78E0E8B6FB75}"/>
              </a:ext>
            </a:extLst>
          </p:cNvPr>
          <p:cNvSpPr txBox="1"/>
          <p:nvPr/>
        </p:nvSpPr>
        <p:spPr>
          <a:xfrm>
            <a:off x="3200402" y="938211"/>
            <a:ext cx="3498978" cy="523220"/>
          </a:xfrm>
          <a:prstGeom prst="rect">
            <a:avLst/>
          </a:prstGeom>
          <a:noFill/>
        </p:spPr>
        <p:txBody>
          <a:bodyPr wrap="square">
            <a:spAutoFit/>
          </a:bodyPr>
          <a:lstStyle/>
          <a:p>
            <a:r>
              <a:rPr lang="en-US" sz="2800">
                <a:solidFill>
                  <a:srgbClr val="0000FF"/>
                </a:solidFill>
                <a:latin typeface="Arial" panose="020B0604020202020204" pitchFamily="34" charset="0"/>
                <a:cs typeface="Arial" panose="020B0604020202020204" pitchFamily="34" charset="0"/>
              </a:rPr>
              <a:t>2. 22. Hệ số Poisson </a:t>
            </a:r>
          </a:p>
        </p:txBody>
      </p:sp>
      <p:pic>
        <p:nvPicPr>
          <p:cNvPr id="6" name="Picture 5">
            <a:extLst>
              <a:ext uri="{FF2B5EF4-FFF2-40B4-BE49-F238E27FC236}">
                <a16:creationId xmlns:a16="http://schemas.microsoft.com/office/drawing/2014/main" id="{E8A7C995-20E2-BD0D-57C4-09CF07352BA2}"/>
              </a:ext>
            </a:extLst>
          </p:cNvPr>
          <p:cNvPicPr>
            <a:picLocks noChangeAspect="1"/>
          </p:cNvPicPr>
          <p:nvPr/>
        </p:nvPicPr>
        <p:blipFill>
          <a:blip r:embed="rId3"/>
          <a:stretch>
            <a:fillRect/>
          </a:stretch>
        </p:blipFill>
        <p:spPr>
          <a:xfrm>
            <a:off x="1119188" y="1515373"/>
            <a:ext cx="7003387" cy="4679085"/>
          </a:xfrm>
          <a:prstGeom prst="rect">
            <a:avLst/>
          </a:prstGeom>
        </p:spPr>
      </p:pic>
    </p:spTree>
    <p:extLst>
      <p:ext uri="{BB962C8B-B14F-4D97-AF65-F5344CB8AC3E}">
        <p14:creationId xmlns:p14="http://schemas.microsoft.com/office/powerpoint/2010/main" val="5259421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3" name="TextBox 2">
            <a:extLst>
              <a:ext uri="{FF2B5EF4-FFF2-40B4-BE49-F238E27FC236}">
                <a16:creationId xmlns:a16="http://schemas.microsoft.com/office/drawing/2014/main" id="{F201C4F9-D861-6BE5-5A52-675E6A1B1ED4}"/>
              </a:ext>
            </a:extLst>
          </p:cNvPr>
          <p:cNvSpPr txBox="1"/>
          <p:nvPr/>
        </p:nvSpPr>
        <p:spPr>
          <a:xfrm>
            <a:off x="3200402" y="938211"/>
            <a:ext cx="3498978" cy="523220"/>
          </a:xfrm>
          <a:prstGeom prst="rect">
            <a:avLst/>
          </a:prstGeom>
          <a:noFill/>
        </p:spPr>
        <p:txBody>
          <a:bodyPr wrap="square">
            <a:spAutoFit/>
          </a:bodyPr>
          <a:lstStyle/>
          <a:p>
            <a:r>
              <a:rPr lang="en-US" sz="2800">
                <a:solidFill>
                  <a:srgbClr val="0000FF"/>
                </a:solidFill>
                <a:latin typeface="Arial" panose="020B0604020202020204" pitchFamily="34" charset="0"/>
                <a:cs typeface="Arial" panose="020B0604020202020204" pitchFamily="34" charset="0"/>
              </a:rPr>
              <a:t>2. 22. Hệ số Poisson </a:t>
            </a:r>
          </a:p>
        </p:txBody>
      </p:sp>
      <p:pic>
        <p:nvPicPr>
          <p:cNvPr id="5" name="Picture 4">
            <a:extLst>
              <a:ext uri="{FF2B5EF4-FFF2-40B4-BE49-F238E27FC236}">
                <a16:creationId xmlns:a16="http://schemas.microsoft.com/office/drawing/2014/main" id="{4FA7F910-7511-32EE-1D01-9A4DF716218F}"/>
              </a:ext>
            </a:extLst>
          </p:cNvPr>
          <p:cNvPicPr>
            <a:picLocks noChangeAspect="1"/>
          </p:cNvPicPr>
          <p:nvPr/>
        </p:nvPicPr>
        <p:blipFill>
          <a:blip r:embed="rId3"/>
          <a:stretch>
            <a:fillRect/>
          </a:stretch>
        </p:blipFill>
        <p:spPr>
          <a:xfrm>
            <a:off x="1356749" y="1884975"/>
            <a:ext cx="7186283" cy="3939881"/>
          </a:xfrm>
          <a:prstGeom prst="rect">
            <a:avLst/>
          </a:prstGeom>
        </p:spPr>
      </p:pic>
      <p:sp>
        <p:nvSpPr>
          <p:cNvPr id="6" name="TextBox 5">
            <a:extLst>
              <a:ext uri="{FF2B5EF4-FFF2-40B4-BE49-F238E27FC236}">
                <a16:creationId xmlns:a16="http://schemas.microsoft.com/office/drawing/2014/main" id="{E5493AAC-3FE4-B880-CD73-82C5DFD8CA0B}"/>
              </a:ext>
            </a:extLst>
          </p:cNvPr>
          <p:cNvSpPr txBox="1"/>
          <p:nvPr/>
        </p:nvSpPr>
        <p:spPr>
          <a:xfrm>
            <a:off x="1920843" y="1399140"/>
            <a:ext cx="6018245" cy="523220"/>
          </a:xfrm>
          <a:prstGeom prst="rect">
            <a:avLst/>
          </a:prstGeom>
          <a:noFill/>
        </p:spPr>
        <p:txBody>
          <a:bodyPr wrap="square" rtlCol="0">
            <a:spAutoFit/>
          </a:bodyPr>
          <a:lstStyle/>
          <a:p>
            <a:pPr algn="l"/>
            <a:r>
              <a:rPr lang="en-US" sz="2800">
                <a:latin typeface="Arial" panose="020B0604020202020204" pitchFamily="34" charset="0"/>
                <a:cs typeface="Arial" panose="020B0604020202020204" pitchFamily="34" charset="0"/>
              </a:rPr>
              <a:t>Hệ số Poisson của một số vật liệu</a:t>
            </a:r>
          </a:p>
        </p:txBody>
      </p:sp>
    </p:spTree>
    <p:extLst>
      <p:ext uri="{BB962C8B-B14F-4D97-AF65-F5344CB8AC3E}">
        <p14:creationId xmlns:p14="http://schemas.microsoft.com/office/powerpoint/2010/main" val="1605749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7B0672F9-51A3-0A2E-694E-923FC2BA035E}"/>
              </a:ext>
            </a:extLst>
          </p:cNvPr>
          <p:cNvSpPr txBox="1"/>
          <p:nvPr/>
        </p:nvSpPr>
        <p:spPr>
          <a:xfrm>
            <a:off x="890462" y="938211"/>
            <a:ext cx="7363075" cy="954107"/>
          </a:xfrm>
          <a:prstGeom prst="rect">
            <a:avLst/>
          </a:prstGeom>
          <a:noFill/>
        </p:spPr>
        <p:txBody>
          <a:bodyPr wrap="square">
            <a:spAutoFit/>
          </a:bodyPr>
          <a:lstStyle/>
          <a:p>
            <a:pPr algn="ctr"/>
            <a:r>
              <a:rPr lang="en-US" sz="2800">
                <a:solidFill>
                  <a:srgbClr val="0000FF"/>
                </a:solidFill>
                <a:latin typeface="Arial" panose="020B0604020202020204" pitchFamily="34" charset="0"/>
                <a:cs typeface="Arial" panose="020B0604020202020204" pitchFamily="34" charset="0"/>
              </a:rPr>
              <a:t>2.23. Ứng suất cho phép – Hệ số an toàn – Điều kiện bền</a:t>
            </a:r>
            <a:endParaRPr lang="en-US"/>
          </a:p>
        </p:txBody>
      </p:sp>
      <p:sp>
        <p:nvSpPr>
          <p:cNvPr id="3" name="Rectangle 2">
            <a:extLst>
              <a:ext uri="{FF2B5EF4-FFF2-40B4-BE49-F238E27FC236}">
                <a16:creationId xmlns:a16="http://schemas.microsoft.com/office/drawing/2014/main" id="{DA8551DA-1AF6-440B-C370-307567A884F6}"/>
              </a:ext>
            </a:extLst>
          </p:cNvPr>
          <p:cNvSpPr/>
          <p:nvPr/>
        </p:nvSpPr>
        <p:spPr>
          <a:xfrm>
            <a:off x="890588" y="1851014"/>
            <a:ext cx="8001000" cy="1708160"/>
          </a:xfrm>
          <a:prstGeom prst="rect">
            <a:avLst/>
          </a:prstGeom>
        </p:spPr>
        <p:txBody>
          <a:bodyPr wrap="square">
            <a:spAutoFit/>
          </a:bodyPr>
          <a:lstStyle/>
          <a:p>
            <a:pPr marL="457200" indent="-457200">
              <a:lnSpc>
                <a:spcPts val="4200"/>
              </a:lnSpc>
              <a:buClr>
                <a:srgbClr val="FF0000"/>
              </a:buClr>
              <a:buFont typeface="Wingdings" pitchFamily="2" charset="2"/>
              <a:buChar char="v"/>
              <a:tabLst>
                <a:tab pos="1181100" algn="l"/>
              </a:tabLst>
            </a:pPr>
            <a:r>
              <a:rPr lang="en-US" altLang="zh-CN" sz="2800">
                <a:latin typeface="Arial" pitchFamily="34" charset="0"/>
                <a:cs typeface="Arial" pitchFamily="34" charset="0"/>
              </a:rPr>
              <a:t>Thí nghiệm =&gt; </a:t>
            </a:r>
            <a:r>
              <a:rPr lang="en-US" altLang="zh-CN" sz="2800">
                <a:solidFill>
                  <a:srgbClr val="0000CC"/>
                </a:solidFill>
                <a:latin typeface="Arial" pitchFamily="34" charset="0"/>
                <a:cs typeface="Arial" pitchFamily="34" charset="0"/>
              </a:rPr>
              <a:t>ứng suất nguy hiểm σ</a:t>
            </a:r>
            <a:r>
              <a:rPr lang="en-US" altLang="zh-CN" sz="2800" baseline="-25000">
                <a:solidFill>
                  <a:srgbClr val="0000CC"/>
                </a:solidFill>
                <a:latin typeface="Arial" pitchFamily="34" charset="0"/>
                <a:cs typeface="Arial" pitchFamily="34" charset="0"/>
              </a:rPr>
              <a:t>0</a:t>
            </a:r>
            <a:r>
              <a:rPr lang="en-US" altLang="zh-CN" sz="2800">
                <a:latin typeface="Arial" pitchFamily="34" charset="0"/>
                <a:cs typeface="Arial" pitchFamily="34" charset="0"/>
              </a:rPr>
              <a:t>– tương ứng với thời điểm vật liệu mất khả năng chịu lực</a:t>
            </a:r>
            <a:endParaRPr lang="en-US" altLang="zh-CN" sz="2800" dirty="0">
              <a:latin typeface="Arial" pitchFamily="34" charset="0"/>
              <a:cs typeface="Arial" pitchFamily="34" charset="0"/>
            </a:endParaRPr>
          </a:p>
        </p:txBody>
      </p:sp>
      <p:pic>
        <p:nvPicPr>
          <p:cNvPr id="4" name="Picture 33">
            <a:extLst>
              <a:ext uri="{FF2B5EF4-FFF2-40B4-BE49-F238E27FC236}">
                <a16:creationId xmlns:a16="http://schemas.microsoft.com/office/drawing/2014/main" id="{89260D23-5849-832C-4850-91E390189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732" y="3044496"/>
            <a:ext cx="4767263"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3">
            <a:extLst>
              <a:ext uri="{FF2B5EF4-FFF2-40B4-BE49-F238E27FC236}">
                <a16:creationId xmlns:a16="http://schemas.microsoft.com/office/drawing/2014/main" id="{95B60042-E35F-033F-CB72-421E22692954}"/>
              </a:ext>
            </a:extLst>
          </p:cNvPr>
          <p:cNvSpPr/>
          <p:nvPr/>
        </p:nvSpPr>
        <p:spPr>
          <a:xfrm>
            <a:off x="7036510" y="3194759"/>
            <a:ext cx="1834895" cy="792479"/>
          </a:xfrm>
          <a:custGeom>
            <a:avLst/>
            <a:gdLst>
              <a:gd name="connsiteX0" fmla="*/ 165354 w 1834895"/>
              <a:gd name="connsiteY0" fmla="*/ 263651 h 792479"/>
              <a:gd name="connsiteX1" fmla="*/ 0 w 1834895"/>
              <a:gd name="connsiteY1" fmla="*/ 371855 h 792479"/>
              <a:gd name="connsiteX2" fmla="*/ 91440 w 1834895"/>
              <a:gd name="connsiteY2" fmla="*/ 466344 h 792479"/>
              <a:gd name="connsiteX3" fmla="*/ 90678 w 1834895"/>
              <a:gd name="connsiteY3" fmla="*/ 464819 h 792479"/>
              <a:gd name="connsiteX4" fmla="*/ 40385 w 1834895"/>
              <a:gd name="connsiteY4" fmla="*/ 538733 h 792479"/>
              <a:gd name="connsiteX5" fmla="*/ 225552 w 1834895"/>
              <a:gd name="connsiteY5" fmla="*/ 647700 h 792479"/>
              <a:gd name="connsiteX6" fmla="*/ 246888 w 1834895"/>
              <a:gd name="connsiteY6" fmla="*/ 646938 h 792479"/>
              <a:gd name="connsiteX7" fmla="*/ 246126 w 1834895"/>
              <a:gd name="connsiteY7" fmla="*/ 647700 h 792479"/>
              <a:gd name="connsiteX8" fmla="*/ 531114 w 1834895"/>
              <a:gd name="connsiteY8" fmla="*/ 744473 h 792479"/>
              <a:gd name="connsiteX9" fmla="*/ 699516 w 1834895"/>
              <a:gd name="connsiteY9" fmla="*/ 717041 h 792479"/>
              <a:gd name="connsiteX10" fmla="*/ 938021 w 1834895"/>
              <a:gd name="connsiteY10" fmla="*/ 792479 h 792479"/>
              <a:gd name="connsiteX11" fmla="*/ 1212342 w 1834895"/>
              <a:gd name="connsiteY11" fmla="*/ 672083 h 792479"/>
              <a:gd name="connsiteX12" fmla="*/ 1212342 w 1834895"/>
              <a:gd name="connsiteY12" fmla="*/ 673608 h 792479"/>
              <a:gd name="connsiteX13" fmla="*/ 1342644 w 1834895"/>
              <a:gd name="connsiteY13" fmla="*/ 694944 h 792479"/>
              <a:gd name="connsiteX14" fmla="*/ 1588007 w 1834895"/>
              <a:gd name="connsiteY14" fmla="*/ 551687 h 792479"/>
              <a:gd name="connsiteX15" fmla="*/ 1834895 w 1834895"/>
              <a:gd name="connsiteY15" fmla="*/ 384047 h 792479"/>
              <a:gd name="connsiteX16" fmla="*/ 1775459 w 1834895"/>
              <a:gd name="connsiteY16" fmla="*/ 281177 h 792479"/>
              <a:gd name="connsiteX17" fmla="*/ 1774697 w 1834895"/>
              <a:gd name="connsiteY17" fmla="*/ 281177 h 792479"/>
              <a:gd name="connsiteX18" fmla="*/ 1792985 w 1834895"/>
              <a:gd name="connsiteY18" fmla="*/ 228600 h 792479"/>
              <a:gd name="connsiteX19" fmla="*/ 1626107 w 1834895"/>
              <a:gd name="connsiteY19" fmla="*/ 99822 h 792479"/>
              <a:gd name="connsiteX20" fmla="*/ 1626869 w 1834895"/>
              <a:gd name="connsiteY20" fmla="*/ 99822 h 792479"/>
              <a:gd name="connsiteX21" fmla="*/ 1424178 w 1834895"/>
              <a:gd name="connsiteY21" fmla="*/ 0 h 792479"/>
              <a:gd name="connsiteX22" fmla="*/ 1266444 w 1834895"/>
              <a:gd name="connsiteY22" fmla="*/ 42672 h 792479"/>
              <a:gd name="connsiteX23" fmla="*/ 1266444 w 1834895"/>
              <a:gd name="connsiteY23" fmla="*/ 43433 h 792479"/>
              <a:gd name="connsiteX24" fmla="*/ 1119378 w 1834895"/>
              <a:gd name="connsiteY24" fmla="*/ 0 h 792479"/>
              <a:gd name="connsiteX25" fmla="*/ 953261 w 1834895"/>
              <a:gd name="connsiteY25" fmla="*/ 60959 h 792479"/>
              <a:gd name="connsiteX26" fmla="*/ 954023 w 1834895"/>
              <a:gd name="connsiteY26" fmla="*/ 62483 h 792479"/>
              <a:gd name="connsiteX27" fmla="*/ 794766 w 1834895"/>
              <a:gd name="connsiteY27" fmla="*/ 24383 h 792479"/>
              <a:gd name="connsiteX28" fmla="*/ 595121 w 1834895"/>
              <a:gd name="connsiteY28" fmla="*/ 94487 h 792479"/>
              <a:gd name="connsiteX29" fmla="*/ 594359 w 1834895"/>
              <a:gd name="connsiteY29" fmla="*/ 96011 h 792479"/>
              <a:gd name="connsiteX30" fmla="*/ 449580 w 1834895"/>
              <a:gd name="connsiteY30" fmla="*/ 72389 h 792479"/>
              <a:gd name="connsiteX31" fmla="*/ 162306 w 1834895"/>
              <a:gd name="connsiteY31" fmla="*/ 240791 h 792479"/>
              <a:gd name="connsiteX32" fmla="*/ 165354 w 1834895"/>
              <a:gd name="connsiteY32" fmla="*/ 263651 h 7924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Lst>
            <a:rect l="l" t="t" r="r" b="b"/>
            <a:pathLst>
              <a:path w="1834895" h="792479">
                <a:moveTo>
                  <a:pt x="165354" y="263651"/>
                </a:moveTo>
                <a:cubicBezTo>
                  <a:pt x="71628" y="268985"/>
                  <a:pt x="0" y="316229"/>
                  <a:pt x="0" y="371855"/>
                </a:cubicBezTo>
                <a:cubicBezTo>
                  <a:pt x="0" y="410717"/>
                  <a:pt x="35052" y="446531"/>
                  <a:pt x="91440" y="466344"/>
                </a:cubicBezTo>
                <a:lnTo>
                  <a:pt x="90678" y="464819"/>
                </a:lnTo>
                <a:cubicBezTo>
                  <a:pt x="57911" y="485394"/>
                  <a:pt x="40385" y="511301"/>
                  <a:pt x="40385" y="538733"/>
                </a:cubicBezTo>
                <a:cubicBezTo>
                  <a:pt x="40385" y="598931"/>
                  <a:pt x="123444" y="647700"/>
                  <a:pt x="225552" y="647700"/>
                </a:cubicBezTo>
                <a:cubicBezTo>
                  <a:pt x="232409" y="647700"/>
                  <a:pt x="240030" y="647700"/>
                  <a:pt x="246888" y="646938"/>
                </a:cubicBezTo>
                <a:lnTo>
                  <a:pt x="246126" y="647700"/>
                </a:lnTo>
                <a:cubicBezTo>
                  <a:pt x="304800" y="707897"/>
                  <a:pt x="413004" y="744473"/>
                  <a:pt x="531114" y="744473"/>
                </a:cubicBezTo>
                <a:cubicBezTo>
                  <a:pt x="590550" y="744473"/>
                  <a:pt x="648461" y="735329"/>
                  <a:pt x="699516" y="717041"/>
                </a:cubicBezTo>
                <a:cubicBezTo>
                  <a:pt x="752094" y="764285"/>
                  <a:pt x="842009" y="792479"/>
                  <a:pt x="938021" y="792479"/>
                </a:cubicBezTo>
                <a:cubicBezTo>
                  <a:pt x="1063752" y="792479"/>
                  <a:pt x="1175766" y="743711"/>
                  <a:pt x="1212342" y="672083"/>
                </a:cubicBezTo>
                <a:lnTo>
                  <a:pt x="1212342" y="673608"/>
                </a:lnTo>
                <a:cubicBezTo>
                  <a:pt x="1251204" y="687323"/>
                  <a:pt x="1296161" y="694944"/>
                  <a:pt x="1342644" y="694944"/>
                </a:cubicBezTo>
                <a:cubicBezTo>
                  <a:pt x="1477518" y="694944"/>
                  <a:pt x="1587245" y="630935"/>
                  <a:pt x="1588007" y="551687"/>
                </a:cubicBezTo>
                <a:cubicBezTo>
                  <a:pt x="1729740" y="539495"/>
                  <a:pt x="1834895" y="468629"/>
                  <a:pt x="1834895" y="384047"/>
                </a:cubicBezTo>
                <a:cubicBezTo>
                  <a:pt x="1834895" y="346709"/>
                  <a:pt x="1814321" y="310895"/>
                  <a:pt x="1775459" y="281177"/>
                </a:cubicBezTo>
                <a:lnTo>
                  <a:pt x="1774697" y="281177"/>
                </a:lnTo>
                <a:cubicBezTo>
                  <a:pt x="1786890" y="264413"/>
                  <a:pt x="1792985" y="246887"/>
                  <a:pt x="1792985" y="228600"/>
                </a:cubicBezTo>
                <a:cubicBezTo>
                  <a:pt x="1792985" y="168401"/>
                  <a:pt x="1724406" y="115823"/>
                  <a:pt x="1626107" y="99822"/>
                </a:cubicBezTo>
                <a:lnTo>
                  <a:pt x="1626869" y="99822"/>
                </a:lnTo>
                <a:cubicBezTo>
                  <a:pt x="1609344" y="41909"/>
                  <a:pt x="1524000" y="0"/>
                  <a:pt x="1424178" y="0"/>
                </a:cubicBezTo>
                <a:cubicBezTo>
                  <a:pt x="1363218" y="0"/>
                  <a:pt x="1305306" y="16001"/>
                  <a:pt x="1266444" y="42672"/>
                </a:cubicBezTo>
                <a:lnTo>
                  <a:pt x="1266444" y="43433"/>
                </a:lnTo>
                <a:cubicBezTo>
                  <a:pt x="1231392" y="16001"/>
                  <a:pt x="1177290" y="0"/>
                  <a:pt x="1119378" y="0"/>
                </a:cubicBezTo>
                <a:cubicBezTo>
                  <a:pt x="1049273" y="0"/>
                  <a:pt x="984504" y="23622"/>
                  <a:pt x="953261" y="60959"/>
                </a:cubicBezTo>
                <a:lnTo>
                  <a:pt x="954023" y="62483"/>
                </a:lnTo>
                <a:cubicBezTo>
                  <a:pt x="911352" y="38100"/>
                  <a:pt x="854202" y="24383"/>
                  <a:pt x="794766" y="24383"/>
                </a:cubicBezTo>
                <a:cubicBezTo>
                  <a:pt x="711707" y="24383"/>
                  <a:pt x="633983" y="51053"/>
                  <a:pt x="595121" y="94487"/>
                </a:cubicBezTo>
                <a:lnTo>
                  <a:pt x="594359" y="96011"/>
                </a:lnTo>
                <a:cubicBezTo>
                  <a:pt x="550164" y="80772"/>
                  <a:pt x="500633" y="72389"/>
                  <a:pt x="449580" y="72389"/>
                </a:cubicBezTo>
                <a:cubicBezTo>
                  <a:pt x="291083" y="72389"/>
                  <a:pt x="162306" y="147827"/>
                  <a:pt x="162306" y="240791"/>
                </a:cubicBezTo>
                <a:cubicBezTo>
                  <a:pt x="162306" y="248411"/>
                  <a:pt x="163068" y="256031"/>
                  <a:pt x="165354" y="263651"/>
                </a:cubicBezTo>
              </a:path>
            </a:pathLst>
          </a:custGeom>
          <a:solidFill>
            <a:srgbClr val="00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a:extLst>
              <a:ext uri="{FF2B5EF4-FFF2-40B4-BE49-F238E27FC236}">
                <a16:creationId xmlns:a16="http://schemas.microsoft.com/office/drawing/2014/main" id="{058E99F5-5125-B218-9E6E-012665F0FD13}"/>
              </a:ext>
            </a:extLst>
          </p:cNvPr>
          <p:cNvSpPr/>
          <p:nvPr/>
        </p:nvSpPr>
        <p:spPr>
          <a:xfrm>
            <a:off x="7023810" y="3182059"/>
            <a:ext cx="1860295" cy="817879"/>
          </a:xfrm>
          <a:custGeom>
            <a:avLst/>
            <a:gdLst>
              <a:gd name="connsiteX0" fmla="*/ 178054 w 1860295"/>
              <a:gd name="connsiteY0" fmla="*/ 276351 h 817879"/>
              <a:gd name="connsiteX1" fmla="*/ 12700 w 1860295"/>
              <a:gd name="connsiteY1" fmla="*/ 384555 h 817879"/>
              <a:gd name="connsiteX2" fmla="*/ 104140 w 1860295"/>
              <a:gd name="connsiteY2" fmla="*/ 479044 h 817879"/>
              <a:gd name="connsiteX3" fmla="*/ 103378 w 1860295"/>
              <a:gd name="connsiteY3" fmla="*/ 477519 h 817879"/>
              <a:gd name="connsiteX4" fmla="*/ 53085 w 1860295"/>
              <a:gd name="connsiteY4" fmla="*/ 551433 h 817879"/>
              <a:gd name="connsiteX5" fmla="*/ 238252 w 1860295"/>
              <a:gd name="connsiteY5" fmla="*/ 660400 h 817879"/>
              <a:gd name="connsiteX6" fmla="*/ 259588 w 1860295"/>
              <a:gd name="connsiteY6" fmla="*/ 659638 h 817879"/>
              <a:gd name="connsiteX7" fmla="*/ 258826 w 1860295"/>
              <a:gd name="connsiteY7" fmla="*/ 660400 h 817879"/>
              <a:gd name="connsiteX8" fmla="*/ 543814 w 1860295"/>
              <a:gd name="connsiteY8" fmla="*/ 757173 h 817879"/>
              <a:gd name="connsiteX9" fmla="*/ 712216 w 1860295"/>
              <a:gd name="connsiteY9" fmla="*/ 729741 h 817879"/>
              <a:gd name="connsiteX10" fmla="*/ 950721 w 1860295"/>
              <a:gd name="connsiteY10" fmla="*/ 805179 h 817879"/>
              <a:gd name="connsiteX11" fmla="*/ 1225042 w 1860295"/>
              <a:gd name="connsiteY11" fmla="*/ 684783 h 817879"/>
              <a:gd name="connsiteX12" fmla="*/ 1225042 w 1860295"/>
              <a:gd name="connsiteY12" fmla="*/ 686308 h 817879"/>
              <a:gd name="connsiteX13" fmla="*/ 1355344 w 1860295"/>
              <a:gd name="connsiteY13" fmla="*/ 707644 h 817879"/>
              <a:gd name="connsiteX14" fmla="*/ 1600707 w 1860295"/>
              <a:gd name="connsiteY14" fmla="*/ 564387 h 817879"/>
              <a:gd name="connsiteX15" fmla="*/ 1847595 w 1860295"/>
              <a:gd name="connsiteY15" fmla="*/ 396747 h 817879"/>
              <a:gd name="connsiteX16" fmla="*/ 1788159 w 1860295"/>
              <a:gd name="connsiteY16" fmla="*/ 293877 h 817879"/>
              <a:gd name="connsiteX17" fmla="*/ 1787397 w 1860295"/>
              <a:gd name="connsiteY17" fmla="*/ 293877 h 817879"/>
              <a:gd name="connsiteX18" fmla="*/ 1805685 w 1860295"/>
              <a:gd name="connsiteY18" fmla="*/ 241300 h 817879"/>
              <a:gd name="connsiteX19" fmla="*/ 1638807 w 1860295"/>
              <a:gd name="connsiteY19" fmla="*/ 112522 h 817879"/>
              <a:gd name="connsiteX20" fmla="*/ 1639569 w 1860295"/>
              <a:gd name="connsiteY20" fmla="*/ 112522 h 817879"/>
              <a:gd name="connsiteX21" fmla="*/ 1436878 w 1860295"/>
              <a:gd name="connsiteY21" fmla="*/ 12700 h 817879"/>
              <a:gd name="connsiteX22" fmla="*/ 1279144 w 1860295"/>
              <a:gd name="connsiteY22" fmla="*/ 55372 h 817879"/>
              <a:gd name="connsiteX23" fmla="*/ 1279144 w 1860295"/>
              <a:gd name="connsiteY23" fmla="*/ 56133 h 817879"/>
              <a:gd name="connsiteX24" fmla="*/ 1132078 w 1860295"/>
              <a:gd name="connsiteY24" fmla="*/ 12700 h 817879"/>
              <a:gd name="connsiteX25" fmla="*/ 965961 w 1860295"/>
              <a:gd name="connsiteY25" fmla="*/ 73659 h 817879"/>
              <a:gd name="connsiteX26" fmla="*/ 966723 w 1860295"/>
              <a:gd name="connsiteY26" fmla="*/ 75183 h 817879"/>
              <a:gd name="connsiteX27" fmla="*/ 807466 w 1860295"/>
              <a:gd name="connsiteY27" fmla="*/ 37083 h 817879"/>
              <a:gd name="connsiteX28" fmla="*/ 607821 w 1860295"/>
              <a:gd name="connsiteY28" fmla="*/ 107187 h 817879"/>
              <a:gd name="connsiteX29" fmla="*/ 607059 w 1860295"/>
              <a:gd name="connsiteY29" fmla="*/ 108711 h 817879"/>
              <a:gd name="connsiteX30" fmla="*/ 462280 w 1860295"/>
              <a:gd name="connsiteY30" fmla="*/ 85089 h 817879"/>
              <a:gd name="connsiteX31" fmla="*/ 175006 w 1860295"/>
              <a:gd name="connsiteY31" fmla="*/ 253491 h 817879"/>
              <a:gd name="connsiteX32" fmla="*/ 178054 w 1860295"/>
              <a:gd name="connsiteY32" fmla="*/ 276351 h 8178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Lst>
            <a:rect l="l" t="t" r="r" b="b"/>
            <a:pathLst>
              <a:path w="1860295" h="817879">
                <a:moveTo>
                  <a:pt x="178054" y="276351"/>
                </a:moveTo>
                <a:cubicBezTo>
                  <a:pt x="84328" y="281685"/>
                  <a:pt x="12700" y="328929"/>
                  <a:pt x="12700" y="384555"/>
                </a:cubicBezTo>
                <a:cubicBezTo>
                  <a:pt x="12700" y="423417"/>
                  <a:pt x="47752" y="459231"/>
                  <a:pt x="104140" y="479044"/>
                </a:cubicBezTo>
                <a:lnTo>
                  <a:pt x="103378" y="477519"/>
                </a:lnTo>
                <a:cubicBezTo>
                  <a:pt x="70611" y="498094"/>
                  <a:pt x="53085" y="524001"/>
                  <a:pt x="53085" y="551433"/>
                </a:cubicBezTo>
                <a:cubicBezTo>
                  <a:pt x="53085" y="611631"/>
                  <a:pt x="136144" y="660400"/>
                  <a:pt x="238252" y="660400"/>
                </a:cubicBezTo>
                <a:cubicBezTo>
                  <a:pt x="245109" y="660400"/>
                  <a:pt x="252730" y="660400"/>
                  <a:pt x="259588" y="659638"/>
                </a:cubicBezTo>
                <a:lnTo>
                  <a:pt x="258826" y="660400"/>
                </a:lnTo>
                <a:cubicBezTo>
                  <a:pt x="317500" y="720597"/>
                  <a:pt x="425704" y="757173"/>
                  <a:pt x="543814" y="757173"/>
                </a:cubicBezTo>
                <a:cubicBezTo>
                  <a:pt x="603250" y="757173"/>
                  <a:pt x="661161" y="748029"/>
                  <a:pt x="712216" y="729741"/>
                </a:cubicBezTo>
                <a:cubicBezTo>
                  <a:pt x="764794" y="776985"/>
                  <a:pt x="854709" y="805179"/>
                  <a:pt x="950721" y="805179"/>
                </a:cubicBezTo>
                <a:cubicBezTo>
                  <a:pt x="1076452" y="805179"/>
                  <a:pt x="1188466" y="756411"/>
                  <a:pt x="1225042" y="684783"/>
                </a:cubicBezTo>
                <a:lnTo>
                  <a:pt x="1225042" y="686308"/>
                </a:lnTo>
                <a:cubicBezTo>
                  <a:pt x="1263904" y="700023"/>
                  <a:pt x="1308861" y="707644"/>
                  <a:pt x="1355344" y="707644"/>
                </a:cubicBezTo>
                <a:cubicBezTo>
                  <a:pt x="1490218" y="707644"/>
                  <a:pt x="1599945" y="643635"/>
                  <a:pt x="1600707" y="564387"/>
                </a:cubicBezTo>
                <a:cubicBezTo>
                  <a:pt x="1742440" y="552195"/>
                  <a:pt x="1847595" y="481329"/>
                  <a:pt x="1847595" y="396747"/>
                </a:cubicBezTo>
                <a:cubicBezTo>
                  <a:pt x="1847595" y="359409"/>
                  <a:pt x="1827021" y="323595"/>
                  <a:pt x="1788159" y="293877"/>
                </a:cubicBezTo>
                <a:lnTo>
                  <a:pt x="1787397" y="293877"/>
                </a:lnTo>
                <a:cubicBezTo>
                  <a:pt x="1799590" y="277113"/>
                  <a:pt x="1805685" y="259587"/>
                  <a:pt x="1805685" y="241300"/>
                </a:cubicBezTo>
                <a:cubicBezTo>
                  <a:pt x="1805685" y="181101"/>
                  <a:pt x="1737106" y="128523"/>
                  <a:pt x="1638807" y="112522"/>
                </a:cubicBezTo>
                <a:lnTo>
                  <a:pt x="1639569" y="112522"/>
                </a:lnTo>
                <a:cubicBezTo>
                  <a:pt x="1622044" y="54609"/>
                  <a:pt x="1536700" y="12700"/>
                  <a:pt x="1436878" y="12700"/>
                </a:cubicBezTo>
                <a:cubicBezTo>
                  <a:pt x="1375918" y="12700"/>
                  <a:pt x="1318006" y="28701"/>
                  <a:pt x="1279144" y="55372"/>
                </a:cubicBezTo>
                <a:lnTo>
                  <a:pt x="1279144" y="56133"/>
                </a:lnTo>
                <a:cubicBezTo>
                  <a:pt x="1244092" y="28701"/>
                  <a:pt x="1189990" y="12700"/>
                  <a:pt x="1132078" y="12700"/>
                </a:cubicBezTo>
                <a:cubicBezTo>
                  <a:pt x="1061973" y="12700"/>
                  <a:pt x="997204" y="36322"/>
                  <a:pt x="965961" y="73659"/>
                </a:cubicBezTo>
                <a:lnTo>
                  <a:pt x="966723" y="75183"/>
                </a:lnTo>
                <a:cubicBezTo>
                  <a:pt x="924052" y="50800"/>
                  <a:pt x="866902" y="37083"/>
                  <a:pt x="807466" y="37083"/>
                </a:cubicBezTo>
                <a:cubicBezTo>
                  <a:pt x="724407" y="37083"/>
                  <a:pt x="646683" y="63753"/>
                  <a:pt x="607821" y="107187"/>
                </a:cubicBezTo>
                <a:lnTo>
                  <a:pt x="607059" y="108711"/>
                </a:lnTo>
                <a:cubicBezTo>
                  <a:pt x="562864" y="93472"/>
                  <a:pt x="513333" y="85089"/>
                  <a:pt x="462280" y="85089"/>
                </a:cubicBezTo>
                <a:cubicBezTo>
                  <a:pt x="303783" y="85089"/>
                  <a:pt x="175006" y="160527"/>
                  <a:pt x="175006" y="253491"/>
                </a:cubicBezTo>
                <a:cubicBezTo>
                  <a:pt x="175006" y="261111"/>
                  <a:pt x="175768" y="268731"/>
                  <a:pt x="178054" y="276351"/>
                </a:cubicBezTo>
              </a:path>
            </a:pathLst>
          </a:custGeom>
          <a:solidFill>
            <a:srgbClr val="000000">
              <a:alpha val="0"/>
            </a:srgbClr>
          </a:solidFill>
          <a:ln w="25400">
            <a:solidFill>
              <a:srgbClr val="FF66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a:extLst>
              <a:ext uri="{FF2B5EF4-FFF2-40B4-BE49-F238E27FC236}">
                <a16:creationId xmlns:a16="http://schemas.microsoft.com/office/drawing/2014/main" id="{59F8EFB1-F51D-2208-B1A7-8F8A5175E286}"/>
              </a:ext>
            </a:extLst>
          </p:cNvPr>
          <p:cNvSpPr/>
          <p:nvPr/>
        </p:nvSpPr>
        <p:spPr>
          <a:xfrm>
            <a:off x="7115251" y="3648403"/>
            <a:ext cx="132842" cy="39877"/>
          </a:xfrm>
          <a:custGeom>
            <a:avLst/>
            <a:gdLst>
              <a:gd name="connsiteX0" fmla="*/ 12700 w 132842"/>
              <a:gd name="connsiteY0" fmla="*/ 12700 h 39877"/>
              <a:gd name="connsiteX1" fmla="*/ 105664 w 132842"/>
              <a:gd name="connsiteY1" fmla="*/ 27177 h 39877"/>
              <a:gd name="connsiteX2" fmla="*/ 120142 w 132842"/>
              <a:gd name="connsiteY2" fmla="*/ 27177 h 39877"/>
            </a:gdLst>
            <a:ahLst/>
            <a:cxnLst>
              <a:cxn ang="0">
                <a:pos x="connsiteX0" y="connsiteY0"/>
              </a:cxn>
              <a:cxn ang="1">
                <a:pos x="connsiteX1" y="connsiteY1"/>
              </a:cxn>
              <a:cxn ang="2">
                <a:pos x="connsiteX2" y="connsiteY2"/>
              </a:cxn>
            </a:cxnLst>
            <a:rect l="l" t="t" r="r" b="b"/>
            <a:pathLst>
              <a:path w="132842" h="39877">
                <a:moveTo>
                  <a:pt x="12700" y="12700"/>
                </a:moveTo>
                <a:cubicBezTo>
                  <a:pt x="40893" y="22605"/>
                  <a:pt x="72897" y="27177"/>
                  <a:pt x="105664" y="27177"/>
                </a:cubicBezTo>
                <a:cubicBezTo>
                  <a:pt x="110235" y="27177"/>
                  <a:pt x="115569" y="27177"/>
                  <a:pt x="120142" y="27177"/>
                </a:cubicBezTo>
              </a:path>
            </a:pathLst>
          </a:custGeom>
          <a:ln w="25400">
            <a:solidFill>
              <a:srgbClr val="FF66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a:extLst>
              <a:ext uri="{FF2B5EF4-FFF2-40B4-BE49-F238E27FC236}">
                <a16:creationId xmlns:a16="http://schemas.microsoft.com/office/drawing/2014/main" id="{D5CA5537-07DD-9544-23C2-463A1CFFCF97}"/>
              </a:ext>
            </a:extLst>
          </p:cNvPr>
          <p:cNvSpPr/>
          <p:nvPr/>
        </p:nvSpPr>
        <p:spPr>
          <a:xfrm>
            <a:off x="7270698" y="3822139"/>
            <a:ext cx="72644" cy="32257"/>
          </a:xfrm>
          <a:custGeom>
            <a:avLst/>
            <a:gdLst>
              <a:gd name="connsiteX0" fmla="*/ 12700 w 72644"/>
              <a:gd name="connsiteY0" fmla="*/ 19558 h 32257"/>
              <a:gd name="connsiteX1" fmla="*/ 59944 w 72644"/>
              <a:gd name="connsiteY1" fmla="*/ 12700 h 32257"/>
            </a:gdLst>
            <a:ahLst/>
            <a:cxnLst>
              <a:cxn ang="0">
                <a:pos x="connsiteX0" y="connsiteY0"/>
              </a:cxn>
              <a:cxn ang="1">
                <a:pos x="connsiteX1" y="connsiteY1"/>
              </a:cxn>
            </a:cxnLst>
            <a:rect l="l" t="t" r="r" b="b"/>
            <a:pathLst>
              <a:path w="72644" h="32257">
                <a:moveTo>
                  <a:pt x="12700" y="19558"/>
                </a:moveTo>
                <a:cubicBezTo>
                  <a:pt x="29464" y="18034"/>
                  <a:pt x="44704" y="15747"/>
                  <a:pt x="59944" y="12700"/>
                </a:cubicBezTo>
              </a:path>
            </a:pathLst>
          </a:custGeom>
          <a:ln w="25400">
            <a:solidFill>
              <a:srgbClr val="FF66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a:extLst>
              <a:ext uri="{FF2B5EF4-FFF2-40B4-BE49-F238E27FC236}">
                <a16:creationId xmlns:a16="http://schemas.microsoft.com/office/drawing/2014/main" id="{02A508A0-3D47-AC96-7E5A-1AD8B370ABE2}"/>
              </a:ext>
            </a:extLst>
          </p:cNvPr>
          <p:cNvSpPr/>
          <p:nvPr/>
        </p:nvSpPr>
        <p:spPr>
          <a:xfrm>
            <a:off x="7694370" y="3867097"/>
            <a:ext cx="54355" cy="57403"/>
          </a:xfrm>
          <a:custGeom>
            <a:avLst/>
            <a:gdLst>
              <a:gd name="connsiteX0" fmla="*/ 12700 w 54355"/>
              <a:gd name="connsiteY0" fmla="*/ 12700 h 57403"/>
              <a:gd name="connsiteX1" fmla="*/ 41656 w 54355"/>
              <a:gd name="connsiteY1" fmla="*/ 44703 h 57403"/>
            </a:gdLst>
            <a:ahLst/>
            <a:cxnLst>
              <a:cxn ang="0">
                <a:pos x="connsiteX0" y="connsiteY0"/>
              </a:cxn>
              <a:cxn ang="1">
                <a:pos x="connsiteX1" y="connsiteY1"/>
              </a:cxn>
            </a:cxnLst>
            <a:rect l="l" t="t" r="r" b="b"/>
            <a:pathLst>
              <a:path w="54355" h="57403">
                <a:moveTo>
                  <a:pt x="12700" y="12700"/>
                </a:moveTo>
                <a:cubicBezTo>
                  <a:pt x="20320" y="24129"/>
                  <a:pt x="30226" y="34797"/>
                  <a:pt x="41656" y="44703"/>
                </a:cubicBezTo>
              </a:path>
            </a:pathLst>
          </a:custGeom>
          <a:ln w="25400">
            <a:solidFill>
              <a:srgbClr val="FF66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a:extLst>
              <a:ext uri="{FF2B5EF4-FFF2-40B4-BE49-F238E27FC236}">
                <a16:creationId xmlns:a16="http://schemas.microsoft.com/office/drawing/2014/main" id="{70E759B5-4D93-8058-AC76-0E428D4B0577}"/>
              </a:ext>
            </a:extLst>
          </p:cNvPr>
          <p:cNvSpPr/>
          <p:nvPr/>
        </p:nvSpPr>
        <p:spPr>
          <a:xfrm>
            <a:off x="8236153" y="3819091"/>
            <a:ext cx="36830" cy="60452"/>
          </a:xfrm>
          <a:custGeom>
            <a:avLst/>
            <a:gdLst>
              <a:gd name="connsiteX0" fmla="*/ 12700 w 36830"/>
              <a:gd name="connsiteY0" fmla="*/ 47751 h 60452"/>
              <a:gd name="connsiteX1" fmla="*/ 24129 w 36830"/>
              <a:gd name="connsiteY1" fmla="*/ 12700 h 60452"/>
            </a:gdLst>
            <a:ahLst/>
            <a:cxnLst>
              <a:cxn ang="0">
                <a:pos x="connsiteX0" y="connsiteY0"/>
              </a:cxn>
              <a:cxn ang="1">
                <a:pos x="connsiteX1" y="connsiteY1"/>
              </a:cxn>
            </a:cxnLst>
            <a:rect l="l" t="t" r="r" b="b"/>
            <a:pathLst>
              <a:path w="36830" h="60452">
                <a:moveTo>
                  <a:pt x="12700" y="47751"/>
                </a:moveTo>
                <a:cubicBezTo>
                  <a:pt x="18033" y="36321"/>
                  <a:pt x="21843" y="24891"/>
                  <a:pt x="24129" y="12700"/>
                </a:cubicBezTo>
              </a:path>
            </a:pathLst>
          </a:custGeom>
          <a:ln w="25400">
            <a:solidFill>
              <a:srgbClr val="FF66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a:extLst>
              <a:ext uri="{FF2B5EF4-FFF2-40B4-BE49-F238E27FC236}">
                <a16:creationId xmlns:a16="http://schemas.microsoft.com/office/drawing/2014/main" id="{84C42689-74DB-935F-9CEF-21A003311E79}"/>
              </a:ext>
            </a:extLst>
          </p:cNvPr>
          <p:cNvSpPr/>
          <p:nvPr/>
        </p:nvSpPr>
        <p:spPr>
          <a:xfrm>
            <a:off x="8473896" y="3603444"/>
            <a:ext cx="163321" cy="155701"/>
          </a:xfrm>
          <a:custGeom>
            <a:avLst/>
            <a:gdLst>
              <a:gd name="connsiteX0" fmla="*/ 150621 w 163321"/>
              <a:gd name="connsiteY0" fmla="*/ 143001 h 155701"/>
              <a:gd name="connsiteX1" fmla="*/ 150621 w 163321"/>
              <a:gd name="connsiteY1" fmla="*/ 142239 h 155701"/>
              <a:gd name="connsiteX2" fmla="*/ 12700 w 163321"/>
              <a:gd name="connsiteY2" fmla="*/ 12700 h 155701"/>
            </a:gdLst>
            <a:ahLst/>
            <a:cxnLst>
              <a:cxn ang="0">
                <a:pos x="connsiteX0" y="connsiteY0"/>
              </a:cxn>
              <a:cxn ang="1">
                <a:pos x="connsiteX1" y="connsiteY1"/>
              </a:cxn>
              <a:cxn ang="2">
                <a:pos x="connsiteX2" y="connsiteY2"/>
              </a:cxn>
            </a:cxnLst>
            <a:rect l="l" t="t" r="r" b="b"/>
            <a:pathLst>
              <a:path w="163321" h="155701">
                <a:moveTo>
                  <a:pt x="150621" y="143001"/>
                </a:moveTo>
                <a:lnTo>
                  <a:pt x="150621" y="142239"/>
                </a:lnTo>
                <a:cubicBezTo>
                  <a:pt x="150621" y="87376"/>
                  <a:pt x="97282" y="36322"/>
                  <a:pt x="12700" y="12700"/>
                </a:cubicBezTo>
              </a:path>
            </a:pathLst>
          </a:custGeom>
          <a:ln w="25400">
            <a:solidFill>
              <a:srgbClr val="FF66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a:extLst>
              <a:ext uri="{FF2B5EF4-FFF2-40B4-BE49-F238E27FC236}">
                <a16:creationId xmlns:a16="http://schemas.microsoft.com/office/drawing/2014/main" id="{FC84AB5F-EEFE-95D8-A8E3-D5D5566311FC}"/>
              </a:ext>
            </a:extLst>
          </p:cNvPr>
          <p:cNvSpPr/>
          <p:nvPr/>
        </p:nvSpPr>
        <p:spPr>
          <a:xfrm>
            <a:off x="8736787" y="3463237"/>
            <a:ext cx="87122" cy="74168"/>
          </a:xfrm>
          <a:custGeom>
            <a:avLst/>
            <a:gdLst>
              <a:gd name="connsiteX0" fmla="*/ 12700 w 87122"/>
              <a:gd name="connsiteY0" fmla="*/ 61467 h 74168"/>
              <a:gd name="connsiteX1" fmla="*/ 74421 w 87122"/>
              <a:gd name="connsiteY1" fmla="*/ 12700 h 74168"/>
            </a:gdLst>
            <a:ahLst/>
            <a:cxnLst>
              <a:cxn ang="0">
                <a:pos x="connsiteX0" y="connsiteY0"/>
              </a:cxn>
              <a:cxn ang="1">
                <a:pos x="connsiteX1" y="connsiteY1"/>
              </a:cxn>
            </a:cxnLst>
            <a:rect l="l" t="t" r="r" b="b"/>
            <a:pathLst>
              <a:path w="87122" h="74168">
                <a:moveTo>
                  <a:pt x="12700" y="61467"/>
                </a:moveTo>
                <a:cubicBezTo>
                  <a:pt x="39369" y="48513"/>
                  <a:pt x="60706" y="31750"/>
                  <a:pt x="74421" y="12700"/>
                </a:cubicBezTo>
              </a:path>
            </a:pathLst>
          </a:custGeom>
          <a:ln w="25400">
            <a:solidFill>
              <a:srgbClr val="FF66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a:extLst>
              <a:ext uri="{FF2B5EF4-FFF2-40B4-BE49-F238E27FC236}">
                <a16:creationId xmlns:a16="http://schemas.microsoft.com/office/drawing/2014/main" id="{FC69967C-0CC3-0547-114D-0907D7BC6434}"/>
              </a:ext>
            </a:extLst>
          </p:cNvPr>
          <p:cNvSpPr/>
          <p:nvPr/>
        </p:nvSpPr>
        <p:spPr>
          <a:xfrm>
            <a:off x="8650680" y="3281881"/>
            <a:ext cx="28448" cy="48259"/>
          </a:xfrm>
          <a:custGeom>
            <a:avLst/>
            <a:gdLst>
              <a:gd name="connsiteX0" fmla="*/ 15748 w 28448"/>
              <a:gd name="connsiteY0" fmla="*/ 35559 h 48259"/>
              <a:gd name="connsiteX1" fmla="*/ 15748 w 28448"/>
              <a:gd name="connsiteY1" fmla="*/ 34035 h 48259"/>
              <a:gd name="connsiteX2" fmla="*/ 12700 w 28448"/>
              <a:gd name="connsiteY2" fmla="*/ 12700 h 48259"/>
            </a:gdLst>
            <a:ahLst/>
            <a:cxnLst>
              <a:cxn ang="0">
                <a:pos x="connsiteX0" y="connsiteY0"/>
              </a:cxn>
              <a:cxn ang="1">
                <a:pos x="connsiteX1" y="connsiteY1"/>
              </a:cxn>
              <a:cxn ang="2">
                <a:pos x="connsiteX2" y="connsiteY2"/>
              </a:cxn>
            </a:cxnLst>
            <a:rect l="l" t="t" r="r" b="b"/>
            <a:pathLst>
              <a:path w="28448" h="48259">
                <a:moveTo>
                  <a:pt x="15748" y="35559"/>
                </a:moveTo>
                <a:cubicBezTo>
                  <a:pt x="15748" y="35559"/>
                  <a:pt x="15748" y="34797"/>
                  <a:pt x="15748" y="34035"/>
                </a:cubicBezTo>
                <a:cubicBezTo>
                  <a:pt x="15748" y="27177"/>
                  <a:pt x="14986" y="19557"/>
                  <a:pt x="12700" y="12700"/>
                </a:cubicBezTo>
              </a:path>
            </a:pathLst>
          </a:custGeom>
          <a:ln w="25400">
            <a:solidFill>
              <a:srgbClr val="FF66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a:extLst>
              <a:ext uri="{FF2B5EF4-FFF2-40B4-BE49-F238E27FC236}">
                <a16:creationId xmlns:a16="http://schemas.microsoft.com/office/drawing/2014/main" id="{B7231DE6-DC43-EFA7-62AB-697B8973C9F4}"/>
              </a:ext>
            </a:extLst>
          </p:cNvPr>
          <p:cNvSpPr/>
          <p:nvPr/>
        </p:nvSpPr>
        <p:spPr>
          <a:xfrm>
            <a:off x="8259013" y="3224731"/>
            <a:ext cx="56642" cy="55118"/>
          </a:xfrm>
          <a:custGeom>
            <a:avLst/>
            <a:gdLst>
              <a:gd name="connsiteX0" fmla="*/ 43942 w 56642"/>
              <a:gd name="connsiteY0" fmla="*/ 12700 h 55118"/>
              <a:gd name="connsiteX1" fmla="*/ 12700 w 56642"/>
              <a:gd name="connsiteY1" fmla="*/ 42417 h 55118"/>
            </a:gdLst>
            <a:ahLst/>
            <a:cxnLst>
              <a:cxn ang="0">
                <a:pos x="connsiteX0" y="connsiteY0"/>
              </a:cxn>
              <a:cxn ang="1">
                <a:pos x="connsiteX1" y="connsiteY1"/>
              </a:cxn>
            </a:cxnLst>
            <a:rect l="l" t="t" r="r" b="b"/>
            <a:pathLst>
              <a:path w="56642" h="55118">
                <a:moveTo>
                  <a:pt x="43942" y="12700"/>
                </a:moveTo>
                <a:cubicBezTo>
                  <a:pt x="30988" y="21843"/>
                  <a:pt x="20319" y="31750"/>
                  <a:pt x="12700" y="42417"/>
                </a:cubicBezTo>
              </a:path>
            </a:pathLst>
          </a:custGeom>
          <a:ln w="25400">
            <a:solidFill>
              <a:srgbClr val="FF66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a:extLst>
              <a:ext uri="{FF2B5EF4-FFF2-40B4-BE49-F238E27FC236}">
                <a16:creationId xmlns:a16="http://schemas.microsoft.com/office/drawing/2014/main" id="{901626E2-7E75-5E5B-38DA-D4BC1DA73552}"/>
              </a:ext>
            </a:extLst>
          </p:cNvPr>
          <p:cNvSpPr/>
          <p:nvPr/>
        </p:nvSpPr>
        <p:spPr>
          <a:xfrm>
            <a:off x="7961832" y="3243018"/>
            <a:ext cx="40640" cy="50546"/>
          </a:xfrm>
          <a:custGeom>
            <a:avLst/>
            <a:gdLst>
              <a:gd name="connsiteX0" fmla="*/ 27940 w 40640"/>
              <a:gd name="connsiteY0" fmla="*/ 12700 h 50546"/>
              <a:gd name="connsiteX1" fmla="*/ 12700 w 40640"/>
              <a:gd name="connsiteY1" fmla="*/ 37846 h 50546"/>
            </a:gdLst>
            <a:ahLst/>
            <a:cxnLst>
              <a:cxn ang="0">
                <a:pos x="connsiteX0" y="connsiteY0"/>
              </a:cxn>
              <a:cxn ang="1">
                <a:pos x="connsiteX1" y="connsiteY1"/>
              </a:cxn>
            </a:cxnLst>
            <a:rect l="l" t="t" r="r" b="b"/>
            <a:pathLst>
              <a:path w="40640" h="50546">
                <a:moveTo>
                  <a:pt x="27940" y="12700"/>
                </a:moveTo>
                <a:cubicBezTo>
                  <a:pt x="21082" y="20320"/>
                  <a:pt x="15747" y="28702"/>
                  <a:pt x="12700" y="37846"/>
                </a:cubicBezTo>
              </a:path>
            </a:pathLst>
          </a:custGeom>
          <a:ln w="25400">
            <a:solidFill>
              <a:srgbClr val="FF66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a:extLst>
              <a:ext uri="{FF2B5EF4-FFF2-40B4-BE49-F238E27FC236}">
                <a16:creationId xmlns:a16="http://schemas.microsoft.com/office/drawing/2014/main" id="{EFEAEFFF-EFC6-4C54-5FDD-436C5DC743E5}"/>
              </a:ext>
            </a:extLst>
          </p:cNvPr>
          <p:cNvSpPr/>
          <p:nvPr/>
        </p:nvSpPr>
        <p:spPr>
          <a:xfrm>
            <a:off x="7618170" y="3278071"/>
            <a:ext cx="80264" cy="49784"/>
          </a:xfrm>
          <a:custGeom>
            <a:avLst/>
            <a:gdLst>
              <a:gd name="connsiteX0" fmla="*/ 67564 w 80264"/>
              <a:gd name="connsiteY0" fmla="*/ 37083 h 49784"/>
              <a:gd name="connsiteX1" fmla="*/ 12700 w 80264"/>
              <a:gd name="connsiteY1" fmla="*/ 12700 h 49784"/>
            </a:gdLst>
            <a:ahLst/>
            <a:cxnLst>
              <a:cxn ang="0">
                <a:pos x="connsiteX0" y="connsiteY0"/>
              </a:cxn>
              <a:cxn ang="1">
                <a:pos x="connsiteX1" y="connsiteY1"/>
              </a:cxn>
            </a:cxnLst>
            <a:rect l="l" t="t" r="r" b="b"/>
            <a:pathLst>
              <a:path w="80264" h="49784">
                <a:moveTo>
                  <a:pt x="67564" y="37083"/>
                </a:moveTo>
                <a:cubicBezTo>
                  <a:pt x="51561" y="27939"/>
                  <a:pt x="32511" y="19557"/>
                  <a:pt x="12700" y="12700"/>
                </a:cubicBezTo>
              </a:path>
            </a:pathLst>
          </a:custGeom>
          <a:ln w="25400">
            <a:solidFill>
              <a:srgbClr val="FF66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a:extLst>
              <a:ext uri="{FF2B5EF4-FFF2-40B4-BE49-F238E27FC236}">
                <a16:creationId xmlns:a16="http://schemas.microsoft.com/office/drawing/2014/main" id="{38F71591-F741-2466-97D5-26B9AF590D3F}"/>
              </a:ext>
            </a:extLst>
          </p:cNvPr>
          <p:cNvSpPr/>
          <p:nvPr/>
        </p:nvSpPr>
        <p:spPr>
          <a:xfrm>
            <a:off x="7189165" y="3445711"/>
            <a:ext cx="34544" cy="51307"/>
          </a:xfrm>
          <a:custGeom>
            <a:avLst/>
            <a:gdLst>
              <a:gd name="connsiteX0" fmla="*/ 12700 w 34544"/>
              <a:gd name="connsiteY0" fmla="*/ 12700 h 51307"/>
              <a:gd name="connsiteX1" fmla="*/ 21843 w 34544"/>
              <a:gd name="connsiteY1" fmla="*/ 38607 h 51307"/>
            </a:gdLst>
            <a:ahLst/>
            <a:cxnLst>
              <a:cxn ang="0">
                <a:pos x="connsiteX0" y="connsiteY0"/>
              </a:cxn>
              <a:cxn ang="1">
                <a:pos x="connsiteX1" y="connsiteY1"/>
              </a:cxn>
            </a:cxnLst>
            <a:rect l="l" t="t" r="r" b="b"/>
            <a:pathLst>
              <a:path w="34544" h="51307">
                <a:moveTo>
                  <a:pt x="12700" y="12700"/>
                </a:moveTo>
                <a:cubicBezTo>
                  <a:pt x="14223" y="21844"/>
                  <a:pt x="17271" y="30226"/>
                  <a:pt x="21843" y="38607"/>
                </a:cubicBezTo>
              </a:path>
            </a:pathLst>
          </a:custGeom>
          <a:ln w="25400">
            <a:solidFill>
              <a:srgbClr val="FF66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a:extLst>
              <a:ext uri="{FF2B5EF4-FFF2-40B4-BE49-F238E27FC236}">
                <a16:creationId xmlns:a16="http://schemas.microsoft.com/office/drawing/2014/main" id="{DBA09E50-676B-2D02-5289-6D27525FFFC9}"/>
              </a:ext>
            </a:extLst>
          </p:cNvPr>
          <p:cNvSpPr/>
          <p:nvPr/>
        </p:nvSpPr>
        <p:spPr>
          <a:xfrm>
            <a:off x="7294829" y="3929327"/>
            <a:ext cx="305561" cy="131826"/>
          </a:xfrm>
          <a:custGeom>
            <a:avLst/>
            <a:gdLst>
              <a:gd name="connsiteX0" fmla="*/ 152400 w 305561"/>
              <a:gd name="connsiteY0" fmla="*/ 0 h 131826"/>
              <a:gd name="connsiteX1" fmla="*/ 0 w 305561"/>
              <a:gd name="connsiteY1" fmla="*/ 66294 h 131826"/>
              <a:gd name="connsiteX2" fmla="*/ 152400 w 305561"/>
              <a:gd name="connsiteY2" fmla="*/ 131826 h 131826"/>
              <a:gd name="connsiteX3" fmla="*/ 305561 w 305561"/>
              <a:gd name="connsiteY3" fmla="*/ 66294 h 131826"/>
              <a:gd name="connsiteX4" fmla="*/ 152400 w 305561"/>
              <a:gd name="connsiteY4" fmla="*/ 0 h 1318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5561" h="131826">
                <a:moveTo>
                  <a:pt x="152400" y="0"/>
                </a:moveTo>
                <a:cubicBezTo>
                  <a:pt x="67817" y="0"/>
                  <a:pt x="0" y="29717"/>
                  <a:pt x="0" y="66294"/>
                </a:cubicBezTo>
                <a:cubicBezTo>
                  <a:pt x="0" y="102870"/>
                  <a:pt x="67817" y="131826"/>
                  <a:pt x="152400" y="131826"/>
                </a:cubicBezTo>
                <a:cubicBezTo>
                  <a:pt x="236981" y="131826"/>
                  <a:pt x="305561" y="102870"/>
                  <a:pt x="305561" y="66294"/>
                </a:cubicBezTo>
                <a:cubicBezTo>
                  <a:pt x="305561" y="29717"/>
                  <a:pt x="236981" y="0"/>
                  <a:pt x="152400" y="0"/>
                </a:cubicBezTo>
              </a:path>
            </a:pathLst>
          </a:custGeom>
          <a:solidFill>
            <a:srgbClr val="00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a:extLst>
              <a:ext uri="{FF2B5EF4-FFF2-40B4-BE49-F238E27FC236}">
                <a16:creationId xmlns:a16="http://schemas.microsoft.com/office/drawing/2014/main" id="{40E47AAE-92F2-D659-C9E6-7F5711B5A9C5}"/>
              </a:ext>
            </a:extLst>
          </p:cNvPr>
          <p:cNvSpPr/>
          <p:nvPr/>
        </p:nvSpPr>
        <p:spPr>
          <a:xfrm>
            <a:off x="7282129" y="3916627"/>
            <a:ext cx="330961" cy="157226"/>
          </a:xfrm>
          <a:custGeom>
            <a:avLst/>
            <a:gdLst>
              <a:gd name="connsiteX0" fmla="*/ 165100 w 330961"/>
              <a:gd name="connsiteY0" fmla="*/ 12700 h 157226"/>
              <a:gd name="connsiteX1" fmla="*/ 12700 w 330961"/>
              <a:gd name="connsiteY1" fmla="*/ 78994 h 157226"/>
              <a:gd name="connsiteX2" fmla="*/ 165100 w 330961"/>
              <a:gd name="connsiteY2" fmla="*/ 144526 h 157226"/>
              <a:gd name="connsiteX3" fmla="*/ 318261 w 330961"/>
              <a:gd name="connsiteY3" fmla="*/ 78994 h 157226"/>
              <a:gd name="connsiteX4" fmla="*/ 165100 w 330961"/>
              <a:gd name="connsiteY4" fmla="*/ 12700 h 1572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961" h="157226">
                <a:moveTo>
                  <a:pt x="165100" y="12700"/>
                </a:moveTo>
                <a:cubicBezTo>
                  <a:pt x="80517" y="12700"/>
                  <a:pt x="12700" y="42417"/>
                  <a:pt x="12700" y="78994"/>
                </a:cubicBezTo>
                <a:cubicBezTo>
                  <a:pt x="12700" y="115570"/>
                  <a:pt x="80517" y="144526"/>
                  <a:pt x="165100" y="144526"/>
                </a:cubicBezTo>
                <a:cubicBezTo>
                  <a:pt x="249681" y="144526"/>
                  <a:pt x="318261" y="115570"/>
                  <a:pt x="318261" y="78994"/>
                </a:cubicBezTo>
                <a:cubicBezTo>
                  <a:pt x="318261" y="42417"/>
                  <a:pt x="249681" y="12700"/>
                  <a:pt x="165100" y="12700"/>
                </a:cubicBezTo>
              </a:path>
            </a:pathLst>
          </a:custGeom>
          <a:solidFill>
            <a:srgbClr val="000000">
              <a:alpha val="0"/>
            </a:srgbClr>
          </a:solidFill>
          <a:ln w="25400">
            <a:solidFill>
              <a:srgbClr val="FF66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a:extLst>
              <a:ext uri="{FF2B5EF4-FFF2-40B4-BE49-F238E27FC236}">
                <a16:creationId xmlns:a16="http://schemas.microsoft.com/office/drawing/2014/main" id="{A371B3FC-90D6-DF12-5976-B6E138ADE9BC}"/>
              </a:ext>
            </a:extLst>
          </p:cNvPr>
          <p:cNvSpPr/>
          <p:nvPr/>
        </p:nvSpPr>
        <p:spPr>
          <a:xfrm>
            <a:off x="7227010" y="4045912"/>
            <a:ext cx="204215" cy="88392"/>
          </a:xfrm>
          <a:custGeom>
            <a:avLst/>
            <a:gdLst>
              <a:gd name="connsiteX0" fmla="*/ 102107 w 204215"/>
              <a:gd name="connsiteY0" fmla="*/ 0 h 88392"/>
              <a:gd name="connsiteX1" fmla="*/ 0 w 204215"/>
              <a:gd name="connsiteY1" fmla="*/ 44196 h 88392"/>
              <a:gd name="connsiteX2" fmla="*/ 102107 w 204215"/>
              <a:gd name="connsiteY2" fmla="*/ 88391 h 88392"/>
              <a:gd name="connsiteX3" fmla="*/ 204216 w 204215"/>
              <a:gd name="connsiteY3" fmla="*/ 44196 h 88392"/>
              <a:gd name="connsiteX4" fmla="*/ 102107 w 204215"/>
              <a:gd name="connsiteY4" fmla="*/ 0 h 883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215" h="88392">
                <a:moveTo>
                  <a:pt x="102107" y="0"/>
                </a:moveTo>
                <a:cubicBezTo>
                  <a:pt x="45719" y="0"/>
                  <a:pt x="0" y="19811"/>
                  <a:pt x="0" y="44196"/>
                </a:cubicBezTo>
                <a:cubicBezTo>
                  <a:pt x="0" y="68579"/>
                  <a:pt x="45719" y="88391"/>
                  <a:pt x="102107" y="88391"/>
                </a:cubicBezTo>
                <a:cubicBezTo>
                  <a:pt x="158495" y="88391"/>
                  <a:pt x="204216" y="68579"/>
                  <a:pt x="204216" y="44196"/>
                </a:cubicBezTo>
                <a:cubicBezTo>
                  <a:pt x="204216" y="19811"/>
                  <a:pt x="158495" y="0"/>
                  <a:pt x="102107" y="0"/>
                </a:cubicBezTo>
              </a:path>
            </a:pathLst>
          </a:custGeom>
          <a:solidFill>
            <a:srgbClr val="00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a:extLst>
              <a:ext uri="{FF2B5EF4-FFF2-40B4-BE49-F238E27FC236}">
                <a16:creationId xmlns:a16="http://schemas.microsoft.com/office/drawing/2014/main" id="{0C8AC1DD-5AEE-FB4B-E8FC-47B43D7CC4FA}"/>
              </a:ext>
            </a:extLst>
          </p:cNvPr>
          <p:cNvSpPr/>
          <p:nvPr/>
        </p:nvSpPr>
        <p:spPr>
          <a:xfrm>
            <a:off x="7214310" y="4033212"/>
            <a:ext cx="229615" cy="113792"/>
          </a:xfrm>
          <a:custGeom>
            <a:avLst/>
            <a:gdLst>
              <a:gd name="connsiteX0" fmla="*/ 114807 w 229615"/>
              <a:gd name="connsiteY0" fmla="*/ 12700 h 113792"/>
              <a:gd name="connsiteX1" fmla="*/ 12700 w 229615"/>
              <a:gd name="connsiteY1" fmla="*/ 56896 h 113792"/>
              <a:gd name="connsiteX2" fmla="*/ 114807 w 229615"/>
              <a:gd name="connsiteY2" fmla="*/ 101091 h 113792"/>
              <a:gd name="connsiteX3" fmla="*/ 216916 w 229615"/>
              <a:gd name="connsiteY3" fmla="*/ 56896 h 113792"/>
              <a:gd name="connsiteX4" fmla="*/ 114807 w 229615"/>
              <a:gd name="connsiteY4" fmla="*/ 12700 h 1137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9615" h="113792">
                <a:moveTo>
                  <a:pt x="114807" y="12700"/>
                </a:moveTo>
                <a:cubicBezTo>
                  <a:pt x="58419" y="12700"/>
                  <a:pt x="12700" y="32511"/>
                  <a:pt x="12700" y="56896"/>
                </a:cubicBezTo>
                <a:cubicBezTo>
                  <a:pt x="12700" y="81279"/>
                  <a:pt x="58419" y="101091"/>
                  <a:pt x="114807" y="101091"/>
                </a:cubicBezTo>
                <a:cubicBezTo>
                  <a:pt x="171195" y="101091"/>
                  <a:pt x="216916" y="81279"/>
                  <a:pt x="216916" y="56896"/>
                </a:cubicBezTo>
                <a:cubicBezTo>
                  <a:pt x="216916" y="32511"/>
                  <a:pt x="171195" y="12700"/>
                  <a:pt x="114807" y="12700"/>
                </a:cubicBezTo>
              </a:path>
            </a:pathLst>
          </a:custGeom>
          <a:solidFill>
            <a:srgbClr val="000000">
              <a:alpha val="0"/>
            </a:srgbClr>
          </a:solidFill>
          <a:ln w="25400">
            <a:solidFill>
              <a:srgbClr val="FF66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a:extLst>
              <a:ext uri="{FF2B5EF4-FFF2-40B4-BE49-F238E27FC236}">
                <a16:creationId xmlns:a16="http://schemas.microsoft.com/office/drawing/2014/main" id="{A9007A6A-DBEB-65A8-1D1B-25B05BFBDC3E}"/>
              </a:ext>
            </a:extLst>
          </p:cNvPr>
          <p:cNvSpPr/>
          <p:nvPr/>
        </p:nvSpPr>
        <p:spPr>
          <a:xfrm>
            <a:off x="7207960" y="4123636"/>
            <a:ext cx="102108" cy="44196"/>
          </a:xfrm>
          <a:custGeom>
            <a:avLst/>
            <a:gdLst>
              <a:gd name="connsiteX0" fmla="*/ 51054 w 102108"/>
              <a:gd name="connsiteY0" fmla="*/ 0 h 44196"/>
              <a:gd name="connsiteX1" fmla="*/ 0 w 102108"/>
              <a:gd name="connsiteY1" fmla="*/ 22098 h 44196"/>
              <a:gd name="connsiteX2" fmla="*/ 51054 w 102108"/>
              <a:gd name="connsiteY2" fmla="*/ 44196 h 44196"/>
              <a:gd name="connsiteX3" fmla="*/ 102107 w 102108"/>
              <a:gd name="connsiteY3" fmla="*/ 22098 h 44196"/>
              <a:gd name="connsiteX4" fmla="*/ 51054 w 102108"/>
              <a:gd name="connsiteY4" fmla="*/ 0 h 441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44196">
                <a:moveTo>
                  <a:pt x="51054" y="0"/>
                </a:moveTo>
                <a:cubicBezTo>
                  <a:pt x="22859" y="0"/>
                  <a:pt x="0" y="9905"/>
                  <a:pt x="0" y="22098"/>
                </a:cubicBezTo>
                <a:cubicBezTo>
                  <a:pt x="0" y="34290"/>
                  <a:pt x="22859" y="44196"/>
                  <a:pt x="51054" y="44196"/>
                </a:cubicBezTo>
                <a:cubicBezTo>
                  <a:pt x="79247" y="44196"/>
                  <a:pt x="102107" y="34290"/>
                  <a:pt x="102107" y="22098"/>
                </a:cubicBezTo>
                <a:cubicBezTo>
                  <a:pt x="102107" y="9905"/>
                  <a:pt x="79247" y="0"/>
                  <a:pt x="51054" y="0"/>
                </a:cubicBezTo>
              </a:path>
            </a:pathLst>
          </a:custGeom>
          <a:solidFill>
            <a:srgbClr val="00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a:extLst>
              <a:ext uri="{FF2B5EF4-FFF2-40B4-BE49-F238E27FC236}">
                <a16:creationId xmlns:a16="http://schemas.microsoft.com/office/drawing/2014/main" id="{26DD1556-B9A7-2E04-AE82-A48B326926B8}"/>
              </a:ext>
            </a:extLst>
          </p:cNvPr>
          <p:cNvSpPr/>
          <p:nvPr/>
        </p:nvSpPr>
        <p:spPr>
          <a:xfrm>
            <a:off x="7195260" y="4110936"/>
            <a:ext cx="127508" cy="69596"/>
          </a:xfrm>
          <a:custGeom>
            <a:avLst/>
            <a:gdLst>
              <a:gd name="connsiteX0" fmla="*/ 63754 w 127508"/>
              <a:gd name="connsiteY0" fmla="*/ 12700 h 69596"/>
              <a:gd name="connsiteX1" fmla="*/ 12700 w 127508"/>
              <a:gd name="connsiteY1" fmla="*/ 34798 h 69596"/>
              <a:gd name="connsiteX2" fmla="*/ 63754 w 127508"/>
              <a:gd name="connsiteY2" fmla="*/ 56896 h 69596"/>
              <a:gd name="connsiteX3" fmla="*/ 114807 w 127508"/>
              <a:gd name="connsiteY3" fmla="*/ 34798 h 69596"/>
              <a:gd name="connsiteX4" fmla="*/ 63754 w 127508"/>
              <a:gd name="connsiteY4" fmla="*/ 12700 h 695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7508" h="69596">
                <a:moveTo>
                  <a:pt x="63754" y="12700"/>
                </a:moveTo>
                <a:cubicBezTo>
                  <a:pt x="35559" y="12700"/>
                  <a:pt x="12700" y="22605"/>
                  <a:pt x="12700" y="34798"/>
                </a:cubicBezTo>
                <a:cubicBezTo>
                  <a:pt x="12700" y="46990"/>
                  <a:pt x="35559" y="56896"/>
                  <a:pt x="63754" y="56896"/>
                </a:cubicBezTo>
                <a:cubicBezTo>
                  <a:pt x="91947" y="56896"/>
                  <a:pt x="114807" y="46990"/>
                  <a:pt x="114807" y="34798"/>
                </a:cubicBezTo>
                <a:cubicBezTo>
                  <a:pt x="114807" y="22605"/>
                  <a:pt x="91947" y="12700"/>
                  <a:pt x="63754" y="12700"/>
                </a:cubicBezTo>
              </a:path>
            </a:pathLst>
          </a:custGeom>
          <a:solidFill>
            <a:srgbClr val="000000">
              <a:alpha val="0"/>
            </a:srgbClr>
          </a:solidFill>
          <a:ln w="25400">
            <a:solidFill>
              <a:srgbClr val="FF66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3">
            <a:extLst>
              <a:ext uri="{FF2B5EF4-FFF2-40B4-BE49-F238E27FC236}">
                <a16:creationId xmlns:a16="http://schemas.microsoft.com/office/drawing/2014/main" id="{1845A0B2-E92B-0E50-5E33-3EE64FAF5C85}"/>
              </a:ext>
            </a:extLst>
          </p:cNvPr>
          <p:cNvPicPr>
            <a:picLocks noChangeAspect="1" noChangeArrowheads="1"/>
          </p:cNvPicPr>
          <p:nvPr/>
        </p:nvPicPr>
        <p:blipFill>
          <a:blip r:embed="rId4"/>
          <a:srcRect/>
          <a:stretch>
            <a:fillRect/>
          </a:stretch>
        </p:blipFill>
        <p:spPr bwMode="auto">
          <a:xfrm>
            <a:off x="6666687" y="4114239"/>
            <a:ext cx="914400" cy="1104900"/>
          </a:xfrm>
          <a:prstGeom prst="rect">
            <a:avLst/>
          </a:prstGeom>
          <a:noFill/>
        </p:spPr>
      </p:pic>
      <p:sp>
        <p:nvSpPr>
          <p:cNvPr id="25" name="TextBox 1">
            <a:extLst>
              <a:ext uri="{FF2B5EF4-FFF2-40B4-BE49-F238E27FC236}">
                <a16:creationId xmlns:a16="http://schemas.microsoft.com/office/drawing/2014/main" id="{D26B8361-7F69-EA4D-196B-03472DD7ECE3}"/>
              </a:ext>
            </a:extLst>
          </p:cNvPr>
          <p:cNvSpPr txBox="1"/>
          <p:nvPr/>
        </p:nvSpPr>
        <p:spPr>
          <a:xfrm>
            <a:off x="7365187" y="3339539"/>
            <a:ext cx="1102866" cy="597599"/>
          </a:xfrm>
          <a:prstGeom prst="rect">
            <a:avLst/>
          </a:prstGeom>
          <a:noFill/>
        </p:spPr>
        <p:txBody>
          <a:bodyPr wrap="none" lIns="0" tIns="0" rIns="0" rtlCol="0">
            <a:spAutoFit/>
          </a:bodyPr>
          <a:lstStyle/>
          <a:p>
            <a:pPr>
              <a:lnSpc>
                <a:spcPts val="2500"/>
              </a:lnSpc>
              <a:tabLst>
                <a:tab pos="419100" algn="l"/>
              </a:tabLst>
            </a:pPr>
            <a:r>
              <a:rPr lang="en-US" altLang="zh-CN" dirty="0">
                <a:solidFill>
                  <a:srgbClr val="FF0000"/>
                </a:solidFill>
                <a:latin typeface="Arial" pitchFamily="34" charset="0"/>
                <a:cs typeface="Arial" pitchFamily="34" charset="0"/>
              </a:rPr>
              <a:t>	</a:t>
            </a:r>
            <a:r>
              <a:rPr lang="en-US" altLang="zh-CN" sz="1800" dirty="0">
                <a:solidFill>
                  <a:srgbClr val="FF0000"/>
                </a:solidFill>
                <a:latin typeface="Arial" pitchFamily="34" charset="0"/>
                <a:cs typeface="Arial" pitchFamily="34" charset="0"/>
              </a:rPr>
              <a:t>σ</a:t>
            </a:r>
            <a:r>
              <a:rPr lang="en-US" altLang="zh-CN" sz="1200" dirty="0">
                <a:solidFill>
                  <a:srgbClr val="FF0000"/>
                </a:solidFill>
                <a:latin typeface="Arial" pitchFamily="34" charset="0"/>
                <a:cs typeface="Arial" pitchFamily="34" charset="0"/>
              </a:rPr>
              <a:t>0</a:t>
            </a:r>
          </a:p>
          <a:p>
            <a:pPr>
              <a:lnSpc>
                <a:spcPts val="1800"/>
              </a:lnSpc>
              <a:tabLst>
                <a:tab pos="419100" algn="l"/>
              </a:tabLst>
            </a:pPr>
            <a:r>
              <a:rPr lang="en-US" altLang="zh-CN" sz="1800" dirty="0">
                <a:solidFill>
                  <a:srgbClr val="FF0000"/>
                </a:solidFill>
                <a:latin typeface="Arial" pitchFamily="34" charset="0"/>
                <a:cs typeface="Arial" pitchFamily="34" charset="0"/>
              </a:rPr>
              <a:t>Nguy hiểm</a:t>
            </a:r>
          </a:p>
        </p:txBody>
      </p:sp>
      <p:sp>
        <p:nvSpPr>
          <p:cNvPr id="26" name="Rectangle 25">
            <a:extLst>
              <a:ext uri="{FF2B5EF4-FFF2-40B4-BE49-F238E27FC236}">
                <a16:creationId xmlns:a16="http://schemas.microsoft.com/office/drawing/2014/main" id="{8333CB05-363F-9ECD-DFD5-689CA2B1920A}"/>
              </a:ext>
            </a:extLst>
          </p:cNvPr>
          <p:cNvSpPr/>
          <p:nvPr/>
        </p:nvSpPr>
        <p:spPr>
          <a:xfrm>
            <a:off x="3024188" y="4338394"/>
            <a:ext cx="2858475" cy="597279"/>
          </a:xfrm>
          <a:prstGeom prst="rect">
            <a:avLst/>
          </a:prstGeom>
        </p:spPr>
        <p:txBody>
          <a:bodyPr wrap="none">
            <a:spAutoFit/>
          </a:bodyPr>
          <a:lstStyle/>
          <a:p>
            <a:pPr>
              <a:lnSpc>
                <a:spcPts val="4400"/>
              </a:lnSpc>
              <a:tabLst>
                <a:tab pos="76200" algn="l"/>
                <a:tab pos="2489200" algn="l"/>
              </a:tabLst>
            </a:pPr>
            <a:r>
              <a:rPr lang="en-US" altLang="zh-CN" sz="2800">
                <a:solidFill>
                  <a:srgbClr val="4D4D4D"/>
                </a:solidFill>
                <a:latin typeface="Arial" pitchFamily="34" charset="0"/>
                <a:cs typeface="Arial" pitchFamily="34" charset="0"/>
              </a:rPr>
              <a:t>σ</a:t>
            </a:r>
            <a:r>
              <a:rPr lang="en-US" altLang="zh-CN" sz="2800" baseline="-25000">
                <a:solidFill>
                  <a:srgbClr val="4D4D4D"/>
                </a:solidFill>
                <a:latin typeface="Arial" pitchFamily="34" charset="0"/>
                <a:cs typeface="Arial" pitchFamily="34" charset="0"/>
              </a:rPr>
              <a:t>b</a:t>
            </a:r>
            <a:r>
              <a:rPr lang="en-US" altLang="zh-CN" sz="2800">
                <a:latin typeface="Arial" pitchFamily="34" charset="0"/>
                <a:cs typeface="Arial" pitchFamily="34" charset="0"/>
              </a:rPr>
              <a:t> </a:t>
            </a:r>
            <a:r>
              <a:rPr lang="en-US" altLang="zh-CN" sz="2800">
                <a:solidFill>
                  <a:srgbClr val="4D4D4D"/>
                </a:solidFill>
                <a:latin typeface="Arial" pitchFamily="34" charset="0"/>
                <a:cs typeface="Arial" pitchFamily="34" charset="0"/>
              </a:rPr>
              <a:t>–</a:t>
            </a:r>
            <a:r>
              <a:rPr lang="en-US" altLang="zh-CN" sz="2800">
                <a:latin typeface="Arial" pitchFamily="34" charset="0"/>
                <a:cs typeface="Arial" pitchFamily="34" charset="0"/>
              </a:rPr>
              <a:t> </a:t>
            </a:r>
            <a:r>
              <a:rPr lang="en-US" altLang="zh-CN" sz="2800">
                <a:solidFill>
                  <a:srgbClr val="4D4D4D"/>
                </a:solidFill>
                <a:latin typeface="Arial" pitchFamily="34" charset="0"/>
                <a:cs typeface="Arial" pitchFamily="34" charset="0"/>
              </a:rPr>
              <a:t>vật</a:t>
            </a:r>
            <a:r>
              <a:rPr lang="en-US" altLang="zh-CN" sz="2800">
                <a:latin typeface="Arial" pitchFamily="34" charset="0"/>
                <a:cs typeface="Arial" pitchFamily="34" charset="0"/>
              </a:rPr>
              <a:t> </a:t>
            </a:r>
            <a:r>
              <a:rPr lang="en-US" altLang="zh-CN" sz="2800">
                <a:solidFill>
                  <a:srgbClr val="4D4D4D"/>
                </a:solidFill>
                <a:latin typeface="Arial" pitchFamily="34" charset="0"/>
                <a:cs typeface="Arial" pitchFamily="34" charset="0"/>
              </a:rPr>
              <a:t>liệu</a:t>
            </a:r>
            <a:r>
              <a:rPr lang="en-US" altLang="zh-CN" sz="2800">
                <a:latin typeface="Arial" pitchFamily="34" charset="0"/>
                <a:cs typeface="Arial" pitchFamily="34" charset="0"/>
              </a:rPr>
              <a:t> </a:t>
            </a:r>
            <a:r>
              <a:rPr lang="en-US" altLang="zh-CN" sz="2800">
                <a:solidFill>
                  <a:srgbClr val="4D4D4D"/>
                </a:solidFill>
                <a:latin typeface="Arial" pitchFamily="34" charset="0"/>
                <a:cs typeface="Arial" pitchFamily="34" charset="0"/>
              </a:rPr>
              <a:t>giòn</a:t>
            </a:r>
            <a:endParaRPr lang="en-US" altLang="zh-CN" sz="2800" dirty="0">
              <a:solidFill>
                <a:srgbClr val="4D4D4D"/>
              </a:solidFill>
              <a:latin typeface="Arial" pitchFamily="34" charset="0"/>
              <a:cs typeface="Arial" pitchFamily="34" charset="0"/>
            </a:endParaRPr>
          </a:p>
        </p:txBody>
      </p:sp>
      <p:sp>
        <p:nvSpPr>
          <p:cNvPr id="27" name="Rectangle 26">
            <a:extLst>
              <a:ext uri="{FF2B5EF4-FFF2-40B4-BE49-F238E27FC236}">
                <a16:creationId xmlns:a16="http://schemas.microsoft.com/office/drawing/2014/main" id="{5163E5DF-0339-C27E-2AD7-08BEB0F1358F}"/>
              </a:ext>
            </a:extLst>
          </p:cNvPr>
          <p:cNvSpPr/>
          <p:nvPr/>
        </p:nvSpPr>
        <p:spPr>
          <a:xfrm>
            <a:off x="1042733" y="5142057"/>
            <a:ext cx="7864699" cy="938719"/>
          </a:xfrm>
          <a:prstGeom prst="rect">
            <a:avLst/>
          </a:prstGeom>
        </p:spPr>
        <p:txBody>
          <a:bodyPr wrap="square">
            <a:spAutoFit/>
          </a:bodyPr>
          <a:lstStyle/>
          <a:p>
            <a:pPr algn="just">
              <a:lnSpc>
                <a:spcPts val="3300"/>
              </a:lnSpc>
              <a:tabLst>
                <a:tab pos="76200" algn="l"/>
                <a:tab pos="2489200" algn="l"/>
              </a:tabLst>
            </a:pPr>
            <a:r>
              <a:rPr lang="en-US" altLang="zh-CN" sz="2800">
                <a:solidFill>
                  <a:srgbClr val="C00000"/>
                </a:solidFill>
                <a:latin typeface="Arial" pitchFamily="34" charset="0"/>
                <a:cs typeface="Arial" pitchFamily="34" charset="0"/>
              </a:rPr>
              <a:t>- </a:t>
            </a:r>
            <a:r>
              <a:rPr lang="en-US" altLang="zh-CN" sz="2800" i="1">
                <a:solidFill>
                  <a:srgbClr val="C00000"/>
                </a:solidFill>
                <a:latin typeface="Arial" pitchFamily="34" charset="0"/>
                <a:cs typeface="Arial" pitchFamily="34" charset="0"/>
              </a:rPr>
              <a:t>Vật liệu làm việc an toàn khi ứng suất, xuất hiện chưa vượt quá ứng suất nguy hiểm</a:t>
            </a:r>
            <a:endParaRPr lang="en-US" altLang="zh-CN" sz="2800" i="1"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val="34519421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7B0672F9-51A3-0A2E-694E-923FC2BA035E}"/>
              </a:ext>
            </a:extLst>
          </p:cNvPr>
          <p:cNvSpPr txBox="1"/>
          <p:nvPr/>
        </p:nvSpPr>
        <p:spPr>
          <a:xfrm>
            <a:off x="890462" y="938211"/>
            <a:ext cx="7363075" cy="954107"/>
          </a:xfrm>
          <a:prstGeom prst="rect">
            <a:avLst/>
          </a:prstGeom>
          <a:noFill/>
        </p:spPr>
        <p:txBody>
          <a:bodyPr wrap="square">
            <a:spAutoFit/>
          </a:bodyPr>
          <a:lstStyle/>
          <a:p>
            <a:pPr algn="ctr"/>
            <a:r>
              <a:rPr lang="en-US" sz="2800">
                <a:solidFill>
                  <a:srgbClr val="0000FF"/>
                </a:solidFill>
                <a:latin typeface="Arial" panose="020B0604020202020204" pitchFamily="34" charset="0"/>
                <a:cs typeface="Arial" panose="020B0604020202020204" pitchFamily="34" charset="0"/>
              </a:rPr>
              <a:t>2.23. Ứng suất cho phép – Hệ số an toàn – Điều kiện bền</a:t>
            </a:r>
            <a:endParaRPr lang="en-US"/>
          </a:p>
        </p:txBody>
      </p:sp>
      <p:sp>
        <p:nvSpPr>
          <p:cNvPr id="28" name="Rectangle 27">
            <a:extLst>
              <a:ext uri="{FF2B5EF4-FFF2-40B4-BE49-F238E27FC236}">
                <a16:creationId xmlns:a16="http://schemas.microsoft.com/office/drawing/2014/main" id="{E559F6DF-26F4-867A-8E86-606F9087C84B}"/>
              </a:ext>
            </a:extLst>
          </p:cNvPr>
          <p:cNvSpPr/>
          <p:nvPr/>
        </p:nvSpPr>
        <p:spPr>
          <a:xfrm>
            <a:off x="990600" y="1797503"/>
            <a:ext cx="8001000" cy="1836400"/>
          </a:xfrm>
          <a:prstGeom prst="rect">
            <a:avLst/>
          </a:prstGeom>
        </p:spPr>
        <p:txBody>
          <a:bodyPr wrap="square">
            <a:spAutoFit/>
          </a:bodyPr>
          <a:lstStyle/>
          <a:p>
            <a:pPr marL="457200" indent="-457200" algn="just">
              <a:lnSpc>
                <a:spcPts val="3360"/>
              </a:lnSpc>
              <a:buClr>
                <a:srgbClr val="FF0000"/>
              </a:buClr>
              <a:buFont typeface="Wingdings" pitchFamily="2" charset="2"/>
              <a:buChar char="ü"/>
              <a:tabLst>
                <a:tab pos="76200" algn="l"/>
                <a:tab pos="2489200" algn="l"/>
              </a:tabLst>
            </a:pPr>
            <a:r>
              <a:rPr lang="en-US" altLang="zh-CN" sz="2800">
                <a:latin typeface="Arial" pitchFamily="34" charset="0"/>
                <a:cs typeface="Arial" pitchFamily="34" charset="0"/>
              </a:rPr>
              <a:t>Khi tính toán, không bao giờ tính theo ứng suất nguy hiểm: vật liệu không đồng nhất, điều kiện làm việc thực tế khác với PTN, tải trọng vượt quá thiết kế,…=&gt; </a:t>
            </a:r>
            <a:r>
              <a:rPr lang="en-US" altLang="zh-CN" sz="2800">
                <a:solidFill>
                  <a:srgbClr val="CC3300"/>
                </a:solidFill>
                <a:latin typeface="Arial" pitchFamily="34" charset="0"/>
                <a:cs typeface="Arial" pitchFamily="34" charset="0"/>
              </a:rPr>
              <a:t>Hệ</a:t>
            </a:r>
            <a:r>
              <a:rPr lang="en-US" altLang="zh-CN" sz="2800">
                <a:latin typeface="Arial" pitchFamily="34" charset="0"/>
                <a:cs typeface="Arial" pitchFamily="34" charset="0"/>
              </a:rPr>
              <a:t> </a:t>
            </a:r>
            <a:r>
              <a:rPr lang="en-US" altLang="zh-CN" sz="2800">
                <a:solidFill>
                  <a:srgbClr val="CC3300"/>
                </a:solidFill>
                <a:latin typeface="Arial" pitchFamily="34" charset="0"/>
                <a:cs typeface="Arial" pitchFamily="34" charset="0"/>
              </a:rPr>
              <a:t>số</a:t>
            </a:r>
            <a:r>
              <a:rPr lang="en-US" altLang="zh-CN" sz="2800">
                <a:latin typeface="Arial" pitchFamily="34" charset="0"/>
                <a:cs typeface="Arial" pitchFamily="34" charset="0"/>
              </a:rPr>
              <a:t> </a:t>
            </a:r>
            <a:r>
              <a:rPr lang="en-US" altLang="zh-CN" sz="2800">
                <a:solidFill>
                  <a:srgbClr val="CC3300"/>
                </a:solidFill>
                <a:latin typeface="Arial" pitchFamily="34" charset="0"/>
                <a:cs typeface="Arial" pitchFamily="34" charset="0"/>
              </a:rPr>
              <a:t>an</a:t>
            </a:r>
            <a:r>
              <a:rPr lang="en-US" altLang="zh-CN" sz="2800">
                <a:latin typeface="Arial" pitchFamily="34" charset="0"/>
                <a:cs typeface="Arial" pitchFamily="34" charset="0"/>
              </a:rPr>
              <a:t> </a:t>
            </a:r>
            <a:r>
              <a:rPr lang="en-US" altLang="zh-CN" sz="2800">
                <a:solidFill>
                  <a:srgbClr val="CC3300"/>
                </a:solidFill>
                <a:latin typeface="Arial" pitchFamily="34" charset="0"/>
                <a:cs typeface="Arial" pitchFamily="34" charset="0"/>
              </a:rPr>
              <a:t>toàn</a:t>
            </a:r>
            <a:endParaRPr lang="en-US" altLang="zh-CN" sz="2800" dirty="0">
              <a:solidFill>
                <a:srgbClr val="CC3300"/>
              </a:solidFill>
              <a:latin typeface="Arial" pitchFamily="34" charset="0"/>
              <a:cs typeface="Arial" pitchFamily="34" charset="0"/>
            </a:endParaRPr>
          </a:p>
        </p:txBody>
      </p:sp>
      <p:sp>
        <p:nvSpPr>
          <p:cNvPr id="29" name="Rectangle 28">
            <a:extLst>
              <a:ext uri="{FF2B5EF4-FFF2-40B4-BE49-F238E27FC236}">
                <a16:creationId xmlns:a16="http://schemas.microsoft.com/office/drawing/2014/main" id="{227928C5-2052-20C4-7099-240C57E1103B}"/>
              </a:ext>
            </a:extLst>
          </p:cNvPr>
          <p:cNvSpPr/>
          <p:nvPr/>
        </p:nvSpPr>
        <p:spPr>
          <a:xfrm>
            <a:off x="1143000" y="3765597"/>
            <a:ext cx="8001000" cy="502702"/>
          </a:xfrm>
          <a:prstGeom prst="rect">
            <a:avLst/>
          </a:prstGeom>
        </p:spPr>
        <p:txBody>
          <a:bodyPr wrap="square">
            <a:spAutoFit/>
          </a:bodyPr>
          <a:lstStyle/>
          <a:p>
            <a:pPr marL="457200" indent="-457200">
              <a:lnSpc>
                <a:spcPts val="3200"/>
              </a:lnSpc>
              <a:buClr>
                <a:srgbClr val="FF0000"/>
              </a:buClr>
              <a:buFont typeface="Wingdings" pitchFamily="2" charset="2"/>
              <a:buChar char="v"/>
              <a:tabLst>
                <a:tab pos="342900" algn="l"/>
                <a:tab pos="1524000" algn="l"/>
                <a:tab pos="2667000" algn="l"/>
                <a:tab pos="3657600" algn="l"/>
              </a:tabLst>
            </a:pPr>
            <a:r>
              <a:rPr lang="en-US" altLang="zh-CN" sz="2800">
                <a:solidFill>
                  <a:srgbClr val="0000CC"/>
                </a:solidFill>
                <a:latin typeface="Arial" pitchFamily="34" charset="0"/>
                <a:cs typeface="Arial" pitchFamily="34" charset="0"/>
              </a:rPr>
              <a:t>Dùng trị số ứng suất cho phép để tính toán:</a:t>
            </a:r>
            <a:endParaRPr lang="en-US" altLang="zh-CN" sz="2800" dirty="0">
              <a:solidFill>
                <a:srgbClr val="0000CC"/>
              </a:solidFill>
              <a:latin typeface="Arial" pitchFamily="34" charset="0"/>
              <a:cs typeface="Arial" pitchFamily="34" charset="0"/>
            </a:endParaRPr>
          </a:p>
        </p:txBody>
      </p:sp>
      <p:pic>
        <p:nvPicPr>
          <p:cNvPr id="30" name="Picture 34">
            <a:extLst>
              <a:ext uri="{FF2B5EF4-FFF2-40B4-BE49-F238E27FC236}">
                <a16:creationId xmlns:a16="http://schemas.microsoft.com/office/drawing/2014/main" id="{C3FE1FBE-68ED-3629-96CB-48461E793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077" y="4399993"/>
            <a:ext cx="1676400" cy="1129747"/>
          </a:xfrm>
          <a:prstGeom prst="rect">
            <a:avLst/>
          </a:prstGeom>
          <a:solidFill>
            <a:schemeClr val="bg2"/>
          </a:solidFill>
          <a:ln w="19050">
            <a:solidFill>
              <a:srgbClr val="FF0000"/>
            </a:solidFill>
          </a:ln>
          <a:effectLst/>
        </p:spPr>
      </p:pic>
    </p:spTree>
    <p:extLst>
      <p:ext uri="{BB962C8B-B14F-4D97-AF65-F5344CB8AC3E}">
        <p14:creationId xmlns:p14="http://schemas.microsoft.com/office/powerpoint/2010/main" val="42288533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7B0672F9-51A3-0A2E-694E-923FC2BA035E}"/>
              </a:ext>
            </a:extLst>
          </p:cNvPr>
          <p:cNvSpPr txBox="1"/>
          <p:nvPr/>
        </p:nvSpPr>
        <p:spPr>
          <a:xfrm>
            <a:off x="890462" y="938211"/>
            <a:ext cx="7363075" cy="954107"/>
          </a:xfrm>
          <a:prstGeom prst="rect">
            <a:avLst/>
          </a:prstGeom>
          <a:noFill/>
        </p:spPr>
        <p:txBody>
          <a:bodyPr wrap="square">
            <a:spAutoFit/>
          </a:bodyPr>
          <a:lstStyle/>
          <a:p>
            <a:pPr algn="ctr"/>
            <a:r>
              <a:rPr lang="en-US" sz="2800">
                <a:solidFill>
                  <a:srgbClr val="0000FF"/>
                </a:solidFill>
                <a:latin typeface="Arial" panose="020B0604020202020204" pitchFamily="34" charset="0"/>
                <a:cs typeface="Arial" panose="020B0604020202020204" pitchFamily="34" charset="0"/>
              </a:rPr>
              <a:t>2.23. Ứng suất cho phép – Hệ số an toàn – Điều kiện bền</a:t>
            </a:r>
            <a:endParaRPr lang="en-US"/>
          </a:p>
        </p:txBody>
      </p:sp>
      <p:sp>
        <p:nvSpPr>
          <p:cNvPr id="3" name="Rectangle 2">
            <a:extLst>
              <a:ext uri="{FF2B5EF4-FFF2-40B4-BE49-F238E27FC236}">
                <a16:creationId xmlns:a16="http://schemas.microsoft.com/office/drawing/2014/main" id="{956821F4-00B0-04AF-AC14-E84B23601FC5}"/>
              </a:ext>
            </a:extLst>
          </p:cNvPr>
          <p:cNvSpPr/>
          <p:nvPr/>
        </p:nvSpPr>
        <p:spPr>
          <a:xfrm>
            <a:off x="990600" y="1796849"/>
            <a:ext cx="8001000" cy="964367"/>
          </a:xfrm>
          <a:prstGeom prst="rect">
            <a:avLst/>
          </a:prstGeom>
        </p:spPr>
        <p:txBody>
          <a:bodyPr wrap="square">
            <a:spAutoFit/>
          </a:bodyPr>
          <a:lstStyle/>
          <a:p>
            <a:pPr>
              <a:lnSpc>
                <a:spcPts val="3500"/>
              </a:lnSpc>
              <a:tabLst>
                <a:tab pos="342900" algn="l"/>
                <a:tab pos="1524000" algn="l"/>
                <a:tab pos="2667000" algn="l"/>
                <a:tab pos="3657600" algn="l"/>
              </a:tabLst>
            </a:pPr>
            <a:r>
              <a:rPr lang="en-US" altLang="zh-CN" sz="2800">
                <a:latin typeface="Arial" pitchFamily="34" charset="0"/>
                <a:cs typeface="Arial" pitchFamily="34" charset="0"/>
              </a:rPr>
              <a:t>n - hệ số an toàn - đặc trưng cho khả năng dự</a:t>
            </a:r>
          </a:p>
          <a:p>
            <a:pPr>
              <a:lnSpc>
                <a:spcPts val="3300"/>
              </a:lnSpc>
              <a:tabLst>
                <a:tab pos="342900" algn="l"/>
                <a:tab pos="1524000" algn="l"/>
                <a:tab pos="2667000" algn="l"/>
                <a:tab pos="3657600" algn="l"/>
              </a:tabLst>
            </a:pPr>
            <a:r>
              <a:rPr lang="en-US" altLang="zh-CN" sz="2800">
                <a:latin typeface="Arial" pitchFamily="34" charset="0"/>
                <a:cs typeface="Arial" pitchFamily="34" charset="0"/>
              </a:rPr>
              <a:t>	trữ về mặt chịu lực (n&gt;1)</a:t>
            </a:r>
            <a:endParaRPr lang="en-US" sz="2800">
              <a:latin typeface="Arial" pitchFamily="34" charset="0"/>
              <a:cs typeface="Arial" pitchFamily="34" charset="0"/>
            </a:endParaRPr>
          </a:p>
        </p:txBody>
      </p:sp>
      <p:sp>
        <p:nvSpPr>
          <p:cNvPr id="4" name="Rectangle 3">
            <a:extLst>
              <a:ext uri="{FF2B5EF4-FFF2-40B4-BE49-F238E27FC236}">
                <a16:creationId xmlns:a16="http://schemas.microsoft.com/office/drawing/2014/main" id="{669508DA-EF82-C913-CA35-2BC614BC34D7}"/>
              </a:ext>
            </a:extLst>
          </p:cNvPr>
          <p:cNvSpPr/>
          <p:nvPr/>
        </p:nvSpPr>
        <p:spPr>
          <a:xfrm>
            <a:off x="1236504" y="2819218"/>
            <a:ext cx="2634145" cy="669414"/>
          </a:xfrm>
          <a:prstGeom prst="rect">
            <a:avLst/>
          </a:prstGeom>
          <a:ln>
            <a:solidFill>
              <a:srgbClr val="FF0000"/>
            </a:solidFill>
          </a:ln>
        </p:spPr>
        <p:txBody>
          <a:bodyPr wrap="square">
            <a:spAutoFit/>
          </a:bodyPr>
          <a:lstStyle/>
          <a:p>
            <a:pPr>
              <a:lnSpc>
                <a:spcPts val="4500"/>
              </a:lnSpc>
              <a:tabLst>
                <a:tab pos="342900" algn="l"/>
                <a:tab pos="1524000" algn="l"/>
                <a:tab pos="2667000" algn="l"/>
                <a:tab pos="3657600" algn="l"/>
              </a:tabLst>
            </a:pPr>
            <a:r>
              <a:rPr lang="en-US" altLang="zh-CN" sz="2800">
                <a:latin typeface="Arial" pitchFamily="34" charset="0"/>
                <a:cs typeface="Arial" pitchFamily="34" charset="0"/>
              </a:rPr>
              <a:t>n = n</a:t>
            </a:r>
            <a:r>
              <a:rPr lang="en-US" altLang="zh-CN" sz="2800" baseline="-25000">
                <a:latin typeface="Arial" pitchFamily="34" charset="0"/>
                <a:cs typeface="Arial" pitchFamily="34" charset="0"/>
              </a:rPr>
              <a:t>1</a:t>
            </a:r>
            <a:r>
              <a:rPr lang="en-US" altLang="zh-CN" sz="2800">
                <a:latin typeface="Arial" pitchFamily="34" charset="0"/>
                <a:cs typeface="Arial" pitchFamily="34" charset="0"/>
              </a:rPr>
              <a:t>.n</a:t>
            </a:r>
            <a:r>
              <a:rPr lang="en-US" altLang="zh-CN" sz="2800" baseline="-25000">
                <a:latin typeface="Arial" pitchFamily="34" charset="0"/>
                <a:cs typeface="Arial" pitchFamily="34" charset="0"/>
              </a:rPr>
              <a:t>2</a:t>
            </a:r>
            <a:r>
              <a:rPr lang="en-US" altLang="zh-CN" sz="2800">
                <a:latin typeface="Arial" pitchFamily="34" charset="0"/>
                <a:cs typeface="Arial" pitchFamily="34" charset="0"/>
              </a:rPr>
              <a:t>.n</a:t>
            </a:r>
            <a:r>
              <a:rPr lang="en-US" altLang="zh-CN" sz="2800" baseline="-25000">
                <a:latin typeface="Arial" pitchFamily="34" charset="0"/>
                <a:cs typeface="Arial" pitchFamily="34" charset="0"/>
              </a:rPr>
              <a:t>3</a:t>
            </a:r>
            <a:r>
              <a:rPr lang="en-US" altLang="zh-CN" sz="2800">
                <a:latin typeface="Arial" pitchFamily="34" charset="0"/>
                <a:cs typeface="Arial" pitchFamily="34" charset="0"/>
              </a:rPr>
              <a:t>…</a:t>
            </a:r>
            <a:endParaRPr lang="en-US" altLang="zh-CN" sz="2800" dirty="0">
              <a:latin typeface="Arial" pitchFamily="34" charset="0"/>
              <a:cs typeface="Arial" pitchFamily="34" charset="0"/>
            </a:endParaRPr>
          </a:p>
        </p:txBody>
      </p:sp>
      <p:sp>
        <p:nvSpPr>
          <p:cNvPr id="5" name="Rectangle 4">
            <a:extLst>
              <a:ext uri="{FF2B5EF4-FFF2-40B4-BE49-F238E27FC236}">
                <a16:creationId xmlns:a16="http://schemas.microsoft.com/office/drawing/2014/main" id="{71B1C16D-A88E-7F56-053F-26520C8CDD6E}"/>
              </a:ext>
            </a:extLst>
          </p:cNvPr>
          <p:cNvSpPr/>
          <p:nvPr/>
        </p:nvSpPr>
        <p:spPr>
          <a:xfrm>
            <a:off x="990600" y="3629717"/>
            <a:ext cx="7924800" cy="1797928"/>
          </a:xfrm>
          <a:prstGeom prst="rect">
            <a:avLst/>
          </a:prstGeom>
        </p:spPr>
        <p:txBody>
          <a:bodyPr wrap="square">
            <a:spAutoFit/>
          </a:bodyPr>
          <a:lstStyle/>
          <a:p>
            <a:pPr marL="457200" indent="-457200">
              <a:lnSpc>
                <a:spcPts val="3360"/>
              </a:lnSpc>
              <a:buClr>
                <a:srgbClr val="FF0000"/>
              </a:buClr>
              <a:buFont typeface="Wingdings" pitchFamily="2" charset="2"/>
              <a:buChar char="ü"/>
              <a:tabLst/>
            </a:pPr>
            <a:r>
              <a:rPr lang="en-US" altLang="zh-CN" sz="2800">
                <a:latin typeface="Arial" pitchFamily="34" charset="0"/>
                <a:cs typeface="Arial" pitchFamily="34" charset="0"/>
              </a:rPr>
              <a:t>n</a:t>
            </a:r>
            <a:r>
              <a:rPr lang="en-US" altLang="zh-CN" sz="2800" baseline="-25000">
                <a:latin typeface="Arial" pitchFamily="34" charset="0"/>
                <a:cs typeface="Arial" pitchFamily="34" charset="0"/>
              </a:rPr>
              <a:t>1</a:t>
            </a:r>
            <a:r>
              <a:rPr lang="en-US" altLang="zh-CN" sz="2800">
                <a:latin typeface="Arial" pitchFamily="34" charset="0"/>
                <a:cs typeface="Arial" pitchFamily="34" charset="0"/>
              </a:rPr>
              <a:t>- hệ số kể đến sự đồng nhất của vật liệu</a:t>
            </a:r>
          </a:p>
          <a:p>
            <a:pPr marL="457200" indent="-457200">
              <a:lnSpc>
                <a:spcPts val="3360"/>
              </a:lnSpc>
              <a:buClr>
                <a:srgbClr val="FF0000"/>
              </a:buClr>
              <a:buFont typeface="Wingdings" pitchFamily="2" charset="2"/>
              <a:buChar char="ü"/>
              <a:tabLst/>
            </a:pPr>
            <a:r>
              <a:rPr lang="en-US" altLang="zh-CN" sz="2800">
                <a:latin typeface="Arial" pitchFamily="34" charset="0"/>
                <a:cs typeface="Arial" pitchFamily="34" charset="0"/>
              </a:rPr>
              <a:t>n</a:t>
            </a:r>
            <a:r>
              <a:rPr lang="en-US" altLang="zh-CN" sz="2800" baseline="-25000">
                <a:latin typeface="Arial" pitchFamily="34" charset="0"/>
                <a:cs typeface="Arial" pitchFamily="34" charset="0"/>
              </a:rPr>
              <a:t>2</a:t>
            </a:r>
            <a:r>
              <a:rPr lang="en-US" altLang="zh-CN" sz="2800">
                <a:latin typeface="Arial" pitchFamily="34" charset="0"/>
                <a:cs typeface="Arial" pitchFamily="34" charset="0"/>
              </a:rPr>
              <a:t> -  hệ  số  kể  đến  điều  kiện  làm  việc, phương  pháp tính toán,…</a:t>
            </a:r>
          </a:p>
          <a:p>
            <a:pPr marL="457200" indent="-457200">
              <a:lnSpc>
                <a:spcPts val="3360"/>
              </a:lnSpc>
              <a:buClr>
                <a:srgbClr val="FF0000"/>
              </a:buClr>
              <a:buFont typeface="Wingdings" pitchFamily="2" charset="2"/>
              <a:buChar char="ü"/>
              <a:tabLst/>
            </a:pPr>
            <a:r>
              <a:rPr lang="en-US" altLang="zh-CN" sz="2800">
                <a:latin typeface="Arial" pitchFamily="34" charset="0"/>
                <a:cs typeface="Arial" pitchFamily="34" charset="0"/>
              </a:rPr>
              <a:t>Các hệ số lấy theo qui phạm</a:t>
            </a:r>
            <a:endParaRPr lang="en-US" altLang="zh-CN" sz="2800" dirty="0">
              <a:latin typeface="Arial" pitchFamily="34" charset="0"/>
              <a:cs typeface="Arial" pitchFamily="34" charset="0"/>
            </a:endParaRPr>
          </a:p>
        </p:txBody>
      </p:sp>
    </p:spTree>
    <p:extLst>
      <p:ext uri="{BB962C8B-B14F-4D97-AF65-F5344CB8AC3E}">
        <p14:creationId xmlns:p14="http://schemas.microsoft.com/office/powerpoint/2010/main" val="202605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7B0672F9-51A3-0A2E-694E-923FC2BA035E}"/>
              </a:ext>
            </a:extLst>
          </p:cNvPr>
          <p:cNvSpPr txBox="1"/>
          <p:nvPr/>
        </p:nvSpPr>
        <p:spPr>
          <a:xfrm>
            <a:off x="890462" y="938211"/>
            <a:ext cx="7363075" cy="954107"/>
          </a:xfrm>
          <a:prstGeom prst="rect">
            <a:avLst/>
          </a:prstGeom>
          <a:noFill/>
        </p:spPr>
        <p:txBody>
          <a:bodyPr wrap="square">
            <a:spAutoFit/>
          </a:bodyPr>
          <a:lstStyle/>
          <a:p>
            <a:pPr algn="ctr"/>
            <a:r>
              <a:rPr lang="en-US" sz="2800">
                <a:solidFill>
                  <a:srgbClr val="0000FF"/>
                </a:solidFill>
                <a:latin typeface="Arial" panose="020B0604020202020204" pitchFamily="34" charset="0"/>
                <a:cs typeface="Arial" panose="020B0604020202020204" pitchFamily="34" charset="0"/>
              </a:rPr>
              <a:t>2.23. Ứng suất cho phép – Hệ số an toàn – Điều kiện bền</a:t>
            </a:r>
            <a:endParaRPr lang="en-US"/>
          </a:p>
        </p:txBody>
      </p:sp>
      <p:sp>
        <p:nvSpPr>
          <p:cNvPr id="6" name="Rectangle 5">
            <a:extLst>
              <a:ext uri="{FF2B5EF4-FFF2-40B4-BE49-F238E27FC236}">
                <a16:creationId xmlns:a16="http://schemas.microsoft.com/office/drawing/2014/main" id="{43F9DA3C-D0A5-37E6-6D83-9EEE7AC5ED06}"/>
              </a:ext>
            </a:extLst>
          </p:cNvPr>
          <p:cNvSpPr/>
          <p:nvPr/>
        </p:nvSpPr>
        <p:spPr>
          <a:xfrm>
            <a:off x="890462" y="1799253"/>
            <a:ext cx="8001000" cy="913070"/>
          </a:xfrm>
          <a:prstGeom prst="rect">
            <a:avLst/>
          </a:prstGeom>
        </p:spPr>
        <p:txBody>
          <a:bodyPr wrap="square">
            <a:spAutoFit/>
          </a:bodyPr>
          <a:lstStyle/>
          <a:p>
            <a:pPr marL="457200" indent="-457200">
              <a:lnSpc>
                <a:spcPts val="3200"/>
              </a:lnSpc>
              <a:buClr>
                <a:srgbClr val="FF0000"/>
              </a:buClr>
              <a:buFont typeface="Wingdings" pitchFamily="2" charset="2"/>
              <a:buChar char="v"/>
              <a:tabLst>
                <a:tab pos="800100" algn="l"/>
                <a:tab pos="1181100" algn="l"/>
              </a:tabLst>
            </a:pPr>
            <a:r>
              <a:rPr lang="en-US" altLang="zh-CN" sz="2800">
                <a:latin typeface="Arial" pitchFamily="34" charset="0"/>
                <a:cs typeface="Arial" pitchFamily="34" charset="0"/>
              </a:rPr>
              <a:t>Điều kiện để thanh làm việc an toàn =&gt; </a:t>
            </a:r>
            <a:r>
              <a:rPr lang="en-US" altLang="zh-CN" sz="2800">
                <a:solidFill>
                  <a:srgbClr val="1A01B1"/>
                </a:solidFill>
                <a:latin typeface="Arial" pitchFamily="34" charset="0"/>
                <a:cs typeface="Arial" pitchFamily="34" charset="0"/>
              </a:rPr>
              <a:t>Điều kiện</a:t>
            </a:r>
            <a:r>
              <a:rPr lang="en-US" altLang="zh-CN" sz="2800">
                <a:latin typeface="Arial" pitchFamily="34" charset="0"/>
                <a:cs typeface="Arial" pitchFamily="34" charset="0"/>
              </a:rPr>
              <a:t> </a:t>
            </a:r>
            <a:r>
              <a:rPr lang="en-US" altLang="zh-CN" sz="2800">
                <a:solidFill>
                  <a:srgbClr val="1A01B1"/>
                </a:solidFill>
                <a:latin typeface="Arial" pitchFamily="34" charset="0"/>
                <a:cs typeface="Arial" pitchFamily="34" charset="0"/>
              </a:rPr>
              <a:t>bền</a:t>
            </a:r>
            <a:endParaRPr lang="en-US" altLang="zh-CN" sz="2800" dirty="0">
              <a:solidFill>
                <a:srgbClr val="1A01B1"/>
              </a:solidFill>
              <a:latin typeface="Arial" pitchFamily="34" charset="0"/>
              <a:cs typeface="Arial" pitchFamily="34" charset="0"/>
            </a:endParaRPr>
          </a:p>
        </p:txBody>
      </p:sp>
      <p:pic>
        <p:nvPicPr>
          <p:cNvPr id="7" name="Picture 326">
            <a:extLst>
              <a:ext uri="{FF2B5EF4-FFF2-40B4-BE49-F238E27FC236}">
                <a16:creationId xmlns:a16="http://schemas.microsoft.com/office/drawing/2014/main" id="{D6B2FF32-E6B7-A038-88B7-94B561674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496" y="2677414"/>
            <a:ext cx="4321629" cy="88820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EC138E1C-5994-D70B-34DC-30D0CE439A30}"/>
              </a:ext>
            </a:extLst>
          </p:cNvPr>
          <p:cNvSpPr/>
          <p:nvPr/>
        </p:nvSpPr>
        <p:spPr>
          <a:xfrm>
            <a:off x="1131220" y="2909646"/>
            <a:ext cx="2645276" cy="528350"/>
          </a:xfrm>
          <a:prstGeom prst="rect">
            <a:avLst/>
          </a:prstGeom>
        </p:spPr>
        <p:txBody>
          <a:bodyPr wrap="none">
            <a:spAutoFit/>
          </a:bodyPr>
          <a:lstStyle/>
          <a:p>
            <a:pPr marL="457200" indent="-457200">
              <a:lnSpc>
                <a:spcPts val="3400"/>
              </a:lnSpc>
              <a:buClr>
                <a:srgbClr val="FF0000"/>
              </a:buClr>
              <a:buFont typeface="Arial" pitchFamily="34" charset="0"/>
              <a:buChar char="•"/>
              <a:tabLst>
                <a:tab pos="800100" algn="l"/>
                <a:tab pos="1181100" algn="l"/>
              </a:tabLst>
            </a:pPr>
            <a:r>
              <a:rPr lang="en-US" altLang="zh-CN" sz="2800">
                <a:latin typeface="Arial" pitchFamily="34" charset="0"/>
                <a:cs typeface="Arial" pitchFamily="34" charset="0"/>
              </a:rPr>
              <a:t>Vật liệu dẻo:</a:t>
            </a:r>
            <a:endParaRPr lang="en-US" altLang="zh-CN" sz="2800" dirty="0">
              <a:latin typeface="Arial" pitchFamily="34" charset="0"/>
              <a:cs typeface="Arial" pitchFamily="34" charset="0"/>
            </a:endParaRPr>
          </a:p>
        </p:txBody>
      </p:sp>
      <p:sp>
        <p:nvSpPr>
          <p:cNvPr id="9" name="TextBox 1">
            <a:extLst>
              <a:ext uri="{FF2B5EF4-FFF2-40B4-BE49-F238E27FC236}">
                <a16:creationId xmlns:a16="http://schemas.microsoft.com/office/drawing/2014/main" id="{3E6BC178-60F4-3BC0-0BC9-B9BED7CFCF36}"/>
              </a:ext>
            </a:extLst>
          </p:cNvPr>
          <p:cNvSpPr txBox="1"/>
          <p:nvPr/>
        </p:nvSpPr>
        <p:spPr>
          <a:xfrm>
            <a:off x="1066800" y="4565620"/>
            <a:ext cx="2540760" cy="379591"/>
          </a:xfrm>
          <a:prstGeom prst="rect">
            <a:avLst/>
          </a:prstGeom>
          <a:noFill/>
        </p:spPr>
        <p:txBody>
          <a:bodyPr wrap="none" lIns="0" tIns="0" rIns="0" rtlCol="0">
            <a:spAutoFit/>
          </a:bodyPr>
          <a:lstStyle/>
          <a:p>
            <a:pPr marL="457200" indent="-457200">
              <a:lnSpc>
                <a:spcPts val="2600"/>
              </a:lnSpc>
              <a:buClr>
                <a:srgbClr val="FF0000"/>
              </a:buClr>
              <a:buFont typeface="Arial" pitchFamily="34" charset="0"/>
              <a:buChar char="•"/>
              <a:tabLst/>
            </a:pPr>
            <a:r>
              <a:rPr lang="en-US" altLang="zh-CN" sz="2800" dirty="0">
                <a:latin typeface="Arial" pitchFamily="34" charset="0"/>
                <a:cs typeface="Arial" pitchFamily="34" charset="0"/>
              </a:rPr>
              <a:t>Vật </a:t>
            </a:r>
            <a:r>
              <a:rPr lang="en-US" altLang="zh-CN" sz="2800">
                <a:latin typeface="Arial" pitchFamily="34" charset="0"/>
                <a:cs typeface="Arial" pitchFamily="34" charset="0"/>
              </a:rPr>
              <a:t>liệu giòn</a:t>
            </a:r>
            <a:r>
              <a:rPr lang="en-US" altLang="zh-CN" sz="2800" dirty="0">
                <a:latin typeface="Arial" pitchFamily="34" charset="0"/>
                <a:cs typeface="Arial" pitchFamily="34" charset="0"/>
              </a:rPr>
              <a:t>:</a:t>
            </a:r>
          </a:p>
        </p:txBody>
      </p:sp>
      <p:graphicFrame>
        <p:nvGraphicFramePr>
          <p:cNvPr id="10" name="Object 9">
            <a:extLst>
              <a:ext uri="{FF2B5EF4-FFF2-40B4-BE49-F238E27FC236}">
                <a16:creationId xmlns:a16="http://schemas.microsoft.com/office/drawing/2014/main" id="{C58AEF5B-2BB7-30F2-CE83-935EDF55E2E0}"/>
              </a:ext>
            </a:extLst>
          </p:cNvPr>
          <p:cNvGraphicFramePr>
            <a:graphicFrameLocks noChangeAspect="1"/>
          </p:cNvGraphicFramePr>
          <p:nvPr>
            <p:extLst>
              <p:ext uri="{D42A27DB-BD31-4B8C-83A1-F6EECF244321}">
                <p14:modId xmlns:p14="http://schemas.microsoft.com/office/powerpoint/2010/main" val="3227150599"/>
              </p:ext>
            </p:extLst>
          </p:nvPr>
        </p:nvGraphicFramePr>
        <p:xfrm>
          <a:off x="3776496" y="3806298"/>
          <a:ext cx="2324138" cy="1716429"/>
        </p:xfrm>
        <a:graphic>
          <a:graphicData uri="http://schemas.openxmlformats.org/presentationml/2006/ole">
            <mc:AlternateContent xmlns:mc="http://schemas.openxmlformats.org/markup-compatibility/2006">
              <mc:Choice xmlns:v="urn:schemas-microsoft-com:vml" Requires="v">
                <p:oleObj name="Equation" r:id="rId4" imgW="1168200" imgH="838080" progId="Equation.DSMT4">
                  <p:embed/>
                </p:oleObj>
              </mc:Choice>
              <mc:Fallback>
                <p:oleObj name="Equation" r:id="rId4" imgW="1168200" imgH="838080" progId="Equation.DSMT4">
                  <p:embed/>
                  <p:pic>
                    <p:nvPicPr>
                      <p:cNvPr id="3" name="Object 2"/>
                      <p:cNvPicPr/>
                      <p:nvPr/>
                    </p:nvPicPr>
                    <p:blipFill>
                      <a:blip r:embed="rId5"/>
                      <a:stretch>
                        <a:fillRect/>
                      </a:stretch>
                    </p:blipFill>
                    <p:spPr>
                      <a:xfrm>
                        <a:off x="3776496" y="3806298"/>
                        <a:ext cx="2324138" cy="1716429"/>
                      </a:xfrm>
                      <a:prstGeom prst="rect">
                        <a:avLst/>
                      </a:prstGeom>
                      <a:solidFill>
                        <a:schemeClr val="tx2">
                          <a:lumMod val="40000"/>
                          <a:lumOff val="60000"/>
                        </a:schemeClr>
                      </a:solidFill>
                      <a:ln w="25400">
                        <a:solidFill>
                          <a:srgbClr val="CC0000"/>
                        </a:solidFill>
                      </a:ln>
                    </p:spPr>
                  </p:pic>
                </p:oleObj>
              </mc:Fallback>
            </mc:AlternateContent>
          </a:graphicData>
        </a:graphic>
      </p:graphicFrame>
    </p:spTree>
    <p:extLst>
      <p:ext uri="{BB962C8B-B14F-4D97-AF65-F5344CB8AC3E}">
        <p14:creationId xmlns:p14="http://schemas.microsoft.com/office/powerpoint/2010/main" val="20462550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2" name="TextBox 1">
            <a:extLst>
              <a:ext uri="{FF2B5EF4-FFF2-40B4-BE49-F238E27FC236}">
                <a16:creationId xmlns:a16="http://schemas.microsoft.com/office/drawing/2014/main" id="{7B0672F9-51A3-0A2E-694E-923FC2BA035E}"/>
              </a:ext>
            </a:extLst>
          </p:cNvPr>
          <p:cNvSpPr txBox="1"/>
          <p:nvPr/>
        </p:nvSpPr>
        <p:spPr>
          <a:xfrm>
            <a:off x="890462" y="938211"/>
            <a:ext cx="7363075" cy="954107"/>
          </a:xfrm>
          <a:prstGeom prst="rect">
            <a:avLst/>
          </a:prstGeom>
          <a:noFill/>
        </p:spPr>
        <p:txBody>
          <a:bodyPr wrap="square">
            <a:spAutoFit/>
          </a:bodyPr>
          <a:lstStyle/>
          <a:p>
            <a:pPr algn="ctr"/>
            <a:r>
              <a:rPr lang="en-US" sz="2800">
                <a:solidFill>
                  <a:srgbClr val="0000FF"/>
                </a:solidFill>
                <a:latin typeface="Arial" panose="020B0604020202020204" pitchFamily="34" charset="0"/>
                <a:cs typeface="Arial" panose="020B0604020202020204" pitchFamily="34" charset="0"/>
              </a:rPr>
              <a:t>2.23. Ứng suất cho phép – Hệ số an toàn – Điều kiện bền</a:t>
            </a:r>
            <a:endParaRPr lang="en-US"/>
          </a:p>
        </p:txBody>
      </p:sp>
      <p:sp>
        <p:nvSpPr>
          <p:cNvPr id="3" name="Rectangle 2">
            <a:extLst>
              <a:ext uri="{FF2B5EF4-FFF2-40B4-BE49-F238E27FC236}">
                <a16:creationId xmlns:a16="http://schemas.microsoft.com/office/drawing/2014/main" id="{0181F935-D6F6-5CC6-4F1B-F7A60750E71F}"/>
              </a:ext>
            </a:extLst>
          </p:cNvPr>
          <p:cNvSpPr/>
          <p:nvPr/>
        </p:nvSpPr>
        <p:spPr>
          <a:xfrm>
            <a:off x="1119188" y="1892318"/>
            <a:ext cx="5747086" cy="502702"/>
          </a:xfrm>
          <a:prstGeom prst="rect">
            <a:avLst/>
          </a:prstGeom>
        </p:spPr>
        <p:txBody>
          <a:bodyPr wrap="none">
            <a:spAutoFit/>
          </a:bodyPr>
          <a:lstStyle/>
          <a:p>
            <a:pPr marL="457200" indent="-457200">
              <a:lnSpc>
                <a:spcPts val="3200"/>
              </a:lnSpc>
              <a:buClr>
                <a:srgbClr val="FF0000"/>
              </a:buClr>
              <a:buFont typeface="Wingdings" pitchFamily="2" charset="2"/>
              <a:buChar char="v"/>
              <a:tabLst>
                <a:tab pos="101600" algn="l"/>
                <a:tab pos="571500" algn="l"/>
                <a:tab pos="1181100" algn="l"/>
                <a:tab pos="2628900" algn="l"/>
                <a:tab pos="2705100" algn="l"/>
                <a:tab pos="2857500" algn="l"/>
                <a:tab pos="3403600" algn="l"/>
                <a:tab pos="3467100" algn="l"/>
              </a:tabLst>
            </a:pPr>
            <a:r>
              <a:rPr lang="en-US" altLang="zh-CN" sz="2800">
                <a:latin typeface="Arial" pitchFamily="34" charset="0"/>
                <a:cs typeface="Arial" pitchFamily="34" charset="0"/>
              </a:rPr>
              <a:t>Thanh chịu kéo (nén) đúng tâm:</a:t>
            </a:r>
            <a:endParaRPr lang="en-US" altLang="zh-CN" sz="2800" dirty="0">
              <a:latin typeface="Arial" pitchFamily="34" charset="0"/>
              <a:cs typeface="Arial" pitchFamily="34" charset="0"/>
            </a:endParaRPr>
          </a:p>
        </p:txBody>
      </p:sp>
      <p:graphicFrame>
        <p:nvGraphicFramePr>
          <p:cNvPr id="4" name="Object 3">
            <a:extLst>
              <a:ext uri="{FF2B5EF4-FFF2-40B4-BE49-F238E27FC236}">
                <a16:creationId xmlns:a16="http://schemas.microsoft.com/office/drawing/2014/main" id="{2A3686BF-7020-BE8B-2003-9F6B2BEE9D1E}"/>
              </a:ext>
            </a:extLst>
          </p:cNvPr>
          <p:cNvGraphicFramePr>
            <a:graphicFrameLocks noChangeAspect="1"/>
          </p:cNvGraphicFramePr>
          <p:nvPr>
            <p:extLst>
              <p:ext uri="{D42A27DB-BD31-4B8C-83A1-F6EECF244321}">
                <p14:modId xmlns:p14="http://schemas.microsoft.com/office/powerpoint/2010/main" val="927178736"/>
              </p:ext>
            </p:extLst>
          </p:nvPr>
        </p:nvGraphicFramePr>
        <p:xfrm>
          <a:off x="2922231" y="2406265"/>
          <a:ext cx="2941782" cy="990600"/>
        </p:xfrm>
        <a:graphic>
          <a:graphicData uri="http://schemas.openxmlformats.org/presentationml/2006/ole">
            <mc:AlternateContent xmlns:mc="http://schemas.openxmlformats.org/markup-compatibility/2006">
              <mc:Choice xmlns:v="urn:schemas-microsoft-com:vml" Requires="v">
                <p:oleObj name="Equation" r:id="rId3" imgW="1244520" imgH="419040" progId="Equation.DSMT4">
                  <p:embed/>
                </p:oleObj>
              </mc:Choice>
              <mc:Fallback>
                <p:oleObj name="Equation" r:id="rId3" imgW="1244520" imgH="419040" progId="Equation.DSMT4">
                  <p:embed/>
                  <p:pic>
                    <p:nvPicPr>
                      <p:cNvPr id="3" name="Object 2"/>
                      <p:cNvPicPr/>
                      <p:nvPr/>
                    </p:nvPicPr>
                    <p:blipFill>
                      <a:blip r:embed="rId4"/>
                      <a:stretch>
                        <a:fillRect/>
                      </a:stretch>
                    </p:blipFill>
                    <p:spPr>
                      <a:xfrm>
                        <a:off x="2922231" y="2406265"/>
                        <a:ext cx="2941782" cy="990600"/>
                      </a:xfrm>
                      <a:prstGeom prst="rect">
                        <a:avLst/>
                      </a:prstGeom>
                      <a:solidFill>
                        <a:schemeClr val="bg2"/>
                      </a:solidFill>
                      <a:ln w="25400">
                        <a:solidFill>
                          <a:srgbClr val="CC0000"/>
                        </a:solidFill>
                      </a:ln>
                    </p:spPr>
                  </p:pic>
                </p:oleObj>
              </mc:Fallback>
            </mc:AlternateContent>
          </a:graphicData>
        </a:graphic>
      </p:graphicFrame>
      <p:sp>
        <p:nvSpPr>
          <p:cNvPr id="5" name="Rectangle 4">
            <a:extLst>
              <a:ext uri="{FF2B5EF4-FFF2-40B4-BE49-F238E27FC236}">
                <a16:creationId xmlns:a16="http://schemas.microsoft.com/office/drawing/2014/main" id="{45EDCFF2-F37C-C532-9D48-AE2B47EF7FF1}"/>
              </a:ext>
            </a:extLst>
          </p:cNvPr>
          <p:cNvSpPr/>
          <p:nvPr/>
        </p:nvSpPr>
        <p:spPr>
          <a:xfrm>
            <a:off x="990600" y="3490713"/>
            <a:ext cx="4217821" cy="520335"/>
          </a:xfrm>
          <a:prstGeom prst="rect">
            <a:avLst/>
          </a:prstGeom>
        </p:spPr>
        <p:txBody>
          <a:bodyPr wrap="none">
            <a:spAutoFit/>
          </a:bodyPr>
          <a:lstStyle/>
          <a:p>
            <a:pPr>
              <a:lnSpc>
                <a:spcPts val="3600"/>
              </a:lnSpc>
              <a:buClr>
                <a:srgbClr val="FF0000"/>
              </a:buClr>
              <a:tabLst>
                <a:tab pos="101600" algn="l"/>
                <a:tab pos="571500" algn="l"/>
                <a:tab pos="1181100" algn="l"/>
                <a:tab pos="2628900" algn="l"/>
                <a:tab pos="2705100" algn="l"/>
                <a:tab pos="2857500" algn="l"/>
                <a:tab pos="3403600" algn="l"/>
                <a:tab pos="3467100" algn="l"/>
              </a:tabLst>
            </a:pPr>
            <a:r>
              <a:rPr lang="en-US" altLang="zh-CN" sz="2800">
                <a:solidFill>
                  <a:srgbClr val="C00000"/>
                </a:solidFill>
                <a:latin typeface="Arial" pitchFamily="34" charset="0"/>
                <a:cs typeface="Arial" pitchFamily="34" charset="0"/>
              </a:rPr>
              <a:t>2.24. Ba bài toán cơ bản:</a:t>
            </a:r>
            <a:endParaRPr lang="en-US" altLang="zh-CN" sz="2800" dirty="0">
              <a:solidFill>
                <a:srgbClr val="C000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0735D9B-CF73-17AD-C153-D4A11DC32DEC}"/>
              </a:ext>
            </a:extLst>
          </p:cNvPr>
          <p:cNvSpPr/>
          <p:nvPr/>
        </p:nvSpPr>
        <p:spPr>
          <a:xfrm>
            <a:off x="990600" y="3961363"/>
            <a:ext cx="8001001" cy="1631216"/>
          </a:xfrm>
          <a:prstGeom prst="rect">
            <a:avLst/>
          </a:prstGeom>
        </p:spPr>
        <p:txBody>
          <a:bodyPr wrap="square">
            <a:spAutoFit/>
          </a:bodyPr>
          <a:lstStyle/>
          <a:p>
            <a:pPr>
              <a:lnSpc>
                <a:spcPts val="4000"/>
              </a:lnSpc>
              <a:tabLst>
                <a:tab pos="101600" algn="l"/>
                <a:tab pos="571500" algn="l"/>
                <a:tab pos="1181100" algn="l"/>
                <a:tab pos="2628900" algn="l"/>
                <a:tab pos="2705100" algn="l"/>
                <a:tab pos="2857500" algn="l"/>
                <a:tab pos="3403600" algn="l"/>
                <a:tab pos="3467100" algn="l"/>
              </a:tabLst>
            </a:pPr>
            <a:r>
              <a:rPr lang="en-US" altLang="zh-CN" sz="2800" i="1">
                <a:solidFill>
                  <a:srgbClr val="FF0000"/>
                </a:solidFill>
                <a:latin typeface="Arial" pitchFamily="34" charset="0"/>
                <a:cs typeface="Arial" pitchFamily="34" charset="0"/>
              </a:rPr>
              <a:t>1</a:t>
            </a:r>
            <a:r>
              <a:rPr lang="en-US" altLang="zh-CN" sz="2800" i="1">
                <a:solidFill>
                  <a:srgbClr val="0000CC"/>
                </a:solidFill>
                <a:latin typeface="Arial" pitchFamily="34" charset="0"/>
                <a:cs typeface="Arial" pitchFamily="34" charset="0"/>
              </a:rPr>
              <a:t>. </a:t>
            </a:r>
            <a:r>
              <a:rPr lang="en-US" altLang="zh-CN" sz="2800" i="1" u="sng">
                <a:solidFill>
                  <a:srgbClr val="0000CC"/>
                </a:solidFill>
                <a:latin typeface="Arial" pitchFamily="34" charset="0"/>
                <a:cs typeface="Arial" pitchFamily="34" charset="0"/>
              </a:rPr>
              <a:t>Bài toán kiểm tra điều kiện bền</a:t>
            </a:r>
            <a:r>
              <a:rPr lang="en-US" altLang="zh-CN" sz="2800" i="1">
                <a:solidFill>
                  <a:srgbClr val="0000CC"/>
                </a:solidFill>
                <a:latin typeface="Arial" pitchFamily="34" charset="0"/>
                <a:cs typeface="Arial" pitchFamily="34" charset="0"/>
              </a:rPr>
              <a:t>: </a:t>
            </a:r>
            <a:r>
              <a:rPr lang="en-US" altLang="zh-CN" sz="2800">
                <a:latin typeface="Arial" pitchFamily="34" charset="0"/>
                <a:cs typeface="Arial" pitchFamily="34" charset="0"/>
              </a:rPr>
              <a:t>kiểm tra xem ứng suất trong thanh có thỏa điều kiện bền hay không.</a:t>
            </a:r>
            <a:endParaRPr lang="en-US" altLang="zh-CN" sz="2800" dirty="0">
              <a:solidFill>
                <a:srgbClr val="0000CC"/>
              </a:solidFill>
              <a:latin typeface="Arial" pitchFamily="34" charset="0"/>
              <a:cs typeface="Arial" pitchFamily="34" charset="0"/>
            </a:endParaRPr>
          </a:p>
        </p:txBody>
      </p:sp>
      <p:graphicFrame>
        <p:nvGraphicFramePr>
          <p:cNvPr id="12" name="Object 11">
            <a:extLst>
              <a:ext uri="{FF2B5EF4-FFF2-40B4-BE49-F238E27FC236}">
                <a16:creationId xmlns:a16="http://schemas.microsoft.com/office/drawing/2014/main" id="{5CC3AD77-73A1-4458-CBDC-5829B952A62C}"/>
              </a:ext>
            </a:extLst>
          </p:cNvPr>
          <p:cNvGraphicFramePr>
            <a:graphicFrameLocks noChangeAspect="1"/>
          </p:cNvGraphicFramePr>
          <p:nvPr>
            <p:extLst>
              <p:ext uri="{D42A27DB-BD31-4B8C-83A1-F6EECF244321}">
                <p14:modId xmlns:p14="http://schemas.microsoft.com/office/powerpoint/2010/main" val="1112755962"/>
              </p:ext>
            </p:extLst>
          </p:nvPr>
        </p:nvGraphicFramePr>
        <p:xfrm>
          <a:off x="2501900" y="5069287"/>
          <a:ext cx="2951704" cy="993941"/>
        </p:xfrm>
        <a:graphic>
          <a:graphicData uri="http://schemas.openxmlformats.org/presentationml/2006/ole">
            <mc:AlternateContent xmlns:mc="http://schemas.openxmlformats.org/markup-compatibility/2006">
              <mc:Choice xmlns:v="urn:schemas-microsoft-com:vml" Requires="v">
                <p:oleObj name="Equation" r:id="rId5" imgW="1244520" imgH="419040" progId="Equation.DSMT4">
                  <p:embed/>
                </p:oleObj>
              </mc:Choice>
              <mc:Fallback>
                <p:oleObj name="Equation" r:id="rId5" imgW="1244520" imgH="419040" progId="Equation.DSMT4">
                  <p:embed/>
                  <p:pic>
                    <p:nvPicPr>
                      <p:cNvPr id="0" name=""/>
                      <p:cNvPicPr/>
                      <p:nvPr/>
                    </p:nvPicPr>
                    <p:blipFill>
                      <a:blip r:embed="rId6"/>
                      <a:stretch>
                        <a:fillRect/>
                      </a:stretch>
                    </p:blipFill>
                    <p:spPr>
                      <a:xfrm>
                        <a:off x="2501900" y="5069287"/>
                        <a:ext cx="2951704" cy="993941"/>
                      </a:xfrm>
                      <a:prstGeom prst="rect">
                        <a:avLst/>
                      </a:prstGeom>
                      <a:ln w="19050">
                        <a:solidFill>
                          <a:srgbClr val="0000FF"/>
                        </a:solidFill>
                      </a:ln>
                    </p:spPr>
                  </p:pic>
                </p:oleObj>
              </mc:Fallback>
            </mc:AlternateContent>
          </a:graphicData>
        </a:graphic>
      </p:graphicFrame>
    </p:spTree>
    <p:extLst>
      <p:ext uri="{BB962C8B-B14F-4D97-AF65-F5344CB8AC3E}">
        <p14:creationId xmlns:p14="http://schemas.microsoft.com/office/powerpoint/2010/main" val="21572775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5" name="Rectangle 4">
            <a:extLst>
              <a:ext uri="{FF2B5EF4-FFF2-40B4-BE49-F238E27FC236}">
                <a16:creationId xmlns:a16="http://schemas.microsoft.com/office/drawing/2014/main" id="{45EDCFF2-F37C-C532-9D48-AE2B47EF7FF1}"/>
              </a:ext>
            </a:extLst>
          </p:cNvPr>
          <p:cNvSpPr/>
          <p:nvPr/>
        </p:nvSpPr>
        <p:spPr>
          <a:xfrm>
            <a:off x="2623457" y="938211"/>
            <a:ext cx="4217821" cy="520335"/>
          </a:xfrm>
          <a:prstGeom prst="rect">
            <a:avLst/>
          </a:prstGeom>
        </p:spPr>
        <p:txBody>
          <a:bodyPr wrap="none">
            <a:spAutoFit/>
          </a:bodyPr>
          <a:lstStyle/>
          <a:p>
            <a:pPr>
              <a:lnSpc>
                <a:spcPts val="3600"/>
              </a:lnSpc>
              <a:buClr>
                <a:srgbClr val="FF0000"/>
              </a:buClr>
              <a:tabLst>
                <a:tab pos="101600" algn="l"/>
                <a:tab pos="571500" algn="l"/>
                <a:tab pos="1181100" algn="l"/>
                <a:tab pos="2628900" algn="l"/>
                <a:tab pos="2705100" algn="l"/>
                <a:tab pos="2857500" algn="l"/>
                <a:tab pos="3403600" algn="l"/>
                <a:tab pos="3467100" algn="l"/>
              </a:tabLst>
            </a:pPr>
            <a:r>
              <a:rPr lang="en-US" altLang="zh-CN" sz="2800">
                <a:solidFill>
                  <a:srgbClr val="C00000"/>
                </a:solidFill>
                <a:latin typeface="Arial" pitchFamily="34" charset="0"/>
                <a:cs typeface="Arial" pitchFamily="34" charset="0"/>
              </a:rPr>
              <a:t>2.24. Ba bài toán cơ bản:</a:t>
            </a:r>
            <a:endParaRPr lang="en-US" altLang="zh-CN" sz="2800" dirty="0">
              <a:solidFill>
                <a:srgbClr val="C000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04FAF1E9-3848-863E-3C63-57A79796FE79}"/>
              </a:ext>
            </a:extLst>
          </p:cNvPr>
          <p:cNvSpPr/>
          <p:nvPr/>
        </p:nvSpPr>
        <p:spPr>
          <a:xfrm>
            <a:off x="990600" y="1326783"/>
            <a:ext cx="7249594" cy="558807"/>
          </a:xfrm>
          <a:prstGeom prst="rect">
            <a:avLst/>
          </a:prstGeom>
        </p:spPr>
        <p:txBody>
          <a:bodyPr wrap="square">
            <a:spAutoFit/>
          </a:bodyPr>
          <a:lstStyle/>
          <a:p>
            <a:pPr algn="ctr">
              <a:lnSpc>
                <a:spcPts val="4000"/>
              </a:lnSpc>
              <a:tabLst>
                <a:tab pos="101600" algn="l"/>
                <a:tab pos="571500" algn="l"/>
                <a:tab pos="1181100" algn="l"/>
                <a:tab pos="2628900" algn="l"/>
                <a:tab pos="2705100" algn="l"/>
                <a:tab pos="2857500" algn="l"/>
                <a:tab pos="3403600" algn="l"/>
                <a:tab pos="3467100" algn="l"/>
              </a:tabLst>
            </a:pPr>
            <a:r>
              <a:rPr lang="en-US" altLang="zh-CN" sz="2800">
                <a:solidFill>
                  <a:srgbClr val="FF0000"/>
                </a:solidFill>
                <a:latin typeface="Arial" pitchFamily="34" charset="0"/>
                <a:cs typeface="Arial" pitchFamily="34" charset="0"/>
              </a:rPr>
              <a:t>2. </a:t>
            </a:r>
            <a:r>
              <a:rPr lang="en-US" altLang="zh-CN" sz="2800" u="sng">
                <a:solidFill>
                  <a:srgbClr val="0000CC"/>
                </a:solidFill>
                <a:latin typeface="Arial" pitchFamily="34" charset="0"/>
                <a:cs typeface="Arial" pitchFamily="34" charset="0"/>
              </a:rPr>
              <a:t>Bài toán chọn kích thước mặt cắt ngang</a:t>
            </a:r>
            <a:endParaRPr lang="en-US" altLang="zh-CN" sz="2800" u="sng" dirty="0">
              <a:solidFill>
                <a:srgbClr val="0000CC"/>
              </a:solidFill>
              <a:latin typeface="Arial" pitchFamily="34" charset="0"/>
              <a:cs typeface="Arial" pitchFamily="34" charset="0"/>
            </a:endParaRPr>
          </a:p>
        </p:txBody>
      </p:sp>
      <p:pic>
        <p:nvPicPr>
          <p:cNvPr id="7" name="Picture 38">
            <a:extLst>
              <a:ext uri="{FF2B5EF4-FFF2-40B4-BE49-F238E27FC236}">
                <a16:creationId xmlns:a16="http://schemas.microsoft.com/office/drawing/2014/main" id="{0FF7B514-61DE-54EE-6992-8096DBD8F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510" y="1962377"/>
            <a:ext cx="1277774" cy="1099480"/>
          </a:xfrm>
          <a:prstGeom prst="rect">
            <a:avLst/>
          </a:prstGeom>
          <a:solidFill>
            <a:schemeClr val="bg2">
              <a:lumMod val="90000"/>
            </a:schemeClr>
          </a:solidFill>
          <a:ln w="25400">
            <a:solidFill>
              <a:srgbClr val="C00000"/>
            </a:solidFill>
          </a:ln>
          <a:effectLst/>
        </p:spPr>
      </p:pic>
      <p:sp>
        <p:nvSpPr>
          <p:cNvPr id="8" name="Rectangle 7">
            <a:extLst>
              <a:ext uri="{FF2B5EF4-FFF2-40B4-BE49-F238E27FC236}">
                <a16:creationId xmlns:a16="http://schemas.microsoft.com/office/drawing/2014/main" id="{2ED18AB8-9F8D-1B3C-7720-A3203D0C2245}"/>
              </a:ext>
            </a:extLst>
          </p:cNvPr>
          <p:cNvSpPr/>
          <p:nvPr/>
        </p:nvSpPr>
        <p:spPr>
          <a:xfrm>
            <a:off x="990600" y="3159678"/>
            <a:ext cx="7140096" cy="477054"/>
          </a:xfrm>
          <a:prstGeom prst="rect">
            <a:avLst/>
          </a:prstGeom>
        </p:spPr>
        <p:txBody>
          <a:bodyPr wrap="none">
            <a:spAutoFit/>
          </a:bodyPr>
          <a:lstStyle/>
          <a:p>
            <a:pPr>
              <a:lnSpc>
                <a:spcPts val="3000"/>
              </a:lnSpc>
              <a:tabLst>
                <a:tab pos="101600" algn="l"/>
                <a:tab pos="571500" algn="l"/>
                <a:tab pos="1181100" algn="l"/>
                <a:tab pos="2628900" algn="l"/>
                <a:tab pos="2705100" algn="l"/>
                <a:tab pos="2857500" algn="l"/>
                <a:tab pos="3403600" algn="l"/>
                <a:tab pos="3467100" algn="l"/>
              </a:tabLst>
            </a:pPr>
            <a:r>
              <a:rPr lang="en-US" altLang="zh-CN" sz="2800">
                <a:solidFill>
                  <a:srgbClr val="FF0000"/>
                </a:solidFill>
                <a:latin typeface="Arial" pitchFamily="34" charset="0"/>
                <a:cs typeface="Arial" pitchFamily="34" charset="0"/>
              </a:rPr>
              <a:t>3</a:t>
            </a:r>
            <a:r>
              <a:rPr lang="en-US" altLang="zh-CN" sz="2800">
                <a:solidFill>
                  <a:srgbClr val="0000CC"/>
                </a:solidFill>
                <a:latin typeface="Arial" pitchFamily="34" charset="0"/>
                <a:cs typeface="Arial" pitchFamily="34" charset="0"/>
              </a:rPr>
              <a:t>. </a:t>
            </a:r>
            <a:r>
              <a:rPr lang="en-US" altLang="zh-CN" sz="2800" u="sng">
                <a:solidFill>
                  <a:srgbClr val="0000CC"/>
                </a:solidFill>
                <a:latin typeface="Arial" pitchFamily="34" charset="0"/>
                <a:cs typeface="Arial" pitchFamily="34" charset="0"/>
              </a:rPr>
              <a:t>Bài toán tìm giá trị cho phép của tải trọng</a:t>
            </a:r>
            <a:endParaRPr lang="en-US" altLang="zh-CN" sz="2800" u="sng" dirty="0">
              <a:solidFill>
                <a:srgbClr val="0000CC"/>
              </a:solidFill>
              <a:latin typeface="Arial" pitchFamily="34" charset="0"/>
              <a:cs typeface="Arial" pitchFamily="34" charset="0"/>
            </a:endParaRPr>
          </a:p>
        </p:txBody>
      </p:sp>
      <p:pic>
        <p:nvPicPr>
          <p:cNvPr id="9" name="Picture 36">
            <a:extLst>
              <a:ext uri="{FF2B5EF4-FFF2-40B4-BE49-F238E27FC236}">
                <a16:creationId xmlns:a16="http://schemas.microsoft.com/office/drawing/2014/main" id="{A82F645F-72F4-DCE9-F9D9-0CF6FD23E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8297" y="3686659"/>
            <a:ext cx="1854199" cy="60960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EC6633F9-BB31-B852-6020-DA5EB8DE2E6F}"/>
              </a:ext>
            </a:extLst>
          </p:cNvPr>
          <p:cNvSpPr/>
          <p:nvPr/>
        </p:nvSpPr>
        <p:spPr>
          <a:xfrm>
            <a:off x="2801389" y="4405303"/>
            <a:ext cx="3861955" cy="510717"/>
          </a:xfrm>
          <a:prstGeom prst="rect">
            <a:avLst/>
          </a:prstGeom>
        </p:spPr>
        <p:txBody>
          <a:bodyPr wrap="none">
            <a:spAutoFit/>
          </a:bodyPr>
          <a:lstStyle/>
          <a:p>
            <a:pPr>
              <a:lnSpc>
                <a:spcPts val="3500"/>
              </a:lnSpc>
              <a:tabLst>
                <a:tab pos="774700" algn="l"/>
                <a:tab pos="1181100" algn="l"/>
              </a:tabLst>
            </a:pPr>
            <a:r>
              <a:rPr lang="en-US" altLang="zh-CN" sz="2800">
                <a:solidFill>
                  <a:srgbClr val="C00000"/>
                </a:solidFill>
                <a:latin typeface="Arial" pitchFamily="34" charset="0"/>
                <a:cs typeface="Arial" pitchFamily="34" charset="0"/>
              </a:rPr>
              <a:t>2.25. Bài toán siêu tĩnh</a:t>
            </a:r>
            <a:endParaRPr lang="en-US" altLang="zh-CN" sz="2800"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val="14046257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sp>
        <p:nvSpPr>
          <p:cNvPr id="10" name="Rectangle 9">
            <a:extLst>
              <a:ext uri="{FF2B5EF4-FFF2-40B4-BE49-F238E27FC236}">
                <a16:creationId xmlns:a16="http://schemas.microsoft.com/office/drawing/2014/main" id="{EC6633F9-BB31-B852-6020-DA5EB8DE2E6F}"/>
              </a:ext>
            </a:extLst>
          </p:cNvPr>
          <p:cNvSpPr/>
          <p:nvPr/>
        </p:nvSpPr>
        <p:spPr>
          <a:xfrm>
            <a:off x="2792058" y="938211"/>
            <a:ext cx="3861955" cy="510717"/>
          </a:xfrm>
          <a:prstGeom prst="rect">
            <a:avLst/>
          </a:prstGeom>
        </p:spPr>
        <p:txBody>
          <a:bodyPr wrap="none">
            <a:spAutoFit/>
          </a:bodyPr>
          <a:lstStyle/>
          <a:p>
            <a:pPr>
              <a:lnSpc>
                <a:spcPts val="3500"/>
              </a:lnSpc>
              <a:tabLst>
                <a:tab pos="774700" algn="l"/>
                <a:tab pos="1181100" algn="l"/>
              </a:tabLst>
            </a:pPr>
            <a:r>
              <a:rPr lang="en-US" altLang="zh-CN" sz="2800">
                <a:solidFill>
                  <a:srgbClr val="C00000"/>
                </a:solidFill>
                <a:latin typeface="Arial" pitchFamily="34" charset="0"/>
                <a:cs typeface="Arial" pitchFamily="34" charset="0"/>
              </a:rPr>
              <a:t>2.25. Bài toán siêu tĩnh</a:t>
            </a:r>
            <a:endParaRPr lang="en-US" altLang="zh-CN" sz="2800" dirty="0">
              <a:solidFill>
                <a:srgbClr val="C000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1659D7ED-C995-18CD-4D48-C9ED1D76B9B9}"/>
              </a:ext>
            </a:extLst>
          </p:cNvPr>
          <p:cNvSpPr/>
          <p:nvPr/>
        </p:nvSpPr>
        <p:spPr>
          <a:xfrm>
            <a:off x="990600" y="1448928"/>
            <a:ext cx="8001000" cy="2593018"/>
          </a:xfrm>
          <a:prstGeom prst="rect">
            <a:avLst/>
          </a:prstGeom>
        </p:spPr>
        <p:txBody>
          <a:bodyPr wrap="square">
            <a:spAutoFit/>
          </a:bodyPr>
          <a:lstStyle/>
          <a:p>
            <a:pPr marL="457200" indent="-457200">
              <a:lnSpc>
                <a:spcPts val="3600"/>
              </a:lnSpc>
              <a:buClr>
                <a:srgbClr val="FF0000"/>
              </a:buClr>
              <a:buFont typeface="Wingdings" pitchFamily="2" charset="2"/>
              <a:buChar char="ü"/>
              <a:tabLst>
                <a:tab pos="774700" algn="l"/>
                <a:tab pos="1181100" algn="l"/>
              </a:tabLst>
            </a:pPr>
            <a:r>
              <a:rPr lang="en-US" altLang="zh-CN" sz="2800">
                <a:solidFill>
                  <a:srgbClr val="0000CC"/>
                </a:solidFill>
                <a:latin typeface="Arial" pitchFamily="34" charset="0"/>
                <a:cs typeface="Arial" pitchFamily="34" charset="0"/>
              </a:rPr>
              <a:t>Hệ siêu tĩnh: </a:t>
            </a:r>
            <a:r>
              <a:rPr lang="en-US" altLang="zh-CN" sz="2800">
                <a:latin typeface="Arial" pitchFamily="34" charset="0"/>
                <a:cs typeface="Arial" pitchFamily="34" charset="0"/>
              </a:rPr>
              <a:t>là hệ mà ta không thể xác định được hết các phản lực liên kết và nội  lực  trong  hệ nếu chỉ nhờ vào các phương trình cân bằng tĩnh học.</a:t>
            </a:r>
          </a:p>
          <a:p>
            <a:pPr>
              <a:lnSpc>
                <a:spcPts val="1000"/>
              </a:lnSpc>
            </a:pPr>
            <a:endParaRPr lang="en-US" altLang="zh-CN"/>
          </a:p>
          <a:p>
            <a:pPr marL="457200" indent="-457200">
              <a:lnSpc>
                <a:spcPts val="3500"/>
              </a:lnSpc>
              <a:buClr>
                <a:srgbClr val="FF0000"/>
              </a:buClr>
              <a:buFont typeface="Wingdings" pitchFamily="2" charset="2"/>
              <a:buChar char="ü"/>
              <a:tabLst>
                <a:tab pos="774700" algn="l"/>
                <a:tab pos="1181100" algn="l"/>
              </a:tabLst>
            </a:pPr>
            <a:r>
              <a:rPr lang="en-US" altLang="zh-CN" sz="2800">
                <a:latin typeface="Arial" pitchFamily="34" charset="0"/>
                <a:cs typeface="Arial" pitchFamily="34" charset="0"/>
              </a:rPr>
              <a:t>Số ẩn số &gt; số phương trình cân bằng.</a:t>
            </a:r>
            <a:endParaRPr lang="en-US" altLang="zh-CN" sz="2800" dirty="0">
              <a:latin typeface="Arial" pitchFamily="34" charset="0"/>
              <a:cs typeface="Arial" pitchFamily="34" charset="0"/>
            </a:endParaRPr>
          </a:p>
        </p:txBody>
      </p:sp>
      <p:sp>
        <p:nvSpPr>
          <p:cNvPr id="3" name="Rectangle 2">
            <a:extLst>
              <a:ext uri="{FF2B5EF4-FFF2-40B4-BE49-F238E27FC236}">
                <a16:creationId xmlns:a16="http://schemas.microsoft.com/office/drawing/2014/main" id="{62B22993-B680-3D9B-DCEF-EBCAE163FCA5}"/>
              </a:ext>
            </a:extLst>
          </p:cNvPr>
          <p:cNvSpPr/>
          <p:nvPr/>
        </p:nvSpPr>
        <p:spPr>
          <a:xfrm>
            <a:off x="1766889" y="3908674"/>
            <a:ext cx="5219699" cy="520335"/>
          </a:xfrm>
          <a:prstGeom prst="rect">
            <a:avLst/>
          </a:prstGeom>
        </p:spPr>
        <p:txBody>
          <a:bodyPr wrap="none">
            <a:spAutoFit/>
          </a:bodyPr>
          <a:lstStyle/>
          <a:p>
            <a:pPr>
              <a:lnSpc>
                <a:spcPts val="3600"/>
              </a:lnSpc>
              <a:tabLst>
                <a:tab pos="774700" algn="l"/>
                <a:tab pos="1181100" algn="l"/>
              </a:tabLst>
            </a:pPr>
            <a:r>
              <a:rPr lang="en-US" altLang="zh-CN" sz="2800">
                <a:solidFill>
                  <a:srgbClr val="0000CC"/>
                </a:solidFill>
                <a:latin typeface="Arial" pitchFamily="34" charset="0"/>
                <a:cs typeface="Arial" pitchFamily="34" charset="0"/>
              </a:rPr>
              <a:t>viết thêm phương trình bổ sung</a:t>
            </a:r>
            <a:endParaRPr lang="en-US" altLang="zh-CN" sz="2800" dirty="0">
              <a:solidFill>
                <a:srgbClr val="0000CC"/>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1104E3F2-0880-57A3-D978-CF97F1BCB7F5}"/>
              </a:ext>
            </a:extLst>
          </p:cNvPr>
          <p:cNvSpPr/>
          <p:nvPr/>
        </p:nvSpPr>
        <p:spPr>
          <a:xfrm>
            <a:off x="1766889" y="4384193"/>
            <a:ext cx="3962944" cy="523220"/>
          </a:xfrm>
          <a:prstGeom prst="rect">
            <a:avLst/>
          </a:prstGeom>
        </p:spPr>
        <p:txBody>
          <a:bodyPr wrap="none">
            <a:spAutoFit/>
          </a:bodyPr>
          <a:lstStyle/>
          <a:p>
            <a:r>
              <a:rPr lang="en-US" altLang="zh-CN" sz="2800">
                <a:solidFill>
                  <a:srgbClr val="1A01B1"/>
                </a:solidFill>
                <a:latin typeface="Arial" pitchFamily="34" charset="0"/>
                <a:cs typeface="Arial" pitchFamily="34" charset="0"/>
              </a:rPr>
              <a:t>phương</a:t>
            </a:r>
            <a:r>
              <a:rPr lang="en-US" altLang="zh-CN" sz="2800">
                <a:latin typeface="Arial" pitchFamily="34" charset="0"/>
                <a:cs typeface="Arial" pitchFamily="34" charset="0"/>
              </a:rPr>
              <a:t> </a:t>
            </a:r>
            <a:r>
              <a:rPr lang="en-US" altLang="zh-CN" sz="2800">
                <a:solidFill>
                  <a:srgbClr val="1A01B1"/>
                </a:solidFill>
                <a:latin typeface="Arial" pitchFamily="34" charset="0"/>
                <a:cs typeface="Arial" pitchFamily="34" charset="0"/>
              </a:rPr>
              <a:t>trình</a:t>
            </a:r>
            <a:r>
              <a:rPr lang="en-US" altLang="zh-CN" sz="2800">
                <a:latin typeface="Arial" pitchFamily="34" charset="0"/>
                <a:cs typeface="Arial" pitchFamily="34" charset="0"/>
              </a:rPr>
              <a:t> </a:t>
            </a:r>
            <a:r>
              <a:rPr lang="en-US" altLang="zh-CN" sz="2800">
                <a:solidFill>
                  <a:srgbClr val="1A01B1"/>
                </a:solidFill>
                <a:latin typeface="Arial" pitchFamily="34" charset="0"/>
                <a:cs typeface="Arial" pitchFamily="34" charset="0"/>
              </a:rPr>
              <a:t>biến</a:t>
            </a:r>
            <a:r>
              <a:rPr lang="en-US" altLang="zh-CN" sz="2800">
                <a:latin typeface="Arial" pitchFamily="34" charset="0"/>
                <a:cs typeface="Arial" pitchFamily="34" charset="0"/>
              </a:rPr>
              <a:t> </a:t>
            </a:r>
            <a:r>
              <a:rPr lang="en-US" altLang="zh-CN" sz="2800">
                <a:solidFill>
                  <a:srgbClr val="1A01B1"/>
                </a:solidFill>
                <a:latin typeface="Arial" pitchFamily="34" charset="0"/>
                <a:cs typeface="Arial" pitchFamily="34" charset="0"/>
              </a:rPr>
              <a:t>dạng</a:t>
            </a:r>
            <a:endParaRPr lang="en-US" sz="2800">
              <a:latin typeface="Arial" pitchFamily="34" charset="0"/>
              <a:cs typeface="Arial" pitchFamily="34" charset="0"/>
            </a:endParaRPr>
          </a:p>
        </p:txBody>
      </p:sp>
      <p:sp>
        <p:nvSpPr>
          <p:cNvPr id="11" name="Right Arrow 5">
            <a:extLst>
              <a:ext uri="{FF2B5EF4-FFF2-40B4-BE49-F238E27FC236}">
                <a16:creationId xmlns:a16="http://schemas.microsoft.com/office/drawing/2014/main" id="{631BF4ED-ECB9-9997-551D-324043D3B64A}"/>
              </a:ext>
            </a:extLst>
          </p:cNvPr>
          <p:cNvSpPr/>
          <p:nvPr/>
        </p:nvSpPr>
        <p:spPr bwMode="auto">
          <a:xfrm>
            <a:off x="1181817" y="4053376"/>
            <a:ext cx="533400" cy="304800"/>
          </a:xfrm>
          <a:prstGeom prst="rightArrow">
            <a:avLst/>
          </a:prstGeom>
          <a:solidFill>
            <a:srgbClr val="0000CC"/>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
        <p:nvSpPr>
          <p:cNvPr id="12" name="Right Arrow 10">
            <a:extLst>
              <a:ext uri="{FF2B5EF4-FFF2-40B4-BE49-F238E27FC236}">
                <a16:creationId xmlns:a16="http://schemas.microsoft.com/office/drawing/2014/main" id="{7EEFD2B5-4129-C5D2-1781-2708EEB9BB6F}"/>
              </a:ext>
            </a:extLst>
          </p:cNvPr>
          <p:cNvSpPr/>
          <p:nvPr/>
        </p:nvSpPr>
        <p:spPr bwMode="auto">
          <a:xfrm>
            <a:off x="1181817" y="4493403"/>
            <a:ext cx="533400" cy="304800"/>
          </a:xfrm>
          <a:prstGeom prst="rightArrow">
            <a:avLst/>
          </a:prstGeom>
          <a:solidFill>
            <a:srgbClr val="0000CC"/>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457200" marR="0" indent="-457200" algn="l" defTabSz="914400" rtl="0" eaLnBrk="1" fontAlgn="base" latinLnBrk="0" hangingPunct="1">
              <a:lnSpc>
                <a:spcPct val="100000"/>
              </a:lnSpc>
              <a:spcBef>
                <a:spcPct val="50000"/>
              </a:spcBef>
              <a:spcAft>
                <a:spcPct val="0"/>
              </a:spcAft>
              <a:buClrTx/>
              <a:buSzTx/>
              <a:buFontTx/>
              <a:buChar char="•"/>
              <a:tabLst/>
            </a:pPr>
            <a:endParaRPr kumimoji="0" lang="en-US" sz="2800" b="0" i="0" u="none" strike="noStrike" cap="none" normalizeH="0" baseline="0">
              <a:ln>
                <a:noFill/>
              </a:ln>
              <a:solidFill>
                <a:schemeClr val="tx1"/>
              </a:solidFill>
              <a:effectLst/>
              <a:latin typeface="VNI-Helve" pitchFamily="2" charset="0"/>
            </a:endParaRPr>
          </a:p>
        </p:txBody>
      </p:sp>
    </p:spTree>
    <p:extLst>
      <p:ext uri="{BB962C8B-B14F-4D97-AF65-F5344CB8AC3E}">
        <p14:creationId xmlns:p14="http://schemas.microsoft.com/office/powerpoint/2010/main" val="15458835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6">
            <a:extLst>
              <a:ext uri="{FF2B5EF4-FFF2-40B4-BE49-F238E27FC236}">
                <a16:creationId xmlns:a16="http://schemas.microsoft.com/office/drawing/2014/main" id="{9C4BF22A-6EB9-7039-8938-2F0BA73D62F3}"/>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444E3A2-1EA8-4B87-9B15-1A7646E80CD7}" type="datetime3">
              <a:rPr kumimoji="0" lang="en-US" sz="1600" b="0" i="0" u="none" strike="noStrike" kern="1200" cap="none" spc="0" normalizeH="0" baseline="0" noProof="0" smtClean="0">
                <a:ln>
                  <a:noFill/>
                </a:ln>
                <a:solidFill>
                  <a:srgbClr val="002060"/>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 February 2023</a:t>
            </a:fld>
            <a:endParaRPr kumimoji="0" lang="en-US" sz="1600" b="0" i="0" u="none" strike="noStrike" kern="1200" cap="none" spc="0" normalizeH="0" baseline="0" noProof="0">
              <a:ln>
                <a:noFill/>
              </a:ln>
              <a:solidFill>
                <a:srgbClr val="002060"/>
              </a:solidFill>
              <a:effectLst/>
              <a:uLnTx/>
              <a:uFillTx/>
              <a:latin typeface="Times New Roman" pitchFamily="18" charset="0"/>
              <a:ea typeface="+mn-ea"/>
              <a:cs typeface="+mn-cs"/>
            </a:endParaRPr>
          </a:p>
        </p:txBody>
      </p:sp>
      <p:sp>
        <p:nvSpPr>
          <p:cNvPr id="15363" name="Slide Number Placeholder 7">
            <a:extLst>
              <a:ext uri="{FF2B5EF4-FFF2-40B4-BE49-F238E27FC236}">
                <a16:creationId xmlns:a16="http://schemas.microsoft.com/office/drawing/2014/main" id="{58CE3767-D325-8DD3-4CFB-E9E0D03DA1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Black" panose="020B0A04020102020204" pitchFamily="34" charset="0"/>
              </a:defRPr>
            </a:lvl1pPr>
            <a:lvl2pPr marL="742950" indent="-285750">
              <a:spcBef>
                <a:spcPct val="20000"/>
              </a:spcBef>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Char char="–"/>
              <a:defRPr sz="2000">
                <a:solidFill>
                  <a:schemeClr val="tx1"/>
                </a:solidFill>
                <a:latin typeface="Arial Black" panose="020B0A04020102020204" pitchFamily="34" charset="0"/>
              </a:defRPr>
            </a:lvl4pPr>
            <a:lvl5pPr marL="2057400" indent="-228600">
              <a:spcBef>
                <a:spcPct val="20000"/>
              </a:spcBef>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3EF7C0-918E-495F-AF3D-1E153AD8E842}" type="slidenum">
              <a:rPr kumimoji="0" lang="en-US" alt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029" name="Footer Placeholder 8">
            <a:extLst>
              <a:ext uri="{FF2B5EF4-FFF2-40B4-BE49-F238E27FC236}">
                <a16:creationId xmlns:a16="http://schemas.microsoft.com/office/drawing/2014/main" id="{FD82A252-CB3B-046D-9F3B-E1B49F6296A5}"/>
              </a:ext>
            </a:extLst>
          </p:cNvPr>
          <p:cNvSpPr>
            <a:spLocks noGrp="1"/>
          </p:cNvSpPr>
          <p:nvPr>
            <p:ph type="ftr" sz="quarter" idx="11"/>
          </p:nvPr>
        </p:nvSpPr>
        <p:spPr>
          <a:xfrm>
            <a:off x="3124200" y="6318250"/>
            <a:ext cx="4648200" cy="4572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FF0000"/>
                </a:solidFill>
                <a:effectLst/>
                <a:uLnTx/>
                <a:uFillTx/>
                <a:latin typeface="Times New Roman" pitchFamily="18" charset="0"/>
                <a:ea typeface="+mn-ea"/>
                <a:cs typeface="+mn-cs"/>
              </a:rPr>
              <a:t>Ngo Van Cuong-HCM University Of Industry</a:t>
            </a:r>
          </a:p>
        </p:txBody>
      </p:sp>
      <p:cxnSp>
        <p:nvCxnSpPr>
          <p:cNvPr id="15370" name="Straight Connector 16">
            <a:extLst>
              <a:ext uri="{FF2B5EF4-FFF2-40B4-BE49-F238E27FC236}">
                <a16:creationId xmlns:a16="http://schemas.microsoft.com/office/drawing/2014/main" id="{99611B43-E3CF-9F52-BB85-505CA83878ED}"/>
              </a:ext>
            </a:extLst>
          </p:cNvPr>
          <p:cNvCxnSpPr>
            <a:cxnSpLocks noChangeShapeType="1"/>
          </p:cNvCxnSpPr>
          <p:nvPr/>
        </p:nvCxnSpPr>
        <p:spPr bwMode="auto">
          <a:xfrm>
            <a:off x="990600" y="6248400"/>
            <a:ext cx="8153400" cy="1588"/>
          </a:xfrm>
          <a:prstGeom prst="line">
            <a:avLst/>
          </a:prstGeom>
          <a:noFill/>
          <a:ln w="38100" algn="ctr">
            <a:solidFill>
              <a:srgbClr val="002060"/>
            </a:solidFill>
            <a:round/>
            <a:headEnd/>
            <a:tailEnd/>
          </a:ln>
          <a:extLst>
            <a:ext uri="{909E8E84-426E-40DD-AFC4-6F175D3DCCD1}">
              <a14:hiddenFill xmlns:a14="http://schemas.microsoft.com/office/drawing/2010/main">
                <a:noFill/>
              </a14:hiddenFill>
            </a:ext>
          </a:extLst>
        </p:spPr>
      </p:cxnSp>
      <p:sp>
        <p:nvSpPr>
          <p:cNvPr id="15371" name="Title 17">
            <a:extLst>
              <a:ext uri="{FF2B5EF4-FFF2-40B4-BE49-F238E27FC236}">
                <a16:creationId xmlns:a16="http://schemas.microsoft.com/office/drawing/2014/main" id="{B1978CEF-0A4A-5562-9A47-018098E06FCA}"/>
              </a:ext>
            </a:extLst>
          </p:cNvPr>
          <p:cNvSpPr>
            <a:spLocks noGrp="1"/>
          </p:cNvSpPr>
          <p:nvPr>
            <p:ph type="ctrTitle" sz="quarter"/>
          </p:nvPr>
        </p:nvSpPr>
        <p:spPr bwMode="auto">
          <a:xfrm>
            <a:off x="3359021" y="346074"/>
            <a:ext cx="5029200" cy="523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ffectLst/>
              </a:rPr>
              <a:t>Strength Of Materials</a:t>
            </a:r>
          </a:p>
        </p:txBody>
      </p:sp>
      <p:pic>
        <p:nvPicPr>
          <p:cNvPr id="8" name="Picture 7">
            <a:extLst>
              <a:ext uri="{FF2B5EF4-FFF2-40B4-BE49-F238E27FC236}">
                <a16:creationId xmlns:a16="http://schemas.microsoft.com/office/drawing/2014/main" id="{8B40ED5C-CC58-F3BB-3A1F-EDA45FC2228E}"/>
              </a:ext>
            </a:extLst>
          </p:cNvPr>
          <p:cNvPicPr>
            <a:picLocks noChangeAspect="1"/>
          </p:cNvPicPr>
          <p:nvPr/>
        </p:nvPicPr>
        <p:blipFill>
          <a:blip r:embed="rId3"/>
          <a:stretch>
            <a:fillRect/>
          </a:stretch>
        </p:blipFill>
        <p:spPr>
          <a:xfrm>
            <a:off x="4929188" y="1035049"/>
            <a:ext cx="4114800" cy="2524125"/>
          </a:xfrm>
          <a:prstGeom prst="rect">
            <a:avLst/>
          </a:prstGeom>
        </p:spPr>
      </p:pic>
      <p:sp>
        <p:nvSpPr>
          <p:cNvPr id="9" name="Rectangle 8">
            <a:extLst>
              <a:ext uri="{FF2B5EF4-FFF2-40B4-BE49-F238E27FC236}">
                <a16:creationId xmlns:a16="http://schemas.microsoft.com/office/drawing/2014/main" id="{DE545E64-E861-61BB-B4BC-65A6F3B2BAAE}"/>
              </a:ext>
            </a:extLst>
          </p:cNvPr>
          <p:cNvSpPr/>
          <p:nvPr/>
        </p:nvSpPr>
        <p:spPr>
          <a:xfrm>
            <a:off x="1119188" y="1135038"/>
            <a:ext cx="3686077" cy="3970318"/>
          </a:xfrm>
          <a:prstGeom prst="rect">
            <a:avLst/>
          </a:prstGeom>
        </p:spPr>
        <p:txBody>
          <a:bodyPr wrap="square">
            <a:spAutoFit/>
          </a:bodyPr>
          <a:lstStyle/>
          <a:p>
            <a:r>
              <a:rPr lang="en-US" sz="2800">
                <a:latin typeface="Arial" pitchFamily="34" charset="0"/>
                <a:cs typeface="Arial" pitchFamily="34" charset="0"/>
              </a:rPr>
              <a:t>Cho kết cấu gồm hai thanh chịu lực như hình vẽ.</a:t>
            </a:r>
          </a:p>
          <a:p>
            <a:pPr marL="514350" indent="-514350">
              <a:buAutoNum type="alphaLcParenR"/>
            </a:pPr>
            <a:r>
              <a:rPr lang="en-US" sz="2800">
                <a:solidFill>
                  <a:srgbClr val="0000CC"/>
                </a:solidFill>
                <a:latin typeface="Arial" pitchFamily="34" charset="0"/>
                <a:cs typeface="Arial" pitchFamily="34" charset="0"/>
              </a:rPr>
              <a:t>Kiểm tra bền thanh AB</a:t>
            </a:r>
          </a:p>
          <a:p>
            <a:pPr marL="514350" indent="-514350">
              <a:buAutoNum type="alphaLcParenR"/>
            </a:pPr>
            <a:r>
              <a:rPr lang="en-US" sz="2800">
                <a:solidFill>
                  <a:srgbClr val="0000CC"/>
                </a:solidFill>
                <a:latin typeface="Arial" pitchFamily="34" charset="0"/>
                <a:cs typeface="Arial" pitchFamily="34" charset="0"/>
              </a:rPr>
              <a:t>Định số hiệu thép L dùng cho thanh BC</a:t>
            </a:r>
            <a:r>
              <a:rPr lang="en-US" sz="2800">
                <a:latin typeface="Arial" pitchFamily="34" charset="0"/>
                <a:cs typeface="Arial" pitchFamily="34" charset="0"/>
              </a:rPr>
              <a:t>. </a:t>
            </a:r>
          </a:p>
          <a:p>
            <a:r>
              <a:rPr lang="en-US" sz="2800">
                <a:latin typeface="Arial" pitchFamily="34" charset="0"/>
                <a:cs typeface="Arial" pitchFamily="34" charset="0"/>
              </a:rPr>
              <a:t>Biết </a:t>
            </a:r>
          </a:p>
        </p:txBody>
      </p:sp>
      <p:graphicFrame>
        <p:nvGraphicFramePr>
          <p:cNvPr id="13" name="Object 12">
            <a:extLst>
              <a:ext uri="{FF2B5EF4-FFF2-40B4-BE49-F238E27FC236}">
                <a16:creationId xmlns:a16="http://schemas.microsoft.com/office/drawing/2014/main" id="{B083A154-4CCF-A0B7-ECB5-30314BC50685}"/>
              </a:ext>
            </a:extLst>
          </p:cNvPr>
          <p:cNvGraphicFramePr>
            <a:graphicFrameLocks noChangeAspect="1"/>
          </p:cNvGraphicFramePr>
          <p:nvPr>
            <p:extLst>
              <p:ext uri="{D42A27DB-BD31-4B8C-83A1-F6EECF244321}">
                <p14:modId xmlns:p14="http://schemas.microsoft.com/office/powerpoint/2010/main" val="3887979513"/>
              </p:ext>
            </p:extLst>
          </p:nvPr>
        </p:nvGraphicFramePr>
        <p:xfrm>
          <a:off x="1971647" y="4390056"/>
          <a:ext cx="3901974" cy="857881"/>
        </p:xfrm>
        <a:graphic>
          <a:graphicData uri="http://schemas.openxmlformats.org/presentationml/2006/ole">
            <mc:AlternateContent xmlns:mc="http://schemas.openxmlformats.org/markup-compatibility/2006">
              <mc:Choice xmlns:v="urn:schemas-microsoft-com:vml" Requires="v">
                <p:oleObj name="Equation" r:id="rId4" imgW="1790640" imgH="393480" progId="Equation.DSMT4">
                  <p:embed/>
                </p:oleObj>
              </mc:Choice>
              <mc:Fallback>
                <p:oleObj name="Equation" r:id="rId4" imgW="1790640" imgH="393480" progId="Equation.DSMT4">
                  <p:embed/>
                  <p:pic>
                    <p:nvPicPr>
                      <p:cNvPr id="0" name=""/>
                      <p:cNvPicPr/>
                      <p:nvPr/>
                    </p:nvPicPr>
                    <p:blipFill>
                      <a:blip r:embed="rId5"/>
                      <a:stretch>
                        <a:fillRect/>
                      </a:stretch>
                    </p:blipFill>
                    <p:spPr>
                      <a:xfrm>
                        <a:off x="1971647" y="4390056"/>
                        <a:ext cx="3901974" cy="857881"/>
                      </a:xfrm>
                      <a:prstGeom prst="rect">
                        <a:avLst/>
                      </a:prstGeom>
                    </p:spPr>
                  </p:pic>
                </p:oleObj>
              </mc:Fallback>
            </mc:AlternateContent>
          </a:graphicData>
        </a:graphic>
      </p:graphicFrame>
    </p:spTree>
    <p:extLst>
      <p:ext uri="{BB962C8B-B14F-4D97-AF65-F5344CB8AC3E}">
        <p14:creationId xmlns:p14="http://schemas.microsoft.com/office/powerpoint/2010/main" val="671465404"/>
      </p:ext>
    </p:extLst>
  </p:cSld>
  <p:clrMapOvr>
    <a:masterClrMapping/>
  </p:clrMapOvr>
</p:sld>
</file>

<file path=ppt/theme/theme1.xml><?xml version="1.0" encoding="utf-8"?>
<a:theme xmlns:a="http://schemas.openxmlformats.org/drawingml/2006/main" name="High Voltag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457200" algn="l" defTabSz="914400" rtl="0" eaLnBrk="1" fontAlgn="base" latinLnBrk="0" hangingPunct="1">
          <a:lnSpc>
            <a:spcPct val="100000"/>
          </a:lnSpc>
          <a:spcBef>
            <a:spcPct val="50000"/>
          </a:spcBef>
          <a:spcAft>
            <a:spcPct val="0"/>
          </a:spcAft>
          <a:buClrTx/>
          <a:buSzTx/>
          <a:buFontTx/>
          <a:buChar char="•"/>
          <a:tabLst/>
          <a:defRPr kumimoji="0" lang="en-US" sz="2800" b="0" i="0" u="none" strike="noStrike" cap="none" normalizeH="0" baseline="0" smtClean="0">
            <a:ln>
              <a:noFill/>
            </a:ln>
            <a:solidFill>
              <a:schemeClr val="tx1"/>
            </a:solidFill>
            <a:effectLst/>
            <a:latin typeface="VNI-Helve" pitchFamily="2"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457200" marR="0" indent="-457200" algn="l" defTabSz="914400" rtl="0" eaLnBrk="1" fontAlgn="base" latinLnBrk="0" hangingPunct="1">
          <a:lnSpc>
            <a:spcPct val="100000"/>
          </a:lnSpc>
          <a:spcBef>
            <a:spcPct val="50000"/>
          </a:spcBef>
          <a:spcAft>
            <a:spcPct val="0"/>
          </a:spcAft>
          <a:buClrTx/>
          <a:buSzTx/>
          <a:buFontTx/>
          <a:buChar char="•"/>
          <a:tabLst/>
          <a:defRPr kumimoji="0" lang="en-US" sz="2800" b="0" i="0" u="none" strike="noStrike" cap="none" normalizeH="0" baseline="0" smtClean="0">
            <a:ln>
              <a:noFill/>
            </a:ln>
            <a:solidFill>
              <a:schemeClr val="tx1"/>
            </a:solidFill>
            <a:effectLst/>
            <a:latin typeface="VNI-Helve" pitchFamily="2" charset="0"/>
          </a:defRPr>
        </a:defPPr>
      </a:lstStyle>
    </a:lnDef>
    <a:txDef>
      <a:spPr>
        <a:noFill/>
      </a:spPr>
      <a:bodyPr wrap="square" rtlCol="0">
        <a:spAutoFit/>
      </a:bodyPr>
      <a:lstStyle>
        <a:defPPr algn="l">
          <a:defRPr sz="2800">
            <a:latin typeface="Arial" panose="020B0604020202020204" pitchFamily="34" charset="0"/>
            <a:cs typeface="Arial" panose="020B0604020202020204" pitchFamily="34" charset="0"/>
          </a:defRPr>
        </a:defPPr>
      </a:lstStyle>
    </a:txDef>
  </a:objectDefaults>
  <a:extraClrSchemeLst>
    <a:extraClrScheme>
      <a:clrScheme name="High Voltage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High Voltage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High Voltag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gh Voltage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High Voltage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High Voltage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High Voltage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2743</TotalTime>
  <Words>5600</Words>
  <Application>Microsoft Office PowerPoint</Application>
  <PresentationFormat>On-screen Show (4:3)</PresentationFormat>
  <Paragraphs>1309</Paragraphs>
  <Slides>129</Slides>
  <Notes>129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129</vt:i4>
      </vt:variant>
    </vt:vector>
  </HeadingPairs>
  <TitlesOfParts>
    <vt:vector size="139" baseType="lpstr">
      <vt:lpstr>Arial</vt:lpstr>
      <vt:lpstr>Arial Black</vt:lpstr>
      <vt:lpstr>Calibri</vt:lpstr>
      <vt:lpstr>Cambria Math</vt:lpstr>
      <vt:lpstr>Times New Roman</vt:lpstr>
      <vt:lpstr>VNI-Helve</vt:lpstr>
      <vt:lpstr>Wingdings</vt:lpstr>
      <vt:lpstr>High Voltage</vt:lpstr>
      <vt:lpstr>Equation</vt:lpstr>
      <vt:lpstr>MathType 7.0 Equation</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lpstr>Strength Of Materials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 Of Materials</dc:title>
  <dc:creator>DELLM4800</dc:creator>
  <cp:lastModifiedBy>DELLM4800</cp:lastModifiedBy>
  <cp:revision>91</cp:revision>
  <dcterms:created xsi:type="dcterms:W3CDTF">2023-01-14T04:17:42Z</dcterms:created>
  <dcterms:modified xsi:type="dcterms:W3CDTF">2023-02-15T14:04:12Z</dcterms:modified>
</cp:coreProperties>
</file>